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3"/>
  </p:sldMasterIdLst>
  <p:notesMasterIdLst>
    <p:notesMasterId r:id="rId5"/>
  </p:notesMasterIdLst>
  <p:sldIdLst>
    <p:sldId id="288" r:id="rId4"/>
    <p:sldId id="257" r:id="rId6"/>
    <p:sldId id="258" r:id="rId7"/>
    <p:sldId id="260" r:id="rId8"/>
    <p:sldId id="327" r:id="rId9"/>
    <p:sldId id="313" r:id="rId10"/>
    <p:sldId id="328" r:id="rId11"/>
    <p:sldId id="271" r:id="rId12"/>
    <p:sldId id="314" r:id="rId13"/>
    <p:sldId id="315" r:id="rId14"/>
    <p:sldId id="316" r:id="rId15"/>
    <p:sldId id="317" r:id="rId16"/>
    <p:sldId id="329" r:id="rId17"/>
    <p:sldId id="272" r:id="rId18"/>
    <p:sldId id="319" r:id="rId19"/>
    <p:sldId id="274" r:id="rId20"/>
    <p:sldId id="320" r:id="rId21"/>
    <p:sldId id="266" r:id="rId22"/>
    <p:sldId id="321" r:id="rId23"/>
    <p:sldId id="322" r:id="rId24"/>
    <p:sldId id="280" r:id="rId25"/>
    <p:sldId id="285" r:id="rId26"/>
    <p:sldId id="268" r:id="rId27"/>
    <p:sldId id="323" r:id="rId28"/>
    <p:sldId id="324" r:id="rId29"/>
    <p:sldId id="318" r:id="rId30"/>
    <p:sldId id="270" r:id="rId31"/>
    <p:sldId id="277" r:id="rId32"/>
    <p:sldId id="269" r:id="rId33"/>
    <p:sldId id="273" r:id="rId34"/>
    <p:sldId id="276" r:id="rId35"/>
    <p:sldId id="278" r:id="rId36"/>
    <p:sldId id="267" r:id="rId37"/>
    <p:sldId id="281" r:id="rId38"/>
    <p:sldId id="325" r:id="rId39"/>
    <p:sldId id="283" r:id="rId40"/>
    <p:sldId id="326" r:id="rId41"/>
    <p:sldId id="362" r:id="rId42"/>
    <p:sldId id="330" r:id="rId43"/>
  </p:sldIdLst>
  <p:sldSz cx="12192000" cy="6858000"/>
  <p:notesSz cx="6858000" cy="9144000"/>
  <p:custDataLst>
    <p:tags r:id="rId4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2BDCF"/>
    <a:srgbClr val="267CA0"/>
    <a:srgbClr val="388BA5"/>
    <a:srgbClr val="009B97"/>
    <a:srgbClr val="5BAAA4"/>
    <a:srgbClr val="509FA4"/>
    <a:srgbClr val="E6E6E6"/>
    <a:srgbClr val="D3DEDD"/>
    <a:srgbClr val="00C0BB"/>
    <a:srgbClr val="83BFB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399" autoAdjust="0"/>
    <p:restoredTop sz="96404" autoAdjust="0"/>
  </p:normalViewPr>
  <p:slideViewPr>
    <p:cSldViewPr snapToGrid="0" showGuides="1">
      <p:cViewPr>
        <p:scale>
          <a:sx n="66" d="100"/>
          <a:sy n="66" d="100"/>
        </p:scale>
        <p:origin x="2574" y="1020"/>
      </p:cViewPr>
      <p:guideLst>
        <p:guide pos="3818"/>
        <p:guide pos="4980"/>
        <p:guide pos="2703"/>
        <p:guide orient="horz" pos="203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7" Type="http://schemas.openxmlformats.org/officeDocument/2006/relationships/tags" Target="tags/tag2.xml"/><Relationship Id="rId46" Type="http://schemas.openxmlformats.org/officeDocument/2006/relationships/tableStyles" Target="tableStyles.xml"/><Relationship Id="rId45" Type="http://schemas.openxmlformats.org/officeDocument/2006/relationships/viewProps" Target="viewProps.xml"/><Relationship Id="rId44" Type="http://schemas.openxmlformats.org/officeDocument/2006/relationships/presProps" Target="presProps.xml"/><Relationship Id="rId43" Type="http://schemas.openxmlformats.org/officeDocument/2006/relationships/slide" Target="slides/slide39.xml"/><Relationship Id="rId42" Type="http://schemas.openxmlformats.org/officeDocument/2006/relationships/slide" Target="slides/slide38.xml"/><Relationship Id="rId41" Type="http://schemas.openxmlformats.org/officeDocument/2006/relationships/slide" Target="slides/slide37.xml"/><Relationship Id="rId40" Type="http://schemas.openxmlformats.org/officeDocument/2006/relationships/slide" Target="slides/slide36.xml"/><Relationship Id="rId4" Type="http://schemas.openxmlformats.org/officeDocument/2006/relationships/slide" Target="slides/slide1.xml"/><Relationship Id="rId39" Type="http://schemas.openxmlformats.org/officeDocument/2006/relationships/slide" Target="slides/slide35.xml"/><Relationship Id="rId38" Type="http://schemas.openxmlformats.org/officeDocument/2006/relationships/slide" Target="slides/slide34.xml"/><Relationship Id="rId37" Type="http://schemas.openxmlformats.org/officeDocument/2006/relationships/slide" Target="slides/slide33.xml"/><Relationship Id="rId36" Type="http://schemas.openxmlformats.org/officeDocument/2006/relationships/slide" Target="slides/slide32.xml"/><Relationship Id="rId35" Type="http://schemas.openxmlformats.org/officeDocument/2006/relationships/slide" Target="slides/slide3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4F2CC8D-3B9A-4706-A2EE-CEE172D75FE6}"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307B8CC-CD7D-4D4E-A59D-DE6DE4293CAA}"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307B8CC-CD7D-4D4E-A59D-DE6DE4293CAA}"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307B8CC-CD7D-4D4E-A59D-DE6DE4293CAA}"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307B8CC-CD7D-4D4E-A59D-DE6DE4293CAA}"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307B8CC-CD7D-4D4E-A59D-DE6DE4293CAA}"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307B8CC-CD7D-4D4E-A59D-DE6DE4293CAA}"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307B8CC-CD7D-4D4E-A59D-DE6DE4293CAA}"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307B8CC-CD7D-4D4E-A59D-DE6DE4293CAA}"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307B8CC-CD7D-4D4E-A59D-DE6DE4293CAA}"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307B8CC-CD7D-4D4E-A59D-DE6DE4293CAA}"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307B8CC-CD7D-4D4E-A59D-DE6DE4293CAA}"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307B8CC-CD7D-4D4E-A59D-DE6DE4293CAA}"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307B8CC-CD7D-4D4E-A59D-DE6DE4293CAA}"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307B8CC-CD7D-4D4E-A59D-DE6DE4293CAA}"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307B8CC-CD7D-4D4E-A59D-DE6DE4293CAA}"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307B8CC-CD7D-4D4E-A59D-DE6DE4293CAA}"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307B8CC-CD7D-4D4E-A59D-DE6DE4293CAA}"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307B8CC-CD7D-4D4E-A59D-DE6DE4293CAA}"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307B8CC-CD7D-4D4E-A59D-DE6DE4293CAA}"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307B8CC-CD7D-4D4E-A59D-DE6DE4293CAA}"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307B8CC-CD7D-4D4E-A59D-DE6DE4293CAA}"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307B8CC-CD7D-4D4E-A59D-DE6DE4293CAA}"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307B8CC-CD7D-4D4E-A59D-DE6DE4293CAA}"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307B8CC-CD7D-4D4E-A59D-DE6DE4293CAA}"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307B8CC-CD7D-4D4E-A59D-DE6DE4293CAA}"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307B8CC-CD7D-4D4E-A59D-DE6DE4293CAA}"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307B8CC-CD7D-4D4E-A59D-DE6DE4293CAA}"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307B8CC-CD7D-4D4E-A59D-DE6DE4293CAA}"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307B8CC-CD7D-4D4E-A59D-DE6DE4293CAA}"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307B8CC-CD7D-4D4E-A59D-DE6DE4293CAA}"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307B8CC-CD7D-4D4E-A59D-DE6DE4293CAA}"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307B8CC-CD7D-4D4E-A59D-DE6DE4293CAA}" type="slidenum">
              <a:rPr lang="zh-CN" altLang="en-US" smtClean="0"/>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307B8CC-CD7D-4D4E-A59D-DE6DE4293CAA}" type="slidenum">
              <a:rPr lang="zh-CN" altLang="en-US" smtClean="0"/>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307B8CC-CD7D-4D4E-A59D-DE6DE4293CAA}" type="slidenum">
              <a:rPr lang="zh-CN" altLang="en-US" smtClean="0"/>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307B8CC-CD7D-4D4E-A59D-DE6DE4293CAA}" type="slidenum">
              <a:rPr lang="zh-CN" altLang="en-US" smtClean="0"/>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307B8CC-CD7D-4D4E-A59D-DE6DE4293CAA}" type="slidenum">
              <a:rPr lang="zh-CN" altLang="en-US" smtClean="0"/>
            </a:fld>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307B8CC-CD7D-4D4E-A59D-DE6DE4293CAA}" type="slidenum">
              <a:rPr lang="zh-CN" altLang="en-US" smtClean="0"/>
            </a:fld>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307B8CC-CD7D-4D4E-A59D-DE6DE4293CAA}" type="slidenum">
              <a:rPr lang="zh-CN" altLang="en-US" smtClean="0"/>
            </a:fld>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307B8CC-CD7D-4D4E-A59D-DE6DE4293CAA}"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hyperlink" Target="http://www.1ppt.com/moban/"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zh-CN" altLang="en-US"/>
          </a:p>
        </p:txBody>
      </p:sp>
      <p:sp>
        <p:nvSpPr>
          <p:cNvPr id="4" name="日期占位符 3"/>
          <p:cNvSpPr>
            <a:spLocks noGrp="1"/>
          </p:cNvSpPr>
          <p:nvPr>
            <p:ph type="dt" sz="half" idx="10"/>
          </p:nvPr>
        </p:nvSpPr>
        <p:spPr/>
        <p:txBody>
          <a:bodyPr/>
          <a:lstStyle/>
          <a:p>
            <a:fld id="{977FFA72-90F3-4843-A88F-D4609A15398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ECF7443-FE70-49D2-8332-A4D465B05ABA}" type="slidenum">
              <a:rPr lang="zh-CN" altLang="en-US" smtClean="0"/>
            </a:fld>
            <a:endParaRPr lang="zh-CN" altLang="en-US"/>
          </a:p>
        </p:txBody>
      </p:sp>
      <p:pic>
        <p:nvPicPr>
          <p:cNvPr id="11" name="图片 10"/>
          <p:cNvPicPr>
            <a:picLocks noChangeAspect="1"/>
          </p:cNvPicPr>
          <p:nvPr userDrawn="1"/>
        </p:nvPicPr>
        <p:blipFill>
          <a:blip r:embed="rId2">
            <a:clrChange>
              <a:clrFrom>
                <a:srgbClr val="FFFFFE">
                  <a:alpha val="100000"/>
                </a:srgbClr>
              </a:clrFrom>
              <a:clrTo>
                <a:srgbClr val="FFFFFE">
                  <a:alpha val="100000"/>
                  <a:alpha val="0"/>
                </a:srgbClr>
              </a:clrTo>
            </a:clrChange>
          </a:blip>
          <a:srcRect r="83031" b="81863"/>
          <a:stretch>
            <a:fillRect/>
          </a:stretch>
        </p:blipFill>
        <p:spPr>
          <a:xfrm>
            <a:off x="9119870" y="-342900"/>
            <a:ext cx="3338830" cy="116967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977FFA72-90F3-4843-A88F-D4609A15398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ECF7443-FE70-49D2-8332-A4D465B05ABA}"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977FFA72-90F3-4843-A88F-D4609A15398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ECF7443-FE70-49D2-8332-A4D465B05ABA}"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977FFA72-90F3-4843-A88F-D4609A153988}"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ECF7443-FE70-49D2-8332-A4D465B05ABA}"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977FFA72-90F3-4843-A88F-D4609A153988}"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1ECF7443-FE70-49D2-8332-A4D465B05ABA}"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1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977FFA72-90F3-4843-A88F-D4609A153988}"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1ECF7443-FE70-49D2-8332-A4D465B05ABA}" type="slidenum">
              <a:rPr lang="zh-CN" altLang="en-US" smtClean="0"/>
            </a:fld>
            <a:endParaRPr lang="zh-CN" altLang="en-US"/>
          </a:p>
        </p:txBody>
      </p:sp>
      <p:sp>
        <p:nvSpPr>
          <p:cNvPr id="11" name="TextBox 3"/>
          <p:cNvSpPr txBox="1"/>
          <p:nvPr userDrawn="1"/>
        </p:nvSpPr>
        <p:spPr>
          <a:xfrm>
            <a:off x="1781200" y="6676296"/>
            <a:ext cx="1800200" cy="118430"/>
          </a:xfrm>
          <a:prstGeom prst="rect">
            <a:avLst/>
          </a:prstGeom>
          <a:noFill/>
        </p:spPr>
        <p:txBody>
          <a:bodyPr wrap="square" rtlCol="0">
            <a:spAutoFit/>
          </a:bodyPr>
          <a:lstStyle/>
          <a:p>
            <a:pPr>
              <a:lnSpc>
                <a:spcPct val="200000"/>
              </a:lnSpc>
            </a:pPr>
            <a:r>
              <a:rPr lang="en-US" altLang="zh-CN" sz="100" dirty="0">
                <a:solidFill>
                  <a:prstClr val="black"/>
                </a:solidFill>
                <a:latin typeface="微软雅黑" panose="020B0503020204020204" pitchFamily="34" charset="-122"/>
                <a:ea typeface="微软雅黑" panose="020B0503020204020204" pitchFamily="34" charset="-122"/>
                <a:hlinkClick r:id="rId2"/>
              </a:rPr>
              <a:t>PPT</a:t>
            </a:r>
            <a:r>
              <a:rPr lang="zh-CN" altLang="en-US" sz="100" dirty="0">
                <a:solidFill>
                  <a:prstClr val="black"/>
                </a:solidFill>
                <a:latin typeface="微软雅黑" panose="020B0503020204020204" pitchFamily="34" charset="-122"/>
                <a:ea typeface="微软雅黑" panose="020B0503020204020204" pitchFamily="34" charset="-122"/>
                <a:hlinkClick r:id="rId2"/>
              </a:rPr>
              <a:t>模板</a:t>
            </a:r>
            <a:r>
              <a:rPr lang="zh-CN" altLang="en-US" sz="100" dirty="0">
                <a:solidFill>
                  <a:prstClr val="black"/>
                </a:solidFill>
                <a:latin typeface="微软雅黑" panose="020B0503020204020204" pitchFamily="34" charset="-122"/>
                <a:ea typeface="微软雅黑" panose="020B0503020204020204" pitchFamily="34" charset="-122"/>
              </a:rPr>
              <a:t> </a:t>
            </a:r>
            <a:r>
              <a:rPr lang="en-US" altLang="zh-CN" sz="100" dirty="0">
                <a:solidFill>
                  <a:prstClr val="black"/>
                </a:solidFill>
                <a:latin typeface="微软雅黑" panose="020B0503020204020204" pitchFamily="34" charset="-122"/>
                <a:ea typeface="微软雅黑" panose="020B0503020204020204" pitchFamily="34" charset="-122"/>
              </a:rPr>
              <a:t>http://www.1ppt.com/moban/</a:t>
            </a:r>
            <a:r>
              <a:rPr lang="zh-CN" altLang="en-US" sz="100" dirty="0">
                <a:solidFill>
                  <a:prstClr val="black"/>
                </a:solidFill>
                <a:latin typeface="微软雅黑" panose="020B0503020204020204" pitchFamily="34" charset="-122"/>
                <a:ea typeface="微软雅黑" panose="020B0503020204020204" pitchFamily="34" charset="-122"/>
              </a:rPr>
              <a:t> </a:t>
            </a:r>
            <a:endParaRPr lang="en-US" altLang="zh-CN" sz="100" dirty="0">
              <a:solidFill>
                <a:prstClr val="black"/>
              </a:solidFill>
              <a:latin typeface="微软雅黑" panose="020B0503020204020204" pitchFamily="34" charset="-122"/>
              <a:ea typeface="微软雅黑" panose="020B0503020204020204" pitchFamily="34" charset="-122"/>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977FFA72-90F3-4843-A88F-D4609A153988}"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ECF7443-FE70-49D2-8332-A4D465B05ABA}"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77FFA72-90F3-4843-A88F-D4609A153988}"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ECF7443-FE70-49D2-8332-A4D465B05ABA}"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977FFA72-90F3-4843-A88F-D4609A153988}"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ECF7443-FE70-49D2-8332-A4D465B05ABA}"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977FFA72-90F3-4843-A88F-D4609A153988}"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ECF7443-FE70-49D2-8332-A4D465B05ABA}"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977FFA72-90F3-4843-A88F-D4609A15398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ECF7443-FE70-49D2-8332-A4D465B05ABA}"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977FFA72-90F3-4843-A88F-D4609A15398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ECF7443-FE70-49D2-8332-A4D465B05ABA}" type="slidenum">
              <a:rPr lang="zh-CN" altLang="en-US" smtClean="0"/>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09600" y="1600201"/>
            <a:ext cx="10972800" cy="4525963"/>
          </a:xfrm>
          <a:prstGeom prst="rect">
            <a:avLst/>
          </a:prstGeo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2E3AAC11-D570-4EA9-AFC0-30FB72BA45EB}" type="datetimeFigureOut">
              <a:rPr lang="zh-CN" altLang="en-US" smtClean="0"/>
            </a:fld>
            <a:endParaRPr lang="zh-CN" altLang="en-US"/>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55ECCFAA-F4FB-487C-9F1E-C8836D0C3DC9}" type="slidenum">
              <a:rPr lang="zh-CN" altLang="en-US" smtClean="0"/>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9"/>
            <a:ext cx="2743200" cy="5851525"/>
          </a:xfrm>
          <a:prstGeom prst="rect">
            <a:avLst/>
          </a:prstGeo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09600" y="274639"/>
            <a:ext cx="8026400" cy="5851525"/>
          </a:xfrm>
          <a:prstGeom prst="rect">
            <a:avLst/>
          </a:prstGeo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2E3AAC11-D570-4EA9-AFC0-30FB72BA45EB}" type="datetimeFigureOut">
              <a:rPr lang="zh-CN" altLang="en-US" smtClean="0"/>
            </a:fld>
            <a:endParaRPr lang="zh-CN" altLang="en-US"/>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55ECCFAA-F4FB-487C-9F1E-C8836D0C3DC9}"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image" Target="../media/image1.png"/><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5" Type="http://schemas.openxmlformats.org/officeDocument/2006/relationships/theme" Target="../theme/theme2.xml"/><Relationship Id="rId4" Type="http://schemas.openxmlformats.org/officeDocument/2006/relationships/image" Target="../media/image1.png"/><Relationship Id="rId3" Type="http://schemas.openxmlformats.org/officeDocument/2006/relationships/slideLayout" Target="../slideLayouts/slideLayout15.xml"/><Relationship Id="rId2" Type="http://schemas.openxmlformats.org/officeDocument/2006/relationships/slideLayout" Target="../slideLayouts/slideLayout14.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7FFA72-90F3-4843-A88F-D4609A153988}"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ECF7443-FE70-49D2-8332-A4D465B05ABA}" type="slidenum">
              <a:rPr lang="zh-CN" altLang="en-US" smtClean="0"/>
            </a:fld>
            <a:endParaRPr lang="zh-CN" altLang="en-US"/>
          </a:p>
        </p:txBody>
      </p:sp>
      <p:pic>
        <p:nvPicPr>
          <p:cNvPr id="11" name="图片 10"/>
          <p:cNvPicPr>
            <a:picLocks noChangeAspect="1"/>
          </p:cNvPicPr>
          <p:nvPr userDrawn="1"/>
        </p:nvPicPr>
        <p:blipFill>
          <a:blip r:embed="rId13">
            <a:clrChange>
              <a:clrFrom>
                <a:srgbClr val="FFFFFE">
                  <a:alpha val="100000"/>
                </a:srgbClr>
              </a:clrFrom>
              <a:clrTo>
                <a:srgbClr val="FFFFFE">
                  <a:alpha val="100000"/>
                  <a:alpha val="0"/>
                </a:srgbClr>
              </a:clrTo>
            </a:clrChange>
          </a:blip>
          <a:srcRect r="83031" b="81863"/>
          <a:stretch>
            <a:fillRect/>
          </a:stretch>
        </p:blipFill>
        <p:spPr>
          <a:xfrm>
            <a:off x="9119870" y="-342900"/>
            <a:ext cx="3338830" cy="116967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1" name="图片 10"/>
          <p:cNvPicPr>
            <a:picLocks noChangeAspect="1"/>
          </p:cNvPicPr>
          <p:nvPr userDrawn="1"/>
        </p:nvPicPr>
        <p:blipFill>
          <a:blip r:embed="rId4">
            <a:clrChange>
              <a:clrFrom>
                <a:srgbClr val="FFFFFE">
                  <a:alpha val="100000"/>
                </a:srgbClr>
              </a:clrFrom>
              <a:clrTo>
                <a:srgbClr val="FFFFFE">
                  <a:alpha val="100000"/>
                  <a:alpha val="0"/>
                </a:srgbClr>
              </a:clrTo>
            </a:clrChange>
          </a:blip>
          <a:srcRect r="83031" b="81863"/>
          <a:stretch>
            <a:fillRect/>
          </a:stretch>
        </p:blipFill>
        <p:spPr>
          <a:xfrm>
            <a:off x="9119870" y="-342900"/>
            <a:ext cx="3338830" cy="1169670"/>
          </a:xfrm>
          <a:prstGeom prst="rect">
            <a:avLst/>
          </a:prstGeom>
        </p:spPr>
      </p:pic>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slideLayout" Target="../slideLayouts/slideLayout8.xml"/><Relationship Id="rId8" Type="http://schemas.openxmlformats.org/officeDocument/2006/relationships/image" Target="../media/image1.png"/><Relationship Id="rId7" Type="http://schemas.openxmlformats.org/officeDocument/2006/relationships/image" Target="../media/image8.png"/><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image" Target="../media/image3.png"/><Relationship Id="rId10" Type="http://schemas.openxmlformats.org/officeDocument/2006/relationships/notesSlide" Target="../notesSlides/notesSlide1.xml"/><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8.xml"/><Relationship Id="rId2" Type="http://schemas.openxmlformats.org/officeDocument/2006/relationships/image" Target="../media/image1.png"/><Relationship Id="rId1" Type="http://schemas.openxmlformats.org/officeDocument/2006/relationships/image" Target="../media/image2.jpe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8.xml"/><Relationship Id="rId2" Type="http://schemas.openxmlformats.org/officeDocument/2006/relationships/image" Target="../media/image1.png"/><Relationship Id="rId1" Type="http://schemas.openxmlformats.org/officeDocument/2006/relationships/image" Target="../media/image2.jpeg"/></Relationships>
</file>

<file path=ppt/slides/_rels/slide4.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8.xml"/><Relationship Id="rId3" Type="http://schemas.openxmlformats.org/officeDocument/2006/relationships/image" Target="../media/image1.png"/><Relationship Id="rId2" Type="http://schemas.openxmlformats.org/officeDocument/2006/relationships/image" Target="../media/image9.jpeg"/><Relationship Id="rId1" Type="http://schemas.openxmlformats.org/officeDocument/2006/relationships/image" Target="../media/image2.jpeg"/></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8.xml"/><Relationship Id="rId2" Type="http://schemas.openxmlformats.org/officeDocument/2006/relationships/image" Target="../media/image1.png"/><Relationship Id="rId1" Type="http://schemas.openxmlformats.org/officeDocument/2006/relationships/image" Target="../media/image2.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8.xml"/><Relationship Id="rId1" Type="http://schemas.openxmlformats.org/officeDocument/2006/relationships/image" Target="../media/image1.png"/></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8.xml"/><Relationship Id="rId2" Type="http://schemas.openxmlformats.org/officeDocument/2006/relationships/image" Target="../media/image1.png"/><Relationship Id="rId1" Type="http://schemas.openxmlformats.org/officeDocument/2006/relationships/image" Target="../media/image2.jpeg"/></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8.xml"/><Relationship Id="rId2" Type="http://schemas.openxmlformats.org/officeDocument/2006/relationships/image" Target="../media/image1.png"/><Relationship Id="rId1" Type="http://schemas.openxmlformats.org/officeDocument/2006/relationships/image" Target="../media/image2.jpeg"/></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8.xml"/><Relationship Id="rId2" Type="http://schemas.openxmlformats.org/officeDocument/2006/relationships/image" Target="../media/image1.png"/><Relationship Id="rId1" Type="http://schemas.openxmlformats.org/officeDocument/2006/relationships/image" Target="../media/image10.png"/></Relationships>
</file>

<file path=ppt/slides/_rels/slide10.xml.rels><?xml version="1.0" encoding="UTF-8" standalone="yes"?>
<Relationships xmlns="http://schemas.openxmlformats.org/package/2006/relationships"><Relationship Id="rId6" Type="http://schemas.openxmlformats.org/officeDocument/2006/relationships/notesSlide" Target="../notesSlides/notesSlide10.xml"/><Relationship Id="rId5" Type="http://schemas.openxmlformats.org/officeDocument/2006/relationships/slideLayout" Target="../slideLayouts/slideLayout8.xml"/><Relationship Id="rId4" Type="http://schemas.openxmlformats.org/officeDocument/2006/relationships/image" Target="../media/image10.png"/><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image" Target="../media/image2.jpeg"/></Relationships>
</file>

<file path=ppt/slides/_rels/slide11.xml.rels><?xml version="1.0" encoding="UTF-8" standalone="yes"?>
<Relationships xmlns="http://schemas.openxmlformats.org/package/2006/relationships"><Relationship Id="rId6" Type="http://schemas.openxmlformats.org/officeDocument/2006/relationships/notesSlide" Target="../notesSlides/notesSlide11.xml"/><Relationship Id="rId5" Type="http://schemas.openxmlformats.org/officeDocument/2006/relationships/slideLayout" Target="../slideLayouts/slideLayout8.xml"/><Relationship Id="rId4" Type="http://schemas.openxmlformats.org/officeDocument/2006/relationships/image" Target="../media/image13.png"/><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image" Target="../media/image2.jpeg"/></Relationships>
</file>

<file path=ppt/slides/_rels/slide12.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8.xml"/><Relationship Id="rId2" Type="http://schemas.openxmlformats.org/officeDocument/2006/relationships/image" Target="../media/image1.png"/><Relationship Id="rId1" Type="http://schemas.openxmlformats.org/officeDocument/2006/relationships/image" Target="../media/image2.jpeg"/></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8.xml"/><Relationship Id="rId2" Type="http://schemas.openxmlformats.org/officeDocument/2006/relationships/image" Target="../media/image1.png"/><Relationship Id="rId1" Type="http://schemas.openxmlformats.org/officeDocument/2006/relationships/image" Target="../media/image2.jpeg"/></Relationships>
</file>

<file path=ppt/slides/_rels/slide14.xml.rels><?xml version="1.0" encoding="UTF-8" standalone="yes"?>
<Relationships xmlns="http://schemas.openxmlformats.org/package/2006/relationships"><Relationship Id="rId5" Type="http://schemas.openxmlformats.org/officeDocument/2006/relationships/notesSlide" Target="../notesSlides/notesSlide14.xml"/><Relationship Id="rId4" Type="http://schemas.openxmlformats.org/officeDocument/2006/relationships/slideLayout" Target="../slideLayouts/slideLayout8.xml"/><Relationship Id="rId3" Type="http://schemas.openxmlformats.org/officeDocument/2006/relationships/image" Target="../media/image1.png"/><Relationship Id="rId2" Type="http://schemas.openxmlformats.org/officeDocument/2006/relationships/image" Target="../media/image14.jpeg"/><Relationship Id="rId1" Type="http://schemas.openxmlformats.org/officeDocument/2006/relationships/image" Target="../media/image2.jpeg"/></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8.xml"/><Relationship Id="rId2" Type="http://schemas.openxmlformats.org/officeDocument/2006/relationships/image" Target="../media/image1.png"/><Relationship Id="rId1" Type="http://schemas.openxmlformats.org/officeDocument/2006/relationships/image" Target="../media/image2.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8.xml"/><Relationship Id="rId1" Type="http://schemas.openxmlformats.org/officeDocument/2006/relationships/image" Target="../media/image15.jpeg"/></Relationships>
</file>

<file path=ppt/slides/_rels/slide17.xml.rels><?xml version="1.0" encoding="UTF-8" standalone="yes"?>
<Relationships xmlns="http://schemas.openxmlformats.org/package/2006/relationships"><Relationship Id="rId5" Type="http://schemas.openxmlformats.org/officeDocument/2006/relationships/notesSlide" Target="../notesSlides/notesSlide17.xml"/><Relationship Id="rId4" Type="http://schemas.openxmlformats.org/officeDocument/2006/relationships/slideLayout" Target="../slideLayouts/slideLayout8.xml"/><Relationship Id="rId3" Type="http://schemas.openxmlformats.org/officeDocument/2006/relationships/image" Target="../media/image1.png"/><Relationship Id="rId2" Type="http://schemas.openxmlformats.org/officeDocument/2006/relationships/image" Target="../media/image16.jpeg"/><Relationship Id="rId1" Type="http://schemas.openxmlformats.org/officeDocument/2006/relationships/image" Target="../media/image2.jpeg"/></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8.xml"/><Relationship Id="rId2" Type="http://schemas.openxmlformats.org/officeDocument/2006/relationships/image" Target="../media/image1.png"/><Relationship Id="rId1" Type="http://schemas.openxmlformats.org/officeDocument/2006/relationships/image" Target="../media/image2.jpe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image" Target="../media/image8.png"/></Relationships>
</file>

<file path=ppt/slides/_rels/slide20.xml.rels><?xml version="1.0" encoding="UTF-8" standalone="yes"?>
<Relationships xmlns="http://schemas.openxmlformats.org/package/2006/relationships"><Relationship Id="rId4" Type="http://schemas.openxmlformats.org/officeDocument/2006/relationships/notesSlide" Target="../notesSlides/notesSlide19.xml"/><Relationship Id="rId3" Type="http://schemas.openxmlformats.org/officeDocument/2006/relationships/slideLayout" Target="../slideLayouts/slideLayout8.xml"/><Relationship Id="rId2" Type="http://schemas.openxmlformats.org/officeDocument/2006/relationships/image" Target="../media/image1.png"/><Relationship Id="rId1" Type="http://schemas.openxmlformats.org/officeDocument/2006/relationships/image" Target="../media/image2.jpeg"/></Relationships>
</file>

<file path=ppt/slides/_rels/slide21.xml.rels><?xml version="1.0" encoding="UTF-8" standalone="yes"?>
<Relationships xmlns="http://schemas.openxmlformats.org/package/2006/relationships"><Relationship Id="rId4" Type="http://schemas.openxmlformats.org/officeDocument/2006/relationships/notesSlide" Target="../notesSlides/notesSlide20.xml"/><Relationship Id="rId3" Type="http://schemas.openxmlformats.org/officeDocument/2006/relationships/slideLayout" Target="../slideLayouts/slideLayout8.xml"/><Relationship Id="rId2" Type="http://schemas.openxmlformats.org/officeDocument/2006/relationships/image" Target="../media/image1.png"/><Relationship Id="rId1" Type="http://schemas.openxmlformats.org/officeDocument/2006/relationships/image" Target="../media/image2.jpeg"/></Relationships>
</file>

<file path=ppt/slides/_rels/slide22.xml.rels><?xml version="1.0" encoding="UTF-8" standalone="yes"?>
<Relationships xmlns="http://schemas.openxmlformats.org/package/2006/relationships"><Relationship Id="rId4" Type="http://schemas.openxmlformats.org/officeDocument/2006/relationships/notesSlide" Target="../notesSlides/notesSlide21.xml"/><Relationship Id="rId3" Type="http://schemas.openxmlformats.org/officeDocument/2006/relationships/slideLayout" Target="../slideLayouts/slideLayout8.xml"/><Relationship Id="rId2" Type="http://schemas.openxmlformats.org/officeDocument/2006/relationships/image" Target="../media/image17.png"/><Relationship Id="rId1" Type="http://schemas.openxmlformats.org/officeDocument/2006/relationships/image" Target="../media/image2.jpeg"/></Relationships>
</file>

<file path=ppt/slides/_rels/slide23.xml.rels><?xml version="1.0" encoding="UTF-8" standalone="yes"?>
<Relationships xmlns="http://schemas.openxmlformats.org/package/2006/relationships"><Relationship Id="rId4" Type="http://schemas.openxmlformats.org/officeDocument/2006/relationships/notesSlide" Target="../notesSlides/notesSlide22.xml"/><Relationship Id="rId3" Type="http://schemas.openxmlformats.org/officeDocument/2006/relationships/slideLayout" Target="../slideLayouts/slideLayout8.xml"/><Relationship Id="rId2" Type="http://schemas.openxmlformats.org/officeDocument/2006/relationships/image" Target="../media/image1.png"/><Relationship Id="rId1" Type="http://schemas.openxmlformats.org/officeDocument/2006/relationships/image" Target="../media/image2.jpeg"/></Relationships>
</file>

<file path=ppt/slides/_rels/slide24.xml.rels><?xml version="1.0" encoding="UTF-8" standalone="yes"?>
<Relationships xmlns="http://schemas.openxmlformats.org/package/2006/relationships"><Relationship Id="rId4" Type="http://schemas.openxmlformats.org/officeDocument/2006/relationships/notesSlide" Target="../notesSlides/notesSlide23.xml"/><Relationship Id="rId3" Type="http://schemas.openxmlformats.org/officeDocument/2006/relationships/slideLayout" Target="../slideLayouts/slideLayout8.xml"/><Relationship Id="rId2" Type="http://schemas.openxmlformats.org/officeDocument/2006/relationships/image" Target="../media/image1.png"/><Relationship Id="rId1" Type="http://schemas.openxmlformats.org/officeDocument/2006/relationships/image" Target="../media/image2.jpeg"/></Relationships>
</file>

<file path=ppt/slides/_rels/slide25.xml.rels><?xml version="1.0" encoding="UTF-8" standalone="yes"?>
<Relationships xmlns="http://schemas.openxmlformats.org/package/2006/relationships"><Relationship Id="rId4" Type="http://schemas.openxmlformats.org/officeDocument/2006/relationships/notesSlide" Target="../notesSlides/notesSlide24.xml"/><Relationship Id="rId3" Type="http://schemas.openxmlformats.org/officeDocument/2006/relationships/slideLayout" Target="../slideLayouts/slideLayout8.xml"/><Relationship Id="rId2" Type="http://schemas.openxmlformats.org/officeDocument/2006/relationships/image" Target="../media/image1.png"/><Relationship Id="rId1" Type="http://schemas.openxmlformats.org/officeDocument/2006/relationships/image" Target="../media/image2.jpeg"/></Relationships>
</file>

<file path=ppt/slides/_rels/slide26.xml.rels><?xml version="1.0" encoding="UTF-8" standalone="yes"?>
<Relationships xmlns="http://schemas.openxmlformats.org/package/2006/relationships"><Relationship Id="rId5" Type="http://schemas.openxmlformats.org/officeDocument/2006/relationships/notesSlide" Target="../notesSlides/notesSlide25.xml"/><Relationship Id="rId4" Type="http://schemas.openxmlformats.org/officeDocument/2006/relationships/slideLayout" Target="../slideLayouts/slideLayout8.xml"/><Relationship Id="rId3" Type="http://schemas.openxmlformats.org/officeDocument/2006/relationships/image" Target="../media/image1.png"/><Relationship Id="rId2" Type="http://schemas.openxmlformats.org/officeDocument/2006/relationships/image" Target="../media/image18.jpeg"/><Relationship Id="rId1" Type="http://schemas.openxmlformats.org/officeDocument/2006/relationships/image" Target="../media/image2.jpeg"/></Relationships>
</file>

<file path=ppt/slides/_rels/slide27.xml.rels><?xml version="1.0" encoding="UTF-8" standalone="yes"?>
<Relationships xmlns="http://schemas.openxmlformats.org/package/2006/relationships"><Relationship Id="rId4" Type="http://schemas.openxmlformats.org/officeDocument/2006/relationships/notesSlide" Target="../notesSlides/notesSlide26.xml"/><Relationship Id="rId3" Type="http://schemas.openxmlformats.org/officeDocument/2006/relationships/slideLayout" Target="../slideLayouts/slideLayout8.xml"/><Relationship Id="rId2" Type="http://schemas.openxmlformats.org/officeDocument/2006/relationships/image" Target="../media/image1.png"/><Relationship Id="rId1" Type="http://schemas.openxmlformats.org/officeDocument/2006/relationships/image" Target="../media/image2.jpeg"/></Relationships>
</file>

<file path=ppt/slides/_rels/slide28.xml.rels><?xml version="1.0" encoding="UTF-8" standalone="yes"?>
<Relationships xmlns="http://schemas.openxmlformats.org/package/2006/relationships"><Relationship Id="rId4" Type="http://schemas.openxmlformats.org/officeDocument/2006/relationships/notesSlide" Target="../notesSlides/notesSlide27.xml"/><Relationship Id="rId3" Type="http://schemas.openxmlformats.org/officeDocument/2006/relationships/slideLayout" Target="../slideLayouts/slideLayout8.xml"/><Relationship Id="rId2" Type="http://schemas.openxmlformats.org/officeDocument/2006/relationships/image" Target="../media/image1.png"/><Relationship Id="rId1" Type="http://schemas.openxmlformats.org/officeDocument/2006/relationships/image" Target="../media/image2.jpeg"/></Relationships>
</file>

<file path=ppt/slides/_rels/slide29.xml.rels><?xml version="1.0" encoding="UTF-8" standalone="yes"?>
<Relationships xmlns="http://schemas.openxmlformats.org/package/2006/relationships"><Relationship Id="rId6" Type="http://schemas.openxmlformats.org/officeDocument/2006/relationships/notesSlide" Target="../notesSlides/notesSlide28.xml"/><Relationship Id="rId5" Type="http://schemas.openxmlformats.org/officeDocument/2006/relationships/slideLayout" Target="../slideLayouts/slideLayout8.xml"/><Relationship Id="rId4" Type="http://schemas.openxmlformats.org/officeDocument/2006/relationships/image" Target="../media/image1.png"/><Relationship Id="rId3" Type="http://schemas.openxmlformats.org/officeDocument/2006/relationships/tags" Target="../tags/tag1.xml"/><Relationship Id="rId2" Type="http://schemas.openxmlformats.org/officeDocument/2006/relationships/image" Target="../media/image18.jpeg"/><Relationship Id="rId1" Type="http://schemas.openxmlformats.org/officeDocument/2006/relationships/image" Target="../media/image2.jpeg"/></Relationships>
</file>

<file path=ppt/slides/_rels/slide30.xml.rels><?xml version="1.0" encoding="UTF-8" standalone="yes"?>
<Relationships xmlns="http://schemas.openxmlformats.org/package/2006/relationships"><Relationship Id="rId4" Type="http://schemas.openxmlformats.org/officeDocument/2006/relationships/notesSlide" Target="../notesSlides/notesSlide29.xml"/><Relationship Id="rId3" Type="http://schemas.openxmlformats.org/officeDocument/2006/relationships/slideLayout" Target="../slideLayouts/slideLayout8.xml"/><Relationship Id="rId2" Type="http://schemas.openxmlformats.org/officeDocument/2006/relationships/image" Target="../media/image1.png"/><Relationship Id="rId1" Type="http://schemas.openxmlformats.org/officeDocument/2006/relationships/image" Target="../media/image2.jpeg"/></Relationships>
</file>

<file path=ppt/slides/_rels/slide31.xml.rels><?xml version="1.0" encoding="UTF-8" standalone="yes"?>
<Relationships xmlns="http://schemas.openxmlformats.org/package/2006/relationships"><Relationship Id="rId7" Type="http://schemas.openxmlformats.org/officeDocument/2006/relationships/notesSlide" Target="../notesSlides/notesSlide30.xml"/><Relationship Id="rId6" Type="http://schemas.openxmlformats.org/officeDocument/2006/relationships/slideLayout" Target="../slideLayouts/slideLayout8.xml"/><Relationship Id="rId5" Type="http://schemas.openxmlformats.org/officeDocument/2006/relationships/image" Target="../media/image1.png"/><Relationship Id="rId4" Type="http://schemas.openxmlformats.org/officeDocument/2006/relationships/image" Target="../media/image7.png"/><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2.jpeg"/></Relationships>
</file>

<file path=ppt/slides/_rels/slide32.xml.rels><?xml version="1.0" encoding="UTF-8" standalone="yes"?>
<Relationships xmlns="http://schemas.openxmlformats.org/package/2006/relationships"><Relationship Id="rId6" Type="http://schemas.openxmlformats.org/officeDocument/2006/relationships/notesSlide" Target="../notesSlides/notesSlide31.xml"/><Relationship Id="rId5" Type="http://schemas.openxmlformats.org/officeDocument/2006/relationships/slideLayout" Target="../slideLayouts/slideLayout8.xml"/><Relationship Id="rId4" Type="http://schemas.openxmlformats.org/officeDocument/2006/relationships/image" Target="../media/image1.png"/><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jpeg"/></Relationships>
</file>

<file path=ppt/slides/_rels/slide33.xml.rels><?xml version="1.0" encoding="UTF-8" standalone="yes"?>
<Relationships xmlns="http://schemas.openxmlformats.org/package/2006/relationships"><Relationship Id="rId4" Type="http://schemas.openxmlformats.org/officeDocument/2006/relationships/notesSlide" Target="../notesSlides/notesSlide32.xml"/><Relationship Id="rId3" Type="http://schemas.openxmlformats.org/officeDocument/2006/relationships/slideLayout" Target="../slideLayouts/slideLayout8.xml"/><Relationship Id="rId2" Type="http://schemas.openxmlformats.org/officeDocument/2006/relationships/image" Target="../media/image1.png"/><Relationship Id="rId1" Type="http://schemas.openxmlformats.org/officeDocument/2006/relationships/image" Target="../media/image2.jpeg"/></Relationships>
</file>

<file path=ppt/slides/_rels/slide34.xml.rels><?xml version="1.0" encoding="UTF-8" standalone="yes"?>
<Relationships xmlns="http://schemas.openxmlformats.org/package/2006/relationships"><Relationship Id="rId4" Type="http://schemas.openxmlformats.org/officeDocument/2006/relationships/notesSlide" Target="../notesSlides/notesSlide33.xml"/><Relationship Id="rId3" Type="http://schemas.openxmlformats.org/officeDocument/2006/relationships/slideLayout" Target="../slideLayouts/slideLayout8.xml"/><Relationship Id="rId2" Type="http://schemas.openxmlformats.org/officeDocument/2006/relationships/image" Target="../media/image1.png"/><Relationship Id="rId1" Type="http://schemas.openxmlformats.org/officeDocument/2006/relationships/image" Target="../media/image2.jpeg"/></Relationships>
</file>

<file path=ppt/slides/_rels/slide35.xml.rels><?xml version="1.0" encoding="UTF-8" standalone="yes"?>
<Relationships xmlns="http://schemas.openxmlformats.org/package/2006/relationships"><Relationship Id="rId4" Type="http://schemas.openxmlformats.org/officeDocument/2006/relationships/notesSlide" Target="../notesSlides/notesSlide34.xml"/><Relationship Id="rId3" Type="http://schemas.openxmlformats.org/officeDocument/2006/relationships/slideLayout" Target="../slideLayouts/slideLayout8.xml"/><Relationship Id="rId2" Type="http://schemas.openxmlformats.org/officeDocument/2006/relationships/image" Target="../media/image1.png"/><Relationship Id="rId1" Type="http://schemas.openxmlformats.org/officeDocument/2006/relationships/image" Target="../media/image2.jpeg"/></Relationships>
</file>

<file path=ppt/slides/_rels/slide36.xml.rels><?xml version="1.0" encoding="UTF-8" standalone="yes"?>
<Relationships xmlns="http://schemas.openxmlformats.org/package/2006/relationships"><Relationship Id="rId6" Type="http://schemas.openxmlformats.org/officeDocument/2006/relationships/notesSlide" Target="../notesSlides/notesSlide35.xml"/><Relationship Id="rId5" Type="http://schemas.openxmlformats.org/officeDocument/2006/relationships/slideLayout" Target="../slideLayouts/slideLayout8.xml"/><Relationship Id="rId4" Type="http://schemas.openxmlformats.org/officeDocument/2006/relationships/image" Target="../media/image20.png"/><Relationship Id="rId3"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image" Target="../media/image2.jpeg"/></Relationships>
</file>

<file path=ppt/slides/_rels/slide37.xml.rels><?xml version="1.0" encoding="UTF-8" standalone="yes"?>
<Relationships xmlns="http://schemas.openxmlformats.org/package/2006/relationships"><Relationship Id="rId4" Type="http://schemas.openxmlformats.org/officeDocument/2006/relationships/notesSlide" Target="../notesSlides/notesSlide36.xml"/><Relationship Id="rId3" Type="http://schemas.openxmlformats.org/officeDocument/2006/relationships/slideLayout" Target="../slideLayouts/slideLayout8.xml"/><Relationship Id="rId2" Type="http://schemas.openxmlformats.org/officeDocument/2006/relationships/image" Target="../media/image1.png"/><Relationship Id="rId1" Type="http://schemas.openxmlformats.org/officeDocument/2006/relationships/image" Target="../media/image2.jpeg"/></Relationships>
</file>

<file path=ppt/slides/_rels/slide38.xml.rels><?xml version="1.0" encoding="UTF-8" standalone="yes"?>
<Relationships xmlns="http://schemas.openxmlformats.org/package/2006/relationships"><Relationship Id="rId5" Type="http://schemas.openxmlformats.org/officeDocument/2006/relationships/notesSlide" Target="../notesSlides/notesSlide37.xml"/><Relationship Id="rId4" Type="http://schemas.openxmlformats.org/officeDocument/2006/relationships/slideLayout" Target="../slideLayouts/slideLayout8.xml"/><Relationship Id="rId3" Type="http://schemas.openxmlformats.org/officeDocument/2006/relationships/image" Target="../media/image21.png"/><Relationship Id="rId2" Type="http://schemas.openxmlformats.org/officeDocument/2006/relationships/image" Target="../media/image1.png"/><Relationship Id="rId1" Type="http://schemas.openxmlformats.org/officeDocument/2006/relationships/image" Target="../media/image2.jpeg"/></Relationships>
</file>

<file path=ppt/slides/_rels/slide39.xml.rels><?xml version="1.0" encoding="UTF-8" standalone="yes"?>
<Relationships xmlns="http://schemas.openxmlformats.org/package/2006/relationships"><Relationship Id="rId9" Type="http://schemas.openxmlformats.org/officeDocument/2006/relationships/slideLayout" Target="../slideLayouts/slideLayout8.xml"/><Relationship Id="rId8" Type="http://schemas.openxmlformats.org/officeDocument/2006/relationships/image" Target="../media/image1.png"/><Relationship Id="rId7" Type="http://schemas.openxmlformats.org/officeDocument/2006/relationships/image" Target="../media/image8.png"/><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image" Target="../media/image3.png"/><Relationship Id="rId10" Type="http://schemas.openxmlformats.org/officeDocument/2006/relationships/notesSlide" Target="../notesSlides/notesSlide38.xml"/><Relationship Id="rId1"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a:stretch>
            <a:fillRect/>
          </a:stretch>
        </p:blipFill>
        <p:spPr>
          <a:xfrm>
            <a:off x="-1730" y="0"/>
            <a:ext cx="12193730" cy="6858000"/>
          </a:xfrm>
          <a:prstGeom prst="rect">
            <a:avLst/>
          </a:prstGeom>
        </p:spPr>
      </p:pic>
      <p:sp>
        <p:nvSpPr>
          <p:cNvPr id="5" name="矩形 4"/>
          <p:cNvSpPr/>
          <p:nvPr/>
        </p:nvSpPr>
        <p:spPr>
          <a:xfrm>
            <a:off x="-44910" y="0"/>
            <a:ext cx="12193729" cy="6857999"/>
          </a:xfrm>
          <a:prstGeom prst="rect">
            <a:avLst/>
          </a:prstGeom>
          <a:solidFill>
            <a:schemeClr val="bg1">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 name="任意多边形: 形状 8"/>
          <p:cNvSpPr/>
          <p:nvPr/>
        </p:nvSpPr>
        <p:spPr>
          <a:xfrm>
            <a:off x="0" y="1864010"/>
            <a:ext cx="12192001" cy="2872598"/>
          </a:xfrm>
          <a:custGeom>
            <a:avLst/>
            <a:gdLst>
              <a:gd name="connsiteX0" fmla="*/ 6328385 w 12206145"/>
              <a:gd name="connsiteY0" fmla="*/ 2802373 h 2872598"/>
              <a:gd name="connsiteX1" fmla="*/ 6328385 w 12206145"/>
              <a:gd name="connsiteY1" fmla="*/ 2802374 h 2872598"/>
              <a:gd name="connsiteX2" fmla="*/ 6311996 w 12206145"/>
              <a:gd name="connsiteY2" fmla="*/ 2872598 h 2872598"/>
              <a:gd name="connsiteX3" fmla="*/ 8294482 w 12206145"/>
              <a:gd name="connsiteY3" fmla="*/ 1880115 h 2872598"/>
              <a:gd name="connsiteX4" fmla="*/ 8275032 w 12206145"/>
              <a:gd name="connsiteY4" fmla="*/ 1963448 h 2872598"/>
              <a:gd name="connsiteX5" fmla="*/ 8303911 w 12206145"/>
              <a:gd name="connsiteY5" fmla="*/ 1963448 h 2872598"/>
              <a:gd name="connsiteX6" fmla="*/ 8288104 w 12206145"/>
              <a:gd name="connsiteY6" fmla="*/ 1911701 h 2872598"/>
              <a:gd name="connsiteX7" fmla="*/ 10525583 w 12206145"/>
              <a:gd name="connsiteY7" fmla="*/ 130658 h 2872598"/>
              <a:gd name="connsiteX8" fmla="*/ 12206145 w 12206145"/>
              <a:gd name="connsiteY8" fmla="*/ 130658 h 2872598"/>
              <a:gd name="connsiteX9" fmla="*/ 12206145 w 12206145"/>
              <a:gd name="connsiteY9" fmla="*/ 2872598 h 2872598"/>
              <a:gd name="connsiteX10" fmla="*/ 6333810 w 12206145"/>
              <a:gd name="connsiteY10" fmla="*/ 2872598 h 2872598"/>
              <a:gd name="connsiteX11" fmla="*/ 6322007 w 12206145"/>
              <a:gd name="connsiteY11" fmla="*/ 2833959 h 2872598"/>
              <a:gd name="connsiteX12" fmla="*/ 6328385 w 12206145"/>
              <a:gd name="connsiteY12" fmla="*/ 2802374 h 2872598"/>
              <a:gd name="connsiteX13" fmla="*/ 6516163 w 12206145"/>
              <a:gd name="connsiteY13" fmla="*/ 1997834 h 2872598"/>
              <a:gd name="connsiteX14" fmla="*/ 6510721 w 12206145"/>
              <a:gd name="connsiteY14" fmla="*/ 2021154 h 2872598"/>
              <a:gd name="connsiteX15" fmla="*/ 6530887 w 12206145"/>
              <a:gd name="connsiteY15" fmla="*/ 1991243 h 2872598"/>
              <a:gd name="connsiteX16" fmla="*/ 6563735 w 12206145"/>
              <a:gd name="connsiteY16" fmla="*/ 1969098 h 2872598"/>
              <a:gd name="connsiteX17" fmla="*/ 6591719 w 12206145"/>
              <a:gd name="connsiteY17" fmla="*/ 1963448 h 2872598"/>
              <a:gd name="connsiteX18" fmla="*/ 8275031 w 12206145"/>
              <a:gd name="connsiteY18" fmla="*/ 1963448 h 2872598"/>
              <a:gd name="connsiteX19" fmla="*/ 8482260 w 12206145"/>
              <a:gd name="connsiteY19" fmla="*/ 1075576 h 2872598"/>
              <a:gd name="connsiteX20" fmla="*/ 8476818 w 12206145"/>
              <a:gd name="connsiteY20" fmla="*/ 1098896 h 2872598"/>
              <a:gd name="connsiteX21" fmla="*/ 8496983 w 12206145"/>
              <a:gd name="connsiteY21" fmla="*/ 1068985 h 2872598"/>
              <a:gd name="connsiteX22" fmla="*/ 8529831 w 12206145"/>
              <a:gd name="connsiteY22" fmla="*/ 1046840 h 2872598"/>
              <a:gd name="connsiteX23" fmla="*/ 8557814 w 12206145"/>
              <a:gd name="connsiteY23" fmla="*/ 1041190 h 2872598"/>
              <a:gd name="connsiteX24" fmla="*/ 10245537 w 12206145"/>
              <a:gd name="connsiteY24" fmla="*/ 1041190 h 2872598"/>
              <a:gd name="connsiteX25" fmla="*/ 10268098 w 12206145"/>
              <a:gd name="connsiteY25" fmla="*/ 1041190 h 2872598"/>
              <a:gd name="connsiteX26" fmla="*/ 10255873 w 12206145"/>
              <a:gd name="connsiteY26" fmla="*/ 1001169 h 2872598"/>
              <a:gd name="connsiteX27" fmla="*/ 10262251 w 12206145"/>
              <a:gd name="connsiteY27" fmla="*/ 969583 h 2872598"/>
              <a:gd name="connsiteX28" fmla="*/ 10245537 w 12206145"/>
              <a:gd name="connsiteY28" fmla="*/ 1041190 h 2872598"/>
              <a:gd name="connsiteX29" fmla="*/ 10444586 w 12206145"/>
              <a:gd name="connsiteY29" fmla="*/ 188364 h 2872598"/>
              <a:gd name="connsiteX30" fmla="*/ 10464752 w 12206145"/>
              <a:gd name="connsiteY30" fmla="*/ 158453 h 2872598"/>
              <a:gd name="connsiteX31" fmla="*/ 10497600 w 12206145"/>
              <a:gd name="connsiteY31" fmla="*/ 136308 h 2872598"/>
              <a:gd name="connsiteX32" fmla="*/ 0 w 12206145"/>
              <a:gd name="connsiteY32" fmla="*/ 0 h 2872598"/>
              <a:gd name="connsiteX33" fmla="*/ 22805 w 12206145"/>
              <a:gd name="connsiteY33" fmla="*/ 0 h 2872598"/>
              <a:gd name="connsiteX34" fmla="*/ 22805 w 12206145"/>
              <a:gd name="connsiteY34" fmla="*/ 2872598 h 2872598"/>
              <a:gd name="connsiteX35" fmla="*/ 0 w 12206145"/>
              <a:gd name="connsiteY35" fmla="*/ 2872598 h 2872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206145" h="2872598">
                <a:moveTo>
                  <a:pt x="6328385" y="2802373"/>
                </a:moveTo>
                <a:lnTo>
                  <a:pt x="6328385" y="2802374"/>
                </a:lnTo>
                <a:lnTo>
                  <a:pt x="6311996" y="2872598"/>
                </a:lnTo>
                <a:close/>
                <a:moveTo>
                  <a:pt x="8294482" y="1880115"/>
                </a:moveTo>
                <a:lnTo>
                  <a:pt x="8275032" y="1963448"/>
                </a:lnTo>
                <a:lnTo>
                  <a:pt x="8303911" y="1963448"/>
                </a:lnTo>
                <a:lnTo>
                  <a:pt x="8288104" y="1911701"/>
                </a:lnTo>
                <a:close/>
                <a:moveTo>
                  <a:pt x="10525583" y="130658"/>
                </a:moveTo>
                <a:lnTo>
                  <a:pt x="12206145" y="130658"/>
                </a:lnTo>
                <a:lnTo>
                  <a:pt x="12206145" y="2872598"/>
                </a:lnTo>
                <a:lnTo>
                  <a:pt x="6333810" y="2872598"/>
                </a:lnTo>
                <a:lnTo>
                  <a:pt x="6322007" y="2833959"/>
                </a:lnTo>
                <a:lnTo>
                  <a:pt x="6328385" y="2802374"/>
                </a:lnTo>
                <a:lnTo>
                  <a:pt x="6516163" y="1997834"/>
                </a:lnTo>
                <a:lnTo>
                  <a:pt x="6510721" y="2021154"/>
                </a:lnTo>
                <a:lnTo>
                  <a:pt x="6530887" y="1991243"/>
                </a:lnTo>
                <a:cubicBezTo>
                  <a:pt x="6540236" y="1981894"/>
                  <a:pt x="6551371" y="1974327"/>
                  <a:pt x="6563735" y="1969098"/>
                </a:cubicBezTo>
                <a:lnTo>
                  <a:pt x="6591719" y="1963448"/>
                </a:lnTo>
                <a:lnTo>
                  <a:pt x="8275031" y="1963448"/>
                </a:lnTo>
                <a:lnTo>
                  <a:pt x="8482260" y="1075576"/>
                </a:lnTo>
                <a:lnTo>
                  <a:pt x="8476818" y="1098896"/>
                </a:lnTo>
                <a:lnTo>
                  <a:pt x="8496983" y="1068985"/>
                </a:lnTo>
                <a:cubicBezTo>
                  <a:pt x="8506333" y="1059636"/>
                  <a:pt x="8517467" y="1052069"/>
                  <a:pt x="8529831" y="1046840"/>
                </a:cubicBezTo>
                <a:lnTo>
                  <a:pt x="8557814" y="1041190"/>
                </a:lnTo>
                <a:lnTo>
                  <a:pt x="10245537" y="1041190"/>
                </a:lnTo>
                <a:lnTo>
                  <a:pt x="10268098" y="1041190"/>
                </a:lnTo>
                <a:lnTo>
                  <a:pt x="10255873" y="1001169"/>
                </a:lnTo>
                <a:lnTo>
                  <a:pt x="10262251" y="969583"/>
                </a:lnTo>
                <a:lnTo>
                  <a:pt x="10245537" y="1041190"/>
                </a:lnTo>
                <a:lnTo>
                  <a:pt x="10444586" y="188364"/>
                </a:lnTo>
                <a:lnTo>
                  <a:pt x="10464752" y="158453"/>
                </a:lnTo>
                <a:cubicBezTo>
                  <a:pt x="10474102" y="149104"/>
                  <a:pt x="10485236" y="141537"/>
                  <a:pt x="10497600" y="136308"/>
                </a:cubicBezTo>
                <a:close/>
                <a:moveTo>
                  <a:pt x="0" y="0"/>
                </a:moveTo>
                <a:lnTo>
                  <a:pt x="22805" y="0"/>
                </a:lnTo>
                <a:lnTo>
                  <a:pt x="22805" y="2872598"/>
                </a:lnTo>
                <a:lnTo>
                  <a:pt x="0" y="2872598"/>
                </a:lnTo>
                <a:close/>
              </a:path>
            </a:pathLst>
          </a:cu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 name="任意多边形: 形状 15"/>
          <p:cNvSpPr/>
          <p:nvPr/>
        </p:nvSpPr>
        <p:spPr>
          <a:xfrm>
            <a:off x="0" y="1864010"/>
            <a:ext cx="12193729" cy="2875711"/>
          </a:xfrm>
          <a:custGeom>
            <a:avLst/>
            <a:gdLst>
              <a:gd name="connsiteX0" fmla="*/ 6324628 w 12204117"/>
              <a:gd name="connsiteY0" fmla="*/ 2802374 h 2875711"/>
              <a:gd name="connsiteX1" fmla="*/ 6318250 w 12204117"/>
              <a:gd name="connsiteY1" fmla="*/ 2833959 h 2875711"/>
              <a:gd name="connsiteX2" fmla="*/ 6331004 w 12204117"/>
              <a:gd name="connsiteY2" fmla="*/ 2875711 h 2875711"/>
              <a:gd name="connsiteX3" fmla="*/ 6307512 w 12204117"/>
              <a:gd name="connsiteY3" fmla="*/ 2875711 h 2875711"/>
              <a:gd name="connsiteX4" fmla="*/ 8290725 w 12204117"/>
              <a:gd name="connsiteY4" fmla="*/ 1880115 h 2875711"/>
              <a:gd name="connsiteX5" fmla="*/ 8284347 w 12204117"/>
              <a:gd name="connsiteY5" fmla="*/ 1911701 h 2875711"/>
              <a:gd name="connsiteX6" fmla="*/ 8300154 w 12204117"/>
              <a:gd name="connsiteY6" fmla="*/ 1963448 h 2875711"/>
              <a:gd name="connsiteX7" fmla="*/ 8271275 w 12204117"/>
              <a:gd name="connsiteY7" fmla="*/ 1963448 h 2875711"/>
              <a:gd name="connsiteX8" fmla="*/ 10258494 w 12204117"/>
              <a:gd name="connsiteY8" fmla="*/ 969583 h 2875711"/>
              <a:gd name="connsiteX9" fmla="*/ 10252116 w 12204117"/>
              <a:gd name="connsiteY9" fmla="*/ 1001169 h 2875711"/>
              <a:gd name="connsiteX10" fmla="*/ 10264341 w 12204117"/>
              <a:gd name="connsiteY10" fmla="*/ 1041190 h 2875711"/>
              <a:gd name="connsiteX11" fmla="*/ 10241780 w 12204117"/>
              <a:gd name="connsiteY11" fmla="*/ 1041190 h 2875711"/>
              <a:gd name="connsiteX12" fmla="*/ 0 w 12204117"/>
              <a:gd name="connsiteY12" fmla="*/ 0 h 2875711"/>
              <a:gd name="connsiteX13" fmla="*/ 20707 w 12204117"/>
              <a:gd name="connsiteY13" fmla="*/ 0 h 2875711"/>
              <a:gd name="connsiteX14" fmla="*/ 45859 w 12204117"/>
              <a:gd name="connsiteY14" fmla="*/ 0 h 2875711"/>
              <a:gd name="connsiteX15" fmla="*/ 153819 w 12204117"/>
              <a:gd name="connsiteY15" fmla="*/ 0 h 2875711"/>
              <a:gd name="connsiteX16" fmla="*/ 816007 w 12204117"/>
              <a:gd name="connsiteY16" fmla="*/ 0 h 2875711"/>
              <a:gd name="connsiteX17" fmla="*/ 2389267 w 12204117"/>
              <a:gd name="connsiteY17" fmla="*/ 0 h 2875711"/>
              <a:gd name="connsiteX18" fmla="*/ 4197377 w 12204117"/>
              <a:gd name="connsiteY18" fmla="*/ 0 h 2875711"/>
              <a:gd name="connsiteX19" fmla="*/ 12204117 w 12204117"/>
              <a:gd name="connsiteY19" fmla="*/ 0 h 2875711"/>
              <a:gd name="connsiteX20" fmla="*/ 12204117 w 12204117"/>
              <a:gd name="connsiteY20" fmla="*/ 130658 h 2875711"/>
              <a:gd name="connsiteX21" fmla="*/ 10521826 w 12204117"/>
              <a:gd name="connsiteY21" fmla="*/ 130658 h 2875711"/>
              <a:gd name="connsiteX22" fmla="*/ 10493843 w 12204117"/>
              <a:gd name="connsiteY22" fmla="*/ 136308 h 2875711"/>
              <a:gd name="connsiteX23" fmla="*/ 10460995 w 12204117"/>
              <a:gd name="connsiteY23" fmla="*/ 158453 h 2875711"/>
              <a:gd name="connsiteX24" fmla="*/ 10440829 w 12204117"/>
              <a:gd name="connsiteY24" fmla="*/ 188364 h 2875711"/>
              <a:gd name="connsiteX25" fmla="*/ 10241780 w 12204117"/>
              <a:gd name="connsiteY25" fmla="*/ 1041190 h 2875711"/>
              <a:gd name="connsiteX26" fmla="*/ 8554057 w 12204117"/>
              <a:gd name="connsiteY26" fmla="*/ 1041190 h 2875711"/>
              <a:gd name="connsiteX27" fmla="*/ 8526074 w 12204117"/>
              <a:gd name="connsiteY27" fmla="*/ 1046840 h 2875711"/>
              <a:gd name="connsiteX28" fmla="*/ 8493226 w 12204117"/>
              <a:gd name="connsiteY28" fmla="*/ 1068985 h 2875711"/>
              <a:gd name="connsiteX29" fmla="*/ 8473061 w 12204117"/>
              <a:gd name="connsiteY29" fmla="*/ 1098896 h 2875711"/>
              <a:gd name="connsiteX30" fmla="*/ 8478503 w 12204117"/>
              <a:gd name="connsiteY30" fmla="*/ 1075576 h 2875711"/>
              <a:gd name="connsiteX31" fmla="*/ 8271274 w 12204117"/>
              <a:gd name="connsiteY31" fmla="*/ 1963448 h 2875711"/>
              <a:gd name="connsiteX32" fmla="*/ 6587962 w 12204117"/>
              <a:gd name="connsiteY32" fmla="*/ 1963448 h 2875711"/>
              <a:gd name="connsiteX33" fmla="*/ 6559978 w 12204117"/>
              <a:gd name="connsiteY33" fmla="*/ 1969098 h 2875711"/>
              <a:gd name="connsiteX34" fmla="*/ 6527129 w 12204117"/>
              <a:gd name="connsiteY34" fmla="*/ 1991243 h 2875711"/>
              <a:gd name="connsiteX35" fmla="*/ 6506964 w 12204117"/>
              <a:gd name="connsiteY35" fmla="*/ 2021154 h 2875711"/>
              <a:gd name="connsiteX36" fmla="*/ 6512406 w 12204117"/>
              <a:gd name="connsiteY36" fmla="*/ 1997834 h 2875711"/>
              <a:gd name="connsiteX37" fmla="*/ 6324628 w 12204117"/>
              <a:gd name="connsiteY37" fmla="*/ 2802374 h 2875711"/>
              <a:gd name="connsiteX38" fmla="*/ 6324628 w 12204117"/>
              <a:gd name="connsiteY38" fmla="*/ 2802373 h 2875711"/>
              <a:gd name="connsiteX39" fmla="*/ 6307512 w 12204117"/>
              <a:gd name="connsiteY39" fmla="*/ 2875711 h 2875711"/>
              <a:gd name="connsiteX40" fmla="*/ 2389267 w 12204117"/>
              <a:gd name="connsiteY40" fmla="*/ 2875711 h 2875711"/>
              <a:gd name="connsiteX41" fmla="*/ 2173997 w 12204117"/>
              <a:gd name="connsiteY41" fmla="*/ 2875711 h 2875711"/>
              <a:gd name="connsiteX42" fmla="*/ 2165904 w 12204117"/>
              <a:gd name="connsiteY42" fmla="*/ 2875711 h 2875711"/>
              <a:gd name="connsiteX43" fmla="*/ 816007 w 12204117"/>
              <a:gd name="connsiteY43" fmla="*/ 2875711 h 2875711"/>
              <a:gd name="connsiteX44" fmla="*/ 153819 w 12204117"/>
              <a:gd name="connsiteY44" fmla="*/ 2875711 h 2875711"/>
              <a:gd name="connsiteX45" fmla="*/ 45859 w 12204117"/>
              <a:gd name="connsiteY45" fmla="*/ 2875711 h 2875711"/>
              <a:gd name="connsiteX46" fmla="*/ 20707 w 12204117"/>
              <a:gd name="connsiteY46" fmla="*/ 2875711 h 2875711"/>
              <a:gd name="connsiteX47" fmla="*/ 0 w 12204117"/>
              <a:gd name="connsiteY47" fmla="*/ 2875711 h 2875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2204117" h="2875711">
                <a:moveTo>
                  <a:pt x="6324628" y="2802374"/>
                </a:moveTo>
                <a:lnTo>
                  <a:pt x="6318250" y="2833959"/>
                </a:lnTo>
                <a:lnTo>
                  <a:pt x="6331004" y="2875711"/>
                </a:lnTo>
                <a:lnTo>
                  <a:pt x="6307512" y="2875711"/>
                </a:lnTo>
                <a:close/>
                <a:moveTo>
                  <a:pt x="8290725" y="1880115"/>
                </a:moveTo>
                <a:lnTo>
                  <a:pt x="8284347" y="1911701"/>
                </a:lnTo>
                <a:lnTo>
                  <a:pt x="8300154" y="1963448"/>
                </a:lnTo>
                <a:lnTo>
                  <a:pt x="8271275" y="1963448"/>
                </a:lnTo>
                <a:close/>
                <a:moveTo>
                  <a:pt x="10258494" y="969583"/>
                </a:moveTo>
                <a:lnTo>
                  <a:pt x="10252116" y="1001169"/>
                </a:lnTo>
                <a:lnTo>
                  <a:pt x="10264341" y="1041190"/>
                </a:lnTo>
                <a:lnTo>
                  <a:pt x="10241780" y="1041190"/>
                </a:lnTo>
                <a:close/>
                <a:moveTo>
                  <a:pt x="0" y="0"/>
                </a:moveTo>
                <a:lnTo>
                  <a:pt x="20707" y="0"/>
                </a:lnTo>
                <a:lnTo>
                  <a:pt x="45859" y="0"/>
                </a:lnTo>
                <a:lnTo>
                  <a:pt x="153819" y="0"/>
                </a:lnTo>
                <a:lnTo>
                  <a:pt x="816007" y="0"/>
                </a:lnTo>
                <a:lnTo>
                  <a:pt x="2389267" y="0"/>
                </a:lnTo>
                <a:lnTo>
                  <a:pt x="4197377" y="0"/>
                </a:lnTo>
                <a:lnTo>
                  <a:pt x="12204117" y="0"/>
                </a:lnTo>
                <a:lnTo>
                  <a:pt x="12204117" y="130658"/>
                </a:lnTo>
                <a:lnTo>
                  <a:pt x="10521826" y="130658"/>
                </a:lnTo>
                <a:lnTo>
                  <a:pt x="10493843" y="136308"/>
                </a:lnTo>
                <a:cubicBezTo>
                  <a:pt x="10481479" y="141537"/>
                  <a:pt x="10470345" y="149104"/>
                  <a:pt x="10460995" y="158453"/>
                </a:cubicBezTo>
                <a:lnTo>
                  <a:pt x="10440829" y="188364"/>
                </a:lnTo>
                <a:lnTo>
                  <a:pt x="10241780" y="1041190"/>
                </a:lnTo>
                <a:lnTo>
                  <a:pt x="8554057" y="1041190"/>
                </a:lnTo>
                <a:lnTo>
                  <a:pt x="8526074" y="1046840"/>
                </a:lnTo>
                <a:cubicBezTo>
                  <a:pt x="8513710" y="1052069"/>
                  <a:pt x="8502576" y="1059636"/>
                  <a:pt x="8493226" y="1068985"/>
                </a:cubicBezTo>
                <a:lnTo>
                  <a:pt x="8473061" y="1098896"/>
                </a:lnTo>
                <a:lnTo>
                  <a:pt x="8478503" y="1075576"/>
                </a:lnTo>
                <a:lnTo>
                  <a:pt x="8271274" y="1963448"/>
                </a:lnTo>
                <a:lnTo>
                  <a:pt x="6587962" y="1963448"/>
                </a:lnTo>
                <a:lnTo>
                  <a:pt x="6559978" y="1969098"/>
                </a:lnTo>
                <a:cubicBezTo>
                  <a:pt x="6547614" y="1974327"/>
                  <a:pt x="6536479" y="1981894"/>
                  <a:pt x="6527129" y="1991243"/>
                </a:cubicBezTo>
                <a:lnTo>
                  <a:pt x="6506964" y="2021154"/>
                </a:lnTo>
                <a:lnTo>
                  <a:pt x="6512406" y="1997834"/>
                </a:lnTo>
                <a:lnTo>
                  <a:pt x="6324628" y="2802374"/>
                </a:lnTo>
                <a:lnTo>
                  <a:pt x="6324628" y="2802373"/>
                </a:lnTo>
                <a:lnTo>
                  <a:pt x="6307512" y="2875711"/>
                </a:lnTo>
                <a:lnTo>
                  <a:pt x="2389267" y="2875711"/>
                </a:lnTo>
                <a:lnTo>
                  <a:pt x="2173997" y="2875711"/>
                </a:lnTo>
                <a:lnTo>
                  <a:pt x="2165904" y="2875711"/>
                </a:lnTo>
                <a:lnTo>
                  <a:pt x="816007" y="2875711"/>
                </a:lnTo>
                <a:lnTo>
                  <a:pt x="153819" y="2875711"/>
                </a:lnTo>
                <a:lnTo>
                  <a:pt x="45859" y="2875711"/>
                </a:lnTo>
                <a:lnTo>
                  <a:pt x="20707" y="2875711"/>
                </a:lnTo>
                <a:lnTo>
                  <a:pt x="0" y="2875711"/>
                </a:lnTo>
                <a:close/>
              </a:path>
            </a:pathLst>
          </a:custGeom>
          <a:gradFill>
            <a:gsLst>
              <a:gs pos="0">
                <a:srgbClr val="267CA0"/>
              </a:gs>
              <a:gs pos="33000">
                <a:srgbClr val="388BA5">
                  <a:alpha val="90000"/>
                </a:srgbClr>
              </a:gs>
              <a:gs pos="66000">
                <a:srgbClr val="509FA4">
                  <a:alpha val="90000"/>
                </a:srgbClr>
              </a:gs>
              <a:gs pos="100000">
                <a:srgbClr val="5BAAA4">
                  <a:alpha val="85000"/>
                </a:srgb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lvl="0" algn="ctr"/>
            <a:endParaRPr lang="zh-CN" altLang="en-US">
              <a:cs typeface="+mn-ea"/>
              <a:sym typeface="+mn-lt"/>
            </a:endParaRPr>
          </a:p>
        </p:txBody>
      </p:sp>
      <p:sp>
        <p:nvSpPr>
          <p:cNvPr id="49" name="文本框 48"/>
          <p:cNvSpPr txBox="1"/>
          <p:nvPr/>
        </p:nvSpPr>
        <p:spPr>
          <a:xfrm>
            <a:off x="699067" y="2457058"/>
            <a:ext cx="7865083" cy="1106805"/>
          </a:xfrm>
          <a:prstGeom prst="rect">
            <a:avLst/>
          </a:prstGeom>
          <a:noFill/>
        </p:spPr>
        <p:txBody>
          <a:bodyPr wrap="square" rtlCol="0">
            <a:spAutoFit/>
          </a:bodyPr>
          <a:lstStyle/>
          <a:p>
            <a:r>
              <a:rPr lang="zh-CN" altLang="en-US" sz="6600" spc="-200" dirty="0">
                <a:solidFill>
                  <a:schemeClr val="bg1"/>
                </a:solidFill>
                <a:effectLst>
                  <a:outerShdw blurRad="38100" dist="25400" dir="2700000" algn="tl" rotWithShape="0">
                    <a:prstClr val="black">
                      <a:alpha val="20000"/>
                    </a:prstClr>
                  </a:outerShdw>
                </a:effectLst>
                <a:cs typeface="+mn-ea"/>
                <a:sym typeface="+mn-lt"/>
              </a:rPr>
              <a:t>羟基氧化铁脱硫剂</a:t>
            </a:r>
            <a:endParaRPr lang="zh-CN" altLang="en-US" sz="6600" spc="-200" dirty="0">
              <a:solidFill>
                <a:schemeClr val="bg1"/>
              </a:solidFill>
              <a:effectLst>
                <a:outerShdw blurRad="38100" dist="25400" dir="2700000" algn="tl" rotWithShape="0">
                  <a:prstClr val="black">
                    <a:alpha val="20000"/>
                  </a:prstClr>
                </a:outerShdw>
              </a:effectLst>
              <a:cs typeface="+mn-ea"/>
              <a:sym typeface="+mn-lt"/>
            </a:endParaRPr>
          </a:p>
        </p:txBody>
      </p:sp>
      <p:grpSp>
        <p:nvGrpSpPr>
          <p:cNvPr id="50" name="组合 49"/>
          <p:cNvGrpSpPr/>
          <p:nvPr/>
        </p:nvGrpSpPr>
        <p:grpSpPr>
          <a:xfrm>
            <a:off x="8960318" y="5301154"/>
            <a:ext cx="233642" cy="247344"/>
            <a:chOff x="8301038" y="1427692"/>
            <a:chExt cx="5954713" cy="6303963"/>
          </a:xfrm>
          <a:effectLst>
            <a:outerShdw blurRad="38100" dist="25400" dir="2700000" algn="tl" rotWithShape="0">
              <a:prstClr val="black">
                <a:alpha val="10000"/>
              </a:prstClr>
            </a:outerShdw>
          </a:effectLst>
        </p:grpSpPr>
        <p:sp>
          <p:nvSpPr>
            <p:cNvPr id="51" name="Freeform 5"/>
            <p:cNvSpPr>
              <a:spLocks noEditPoints="1"/>
            </p:cNvSpPr>
            <p:nvPr/>
          </p:nvSpPr>
          <p:spPr bwMode="auto">
            <a:xfrm>
              <a:off x="9710738" y="1427692"/>
              <a:ext cx="3184525" cy="5089525"/>
            </a:xfrm>
            <a:custGeom>
              <a:avLst/>
              <a:gdLst>
                <a:gd name="T0" fmla="*/ 1540 w 1647"/>
                <a:gd name="T1" fmla="*/ 541 h 2646"/>
                <a:gd name="T2" fmla="*/ 1622 w 1647"/>
                <a:gd name="T3" fmla="*/ 475 h 2646"/>
                <a:gd name="T4" fmla="*/ 1622 w 1647"/>
                <a:gd name="T5" fmla="*/ 66 h 2646"/>
                <a:gd name="T6" fmla="*/ 1540 w 1647"/>
                <a:gd name="T7" fmla="*/ 0 h 2646"/>
                <a:gd name="T8" fmla="*/ 1458 w 1647"/>
                <a:gd name="T9" fmla="*/ 66 h 2646"/>
                <a:gd name="T10" fmla="*/ 1458 w 1647"/>
                <a:gd name="T11" fmla="*/ 475 h 2646"/>
                <a:gd name="T12" fmla="*/ 1540 w 1647"/>
                <a:gd name="T13" fmla="*/ 541 h 2646"/>
                <a:gd name="T14" fmla="*/ 82 w 1647"/>
                <a:gd name="T15" fmla="*/ 541 h 2646"/>
                <a:gd name="T16" fmla="*/ 164 w 1647"/>
                <a:gd name="T17" fmla="*/ 475 h 2646"/>
                <a:gd name="T18" fmla="*/ 164 w 1647"/>
                <a:gd name="T19" fmla="*/ 66 h 2646"/>
                <a:gd name="T20" fmla="*/ 82 w 1647"/>
                <a:gd name="T21" fmla="*/ 0 h 2646"/>
                <a:gd name="T22" fmla="*/ 0 w 1647"/>
                <a:gd name="T23" fmla="*/ 66 h 2646"/>
                <a:gd name="T24" fmla="*/ 0 w 1647"/>
                <a:gd name="T25" fmla="*/ 475 h 2646"/>
                <a:gd name="T26" fmla="*/ 82 w 1647"/>
                <a:gd name="T27" fmla="*/ 541 h 2646"/>
                <a:gd name="T28" fmla="*/ 598 w 1647"/>
                <a:gd name="T29" fmla="*/ 2597 h 2646"/>
                <a:gd name="T30" fmla="*/ 762 w 1647"/>
                <a:gd name="T31" fmla="*/ 2597 h 2646"/>
                <a:gd name="T32" fmla="*/ 1606 w 1647"/>
                <a:gd name="T33" fmla="*/ 1630 h 2646"/>
                <a:gd name="T34" fmla="*/ 1606 w 1647"/>
                <a:gd name="T35" fmla="*/ 1442 h 2646"/>
                <a:gd name="T36" fmla="*/ 1442 w 1647"/>
                <a:gd name="T37" fmla="*/ 1442 h 2646"/>
                <a:gd name="T38" fmla="*/ 680 w 1647"/>
                <a:gd name="T39" fmla="*/ 2310 h 2646"/>
                <a:gd name="T40" fmla="*/ 287 w 1647"/>
                <a:gd name="T41" fmla="*/ 1860 h 2646"/>
                <a:gd name="T42" fmla="*/ 123 w 1647"/>
                <a:gd name="T43" fmla="*/ 1860 h 2646"/>
                <a:gd name="T44" fmla="*/ 123 w 1647"/>
                <a:gd name="T45" fmla="*/ 2048 h 2646"/>
                <a:gd name="T46" fmla="*/ 598 w 1647"/>
                <a:gd name="T47" fmla="*/ 2597 h 2646"/>
                <a:gd name="T48" fmla="*/ 598 w 1647"/>
                <a:gd name="T49" fmla="*/ 2597 h 2646"/>
                <a:gd name="T50" fmla="*/ 598 w 1647"/>
                <a:gd name="T51" fmla="*/ 2597 h 26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47" h="2646">
                  <a:moveTo>
                    <a:pt x="1540" y="541"/>
                  </a:moveTo>
                  <a:cubicBezTo>
                    <a:pt x="1589" y="541"/>
                    <a:pt x="1622" y="508"/>
                    <a:pt x="1622" y="475"/>
                  </a:cubicBezTo>
                  <a:cubicBezTo>
                    <a:pt x="1622" y="66"/>
                    <a:pt x="1622" y="66"/>
                    <a:pt x="1622" y="66"/>
                  </a:cubicBezTo>
                  <a:cubicBezTo>
                    <a:pt x="1622" y="33"/>
                    <a:pt x="1581" y="0"/>
                    <a:pt x="1540" y="0"/>
                  </a:cubicBezTo>
                  <a:cubicBezTo>
                    <a:pt x="1499" y="0"/>
                    <a:pt x="1458" y="33"/>
                    <a:pt x="1458" y="66"/>
                  </a:cubicBezTo>
                  <a:cubicBezTo>
                    <a:pt x="1458" y="475"/>
                    <a:pt x="1458" y="475"/>
                    <a:pt x="1458" y="475"/>
                  </a:cubicBezTo>
                  <a:cubicBezTo>
                    <a:pt x="1458" y="508"/>
                    <a:pt x="1491" y="541"/>
                    <a:pt x="1540" y="541"/>
                  </a:cubicBezTo>
                  <a:close/>
                  <a:moveTo>
                    <a:pt x="82" y="541"/>
                  </a:moveTo>
                  <a:cubicBezTo>
                    <a:pt x="131" y="541"/>
                    <a:pt x="164" y="508"/>
                    <a:pt x="164" y="475"/>
                  </a:cubicBezTo>
                  <a:cubicBezTo>
                    <a:pt x="164" y="66"/>
                    <a:pt x="164" y="66"/>
                    <a:pt x="164" y="66"/>
                  </a:cubicBezTo>
                  <a:cubicBezTo>
                    <a:pt x="164" y="33"/>
                    <a:pt x="123" y="0"/>
                    <a:pt x="82" y="0"/>
                  </a:cubicBezTo>
                  <a:cubicBezTo>
                    <a:pt x="41" y="0"/>
                    <a:pt x="0" y="33"/>
                    <a:pt x="0" y="66"/>
                  </a:cubicBezTo>
                  <a:cubicBezTo>
                    <a:pt x="0" y="475"/>
                    <a:pt x="0" y="475"/>
                    <a:pt x="0" y="475"/>
                  </a:cubicBezTo>
                  <a:cubicBezTo>
                    <a:pt x="0" y="508"/>
                    <a:pt x="33" y="541"/>
                    <a:pt x="82" y="541"/>
                  </a:cubicBezTo>
                  <a:close/>
                  <a:moveTo>
                    <a:pt x="598" y="2597"/>
                  </a:moveTo>
                  <a:cubicBezTo>
                    <a:pt x="639" y="2646"/>
                    <a:pt x="713" y="2646"/>
                    <a:pt x="762" y="2597"/>
                  </a:cubicBezTo>
                  <a:cubicBezTo>
                    <a:pt x="1606" y="1630"/>
                    <a:pt x="1606" y="1630"/>
                    <a:pt x="1606" y="1630"/>
                  </a:cubicBezTo>
                  <a:cubicBezTo>
                    <a:pt x="1647" y="1581"/>
                    <a:pt x="1647" y="1499"/>
                    <a:pt x="1606" y="1442"/>
                  </a:cubicBezTo>
                  <a:cubicBezTo>
                    <a:pt x="1565" y="1393"/>
                    <a:pt x="1491" y="1393"/>
                    <a:pt x="1442" y="1442"/>
                  </a:cubicBezTo>
                  <a:cubicBezTo>
                    <a:pt x="680" y="2310"/>
                    <a:pt x="680" y="2310"/>
                    <a:pt x="680" y="2310"/>
                  </a:cubicBezTo>
                  <a:cubicBezTo>
                    <a:pt x="287" y="1860"/>
                    <a:pt x="287" y="1860"/>
                    <a:pt x="287" y="1860"/>
                  </a:cubicBezTo>
                  <a:cubicBezTo>
                    <a:pt x="238" y="1810"/>
                    <a:pt x="172" y="1810"/>
                    <a:pt x="123" y="1860"/>
                  </a:cubicBezTo>
                  <a:cubicBezTo>
                    <a:pt x="82" y="1909"/>
                    <a:pt x="82" y="1991"/>
                    <a:pt x="123" y="2048"/>
                  </a:cubicBezTo>
                  <a:lnTo>
                    <a:pt x="598" y="2597"/>
                  </a:lnTo>
                  <a:close/>
                  <a:moveTo>
                    <a:pt x="598" y="2597"/>
                  </a:moveTo>
                  <a:cubicBezTo>
                    <a:pt x="598" y="2597"/>
                    <a:pt x="598" y="2597"/>
                    <a:pt x="598" y="2597"/>
                  </a:cubicBezTo>
                </a:path>
              </a:pathLst>
            </a:custGeom>
            <a:gradFill>
              <a:gsLst>
                <a:gs pos="0">
                  <a:srgbClr val="267CA0"/>
                </a:gs>
                <a:gs pos="33000">
                  <a:srgbClr val="388BA5">
                    <a:alpha val="90000"/>
                  </a:srgbClr>
                </a:gs>
                <a:gs pos="66000">
                  <a:srgbClr val="509FA4">
                    <a:alpha val="90000"/>
                  </a:srgbClr>
                </a:gs>
                <a:gs pos="100000">
                  <a:srgbClr val="5BAAA4">
                    <a:alpha val="85000"/>
                  </a:srgb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sp>
          <p:nvSpPr>
            <p:cNvPr id="52" name="Freeform 6"/>
            <p:cNvSpPr>
              <a:spLocks noEditPoints="1"/>
            </p:cNvSpPr>
            <p:nvPr/>
          </p:nvSpPr>
          <p:spPr bwMode="auto">
            <a:xfrm>
              <a:off x="8301038" y="1853142"/>
              <a:ext cx="5954713" cy="5878513"/>
            </a:xfrm>
            <a:custGeom>
              <a:avLst/>
              <a:gdLst>
                <a:gd name="T0" fmla="*/ 2736 w 3080"/>
                <a:gd name="T1" fmla="*/ 0 h 3056"/>
                <a:gd name="T2" fmla="*/ 2449 w 3080"/>
                <a:gd name="T3" fmla="*/ 0 h 3056"/>
                <a:gd name="T4" fmla="*/ 2449 w 3080"/>
                <a:gd name="T5" fmla="*/ 230 h 3056"/>
                <a:gd name="T6" fmla="*/ 2269 w 3080"/>
                <a:gd name="T7" fmla="*/ 385 h 3056"/>
                <a:gd name="T8" fmla="*/ 2089 w 3080"/>
                <a:gd name="T9" fmla="*/ 230 h 3056"/>
                <a:gd name="T10" fmla="*/ 2089 w 3080"/>
                <a:gd name="T11" fmla="*/ 0 h 3056"/>
                <a:gd name="T12" fmla="*/ 991 w 3080"/>
                <a:gd name="T13" fmla="*/ 0 h 3056"/>
                <a:gd name="T14" fmla="*/ 991 w 3080"/>
                <a:gd name="T15" fmla="*/ 230 h 3056"/>
                <a:gd name="T16" fmla="*/ 811 w 3080"/>
                <a:gd name="T17" fmla="*/ 385 h 3056"/>
                <a:gd name="T18" fmla="*/ 631 w 3080"/>
                <a:gd name="T19" fmla="*/ 221 h 3056"/>
                <a:gd name="T20" fmla="*/ 631 w 3080"/>
                <a:gd name="T21" fmla="*/ 0 h 3056"/>
                <a:gd name="T22" fmla="*/ 344 w 3080"/>
                <a:gd name="T23" fmla="*/ 0 h 3056"/>
                <a:gd name="T24" fmla="*/ 0 w 3080"/>
                <a:gd name="T25" fmla="*/ 303 h 3056"/>
                <a:gd name="T26" fmla="*/ 0 w 3080"/>
                <a:gd name="T27" fmla="*/ 2753 h 3056"/>
                <a:gd name="T28" fmla="*/ 344 w 3080"/>
                <a:gd name="T29" fmla="*/ 3056 h 3056"/>
                <a:gd name="T30" fmla="*/ 2736 w 3080"/>
                <a:gd name="T31" fmla="*/ 3056 h 3056"/>
                <a:gd name="T32" fmla="*/ 3080 w 3080"/>
                <a:gd name="T33" fmla="*/ 2753 h 3056"/>
                <a:gd name="T34" fmla="*/ 3080 w 3080"/>
                <a:gd name="T35" fmla="*/ 303 h 3056"/>
                <a:gd name="T36" fmla="*/ 2736 w 3080"/>
                <a:gd name="T37" fmla="*/ 0 h 3056"/>
                <a:gd name="T38" fmla="*/ 2859 w 3080"/>
                <a:gd name="T39" fmla="*/ 2704 h 3056"/>
                <a:gd name="T40" fmla="*/ 2736 w 3080"/>
                <a:gd name="T41" fmla="*/ 2802 h 3056"/>
                <a:gd name="T42" fmla="*/ 344 w 3080"/>
                <a:gd name="T43" fmla="*/ 2802 h 3056"/>
                <a:gd name="T44" fmla="*/ 221 w 3080"/>
                <a:gd name="T45" fmla="*/ 2704 h 3056"/>
                <a:gd name="T46" fmla="*/ 221 w 3080"/>
                <a:gd name="T47" fmla="*/ 860 h 3056"/>
                <a:gd name="T48" fmla="*/ 2851 w 3080"/>
                <a:gd name="T49" fmla="*/ 860 h 3056"/>
                <a:gd name="T50" fmla="*/ 2859 w 3080"/>
                <a:gd name="T51" fmla="*/ 2704 h 3056"/>
                <a:gd name="T52" fmla="*/ 2859 w 3080"/>
                <a:gd name="T53" fmla="*/ 2704 h 3056"/>
                <a:gd name="T54" fmla="*/ 2859 w 3080"/>
                <a:gd name="T55" fmla="*/ 2704 h 3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080" h="3056">
                  <a:moveTo>
                    <a:pt x="2736" y="0"/>
                  </a:moveTo>
                  <a:cubicBezTo>
                    <a:pt x="2449" y="0"/>
                    <a:pt x="2449" y="0"/>
                    <a:pt x="2449" y="0"/>
                  </a:cubicBezTo>
                  <a:cubicBezTo>
                    <a:pt x="2449" y="230"/>
                    <a:pt x="2449" y="230"/>
                    <a:pt x="2449" y="230"/>
                  </a:cubicBezTo>
                  <a:cubicBezTo>
                    <a:pt x="2449" y="320"/>
                    <a:pt x="2367" y="385"/>
                    <a:pt x="2269" y="385"/>
                  </a:cubicBezTo>
                  <a:cubicBezTo>
                    <a:pt x="2171" y="385"/>
                    <a:pt x="2089" y="311"/>
                    <a:pt x="2089" y="230"/>
                  </a:cubicBezTo>
                  <a:cubicBezTo>
                    <a:pt x="2089" y="0"/>
                    <a:pt x="2089" y="0"/>
                    <a:pt x="2089" y="0"/>
                  </a:cubicBezTo>
                  <a:cubicBezTo>
                    <a:pt x="991" y="0"/>
                    <a:pt x="991" y="0"/>
                    <a:pt x="991" y="0"/>
                  </a:cubicBezTo>
                  <a:cubicBezTo>
                    <a:pt x="991" y="230"/>
                    <a:pt x="991" y="230"/>
                    <a:pt x="991" y="230"/>
                  </a:cubicBezTo>
                  <a:cubicBezTo>
                    <a:pt x="991" y="320"/>
                    <a:pt x="909" y="385"/>
                    <a:pt x="811" y="385"/>
                  </a:cubicBezTo>
                  <a:cubicBezTo>
                    <a:pt x="713" y="385"/>
                    <a:pt x="631" y="311"/>
                    <a:pt x="631" y="221"/>
                  </a:cubicBezTo>
                  <a:cubicBezTo>
                    <a:pt x="631" y="0"/>
                    <a:pt x="631" y="0"/>
                    <a:pt x="631" y="0"/>
                  </a:cubicBezTo>
                  <a:cubicBezTo>
                    <a:pt x="344" y="0"/>
                    <a:pt x="344" y="0"/>
                    <a:pt x="344" y="0"/>
                  </a:cubicBezTo>
                  <a:cubicBezTo>
                    <a:pt x="156" y="0"/>
                    <a:pt x="0" y="139"/>
                    <a:pt x="0" y="303"/>
                  </a:cubicBezTo>
                  <a:cubicBezTo>
                    <a:pt x="0" y="2753"/>
                    <a:pt x="0" y="2753"/>
                    <a:pt x="0" y="2753"/>
                  </a:cubicBezTo>
                  <a:cubicBezTo>
                    <a:pt x="0" y="2917"/>
                    <a:pt x="156" y="3056"/>
                    <a:pt x="344" y="3056"/>
                  </a:cubicBezTo>
                  <a:cubicBezTo>
                    <a:pt x="2736" y="3056"/>
                    <a:pt x="2736" y="3056"/>
                    <a:pt x="2736" y="3056"/>
                  </a:cubicBezTo>
                  <a:cubicBezTo>
                    <a:pt x="2925" y="3056"/>
                    <a:pt x="3080" y="2917"/>
                    <a:pt x="3080" y="2753"/>
                  </a:cubicBezTo>
                  <a:cubicBezTo>
                    <a:pt x="3080" y="303"/>
                    <a:pt x="3080" y="303"/>
                    <a:pt x="3080" y="303"/>
                  </a:cubicBezTo>
                  <a:cubicBezTo>
                    <a:pt x="3080" y="131"/>
                    <a:pt x="2925" y="0"/>
                    <a:pt x="2736" y="0"/>
                  </a:cubicBezTo>
                  <a:close/>
                  <a:moveTo>
                    <a:pt x="2859" y="2704"/>
                  </a:moveTo>
                  <a:cubicBezTo>
                    <a:pt x="2859" y="2761"/>
                    <a:pt x="2802" y="2802"/>
                    <a:pt x="2736" y="2802"/>
                  </a:cubicBezTo>
                  <a:cubicBezTo>
                    <a:pt x="344" y="2802"/>
                    <a:pt x="344" y="2802"/>
                    <a:pt x="344" y="2802"/>
                  </a:cubicBezTo>
                  <a:cubicBezTo>
                    <a:pt x="279" y="2802"/>
                    <a:pt x="221" y="2761"/>
                    <a:pt x="221" y="2704"/>
                  </a:cubicBezTo>
                  <a:cubicBezTo>
                    <a:pt x="221" y="860"/>
                    <a:pt x="221" y="860"/>
                    <a:pt x="221" y="860"/>
                  </a:cubicBezTo>
                  <a:cubicBezTo>
                    <a:pt x="2851" y="860"/>
                    <a:pt x="2851" y="860"/>
                    <a:pt x="2851" y="860"/>
                  </a:cubicBezTo>
                  <a:lnTo>
                    <a:pt x="2859" y="2704"/>
                  </a:lnTo>
                  <a:close/>
                  <a:moveTo>
                    <a:pt x="2859" y="2704"/>
                  </a:moveTo>
                  <a:cubicBezTo>
                    <a:pt x="2859" y="2704"/>
                    <a:pt x="2859" y="2704"/>
                    <a:pt x="2859" y="2704"/>
                  </a:cubicBezTo>
                </a:path>
              </a:pathLst>
            </a:custGeom>
            <a:gradFill>
              <a:gsLst>
                <a:gs pos="0">
                  <a:srgbClr val="267CA0"/>
                </a:gs>
                <a:gs pos="33000">
                  <a:srgbClr val="388BA5">
                    <a:alpha val="90000"/>
                  </a:srgbClr>
                </a:gs>
                <a:gs pos="66000">
                  <a:srgbClr val="509FA4">
                    <a:alpha val="90000"/>
                  </a:srgbClr>
                </a:gs>
                <a:gs pos="100000">
                  <a:srgbClr val="5BAAA4">
                    <a:alpha val="85000"/>
                  </a:srgb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grpSp>
      <p:sp>
        <p:nvSpPr>
          <p:cNvPr id="53" name="文本框 52"/>
          <p:cNvSpPr txBox="1"/>
          <p:nvPr/>
        </p:nvSpPr>
        <p:spPr>
          <a:xfrm>
            <a:off x="9640933" y="5241489"/>
            <a:ext cx="2128217" cy="368300"/>
          </a:xfrm>
          <a:prstGeom prst="rect">
            <a:avLst/>
          </a:prstGeom>
          <a:noFill/>
        </p:spPr>
        <p:txBody>
          <a:bodyPr wrap="square" rtlCol="0">
            <a:spAutoFit/>
          </a:bodyPr>
          <a:lstStyle>
            <a:defPPr>
              <a:defRPr lang="zh-CN"/>
            </a:defPPr>
            <a:lvl1pPr>
              <a:defRPr sz="2400" spc="200">
                <a:gradFill>
                  <a:gsLst>
                    <a:gs pos="0">
                      <a:srgbClr val="00A94E"/>
                    </a:gs>
                    <a:gs pos="33000">
                      <a:srgbClr val="00B451"/>
                    </a:gs>
                    <a:gs pos="66000">
                      <a:srgbClr val="00BC55"/>
                    </a:gs>
                    <a:gs pos="100000">
                      <a:srgbClr val="00C459"/>
                    </a:gs>
                  </a:gsLst>
                  <a:lin ang="5400000" scaled="1"/>
                </a:gradFill>
                <a:latin typeface="微软雅黑" panose="020B0503020204020204" pitchFamily="34" charset="-122"/>
                <a:ea typeface="微软雅黑" panose="020B0503020204020204" pitchFamily="34" charset="-122"/>
              </a:defRPr>
            </a:lvl1pPr>
          </a:lstStyle>
          <a:p>
            <a:r>
              <a:rPr lang="en-US" altLang="zh-CN" sz="1800" dirty="0">
                <a:solidFill>
                  <a:srgbClr val="267CA0"/>
                </a:solidFill>
                <a:effectLst>
                  <a:outerShdw blurRad="38100" dist="25400" dir="2700000" algn="tl" rotWithShape="0">
                    <a:prstClr val="black">
                      <a:alpha val="10000"/>
                    </a:prstClr>
                  </a:outerShdw>
                </a:effectLst>
                <a:latin typeface="+mn-lt"/>
                <a:ea typeface="+mn-ea"/>
                <a:cs typeface="+mn-ea"/>
                <a:sym typeface="+mn-lt"/>
              </a:rPr>
              <a:t>2023-09-30</a:t>
            </a:r>
            <a:endParaRPr lang="zh-CN" altLang="en-US" sz="1800" dirty="0">
              <a:solidFill>
                <a:srgbClr val="267CA0"/>
              </a:solidFill>
              <a:effectLst>
                <a:outerShdw blurRad="38100" dist="25400" dir="2700000" algn="tl" rotWithShape="0">
                  <a:prstClr val="black">
                    <a:alpha val="10000"/>
                  </a:prstClr>
                </a:outerShdw>
              </a:effectLst>
              <a:latin typeface="+mn-lt"/>
              <a:ea typeface="+mn-ea"/>
              <a:cs typeface="+mn-ea"/>
              <a:sym typeface="+mn-lt"/>
            </a:endParaRPr>
          </a:p>
        </p:txBody>
      </p:sp>
      <p:sp>
        <p:nvSpPr>
          <p:cNvPr id="54" name="椭圆 53"/>
          <p:cNvSpPr/>
          <p:nvPr/>
        </p:nvSpPr>
        <p:spPr>
          <a:xfrm>
            <a:off x="8813383" y="5156139"/>
            <a:ext cx="526138" cy="526138"/>
          </a:xfrm>
          <a:prstGeom prst="ellipse">
            <a:avLst/>
          </a:prstGeom>
          <a:noFill/>
          <a:ln w="6350">
            <a:solidFill>
              <a:srgbClr val="267CA0"/>
            </a:solidFill>
          </a:ln>
          <a:effectLst>
            <a:outerShdw blurRad="38100" dist="254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cxnSp>
        <p:nvCxnSpPr>
          <p:cNvPr id="55" name="直接连接符 54"/>
          <p:cNvCxnSpPr/>
          <p:nvPr/>
        </p:nvCxnSpPr>
        <p:spPr>
          <a:xfrm>
            <a:off x="9541035" y="5283884"/>
            <a:ext cx="0" cy="288000"/>
          </a:xfrm>
          <a:prstGeom prst="line">
            <a:avLst/>
          </a:prstGeom>
          <a:noFill/>
          <a:ln w="6350">
            <a:solidFill>
              <a:srgbClr val="267CA0"/>
            </a:solidFill>
          </a:ln>
          <a:effectLst>
            <a:outerShdw blurRad="38100" dist="254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57" name="椭圆 56"/>
          <p:cNvSpPr/>
          <p:nvPr/>
        </p:nvSpPr>
        <p:spPr>
          <a:xfrm>
            <a:off x="1499382" y="5156139"/>
            <a:ext cx="526138" cy="526138"/>
          </a:xfrm>
          <a:prstGeom prst="ellipse">
            <a:avLst/>
          </a:prstGeom>
          <a:noFill/>
          <a:ln w="6350">
            <a:solidFill>
              <a:srgbClr val="267CA0"/>
            </a:solidFill>
          </a:ln>
          <a:effectLst>
            <a:outerShdw blurRad="38100" dist="254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sp>
        <p:nvSpPr>
          <p:cNvPr id="58" name="Freeform 5"/>
          <p:cNvSpPr>
            <a:spLocks noEditPoints="1"/>
          </p:cNvSpPr>
          <p:nvPr/>
        </p:nvSpPr>
        <p:spPr bwMode="auto">
          <a:xfrm>
            <a:off x="1677325" y="5284032"/>
            <a:ext cx="171522" cy="288878"/>
          </a:xfrm>
          <a:custGeom>
            <a:avLst/>
            <a:gdLst>
              <a:gd name="T0" fmla="*/ 1392 w 1559"/>
              <a:gd name="T1" fmla="*/ 1475 h 2640"/>
              <a:gd name="T2" fmla="*/ 167 w 1559"/>
              <a:gd name="T3" fmla="*/ 1475 h 2640"/>
              <a:gd name="T4" fmla="*/ 22 w 1559"/>
              <a:gd name="T5" fmla="*/ 1341 h 2640"/>
              <a:gd name="T6" fmla="*/ 3 w 1559"/>
              <a:gd name="T7" fmla="*/ 1117 h 2640"/>
              <a:gd name="T8" fmla="*/ 76 w 1559"/>
              <a:gd name="T9" fmla="*/ 1038 h 2640"/>
              <a:gd name="T10" fmla="*/ 1483 w 1559"/>
              <a:gd name="T11" fmla="*/ 1038 h 2640"/>
              <a:gd name="T12" fmla="*/ 1556 w 1559"/>
              <a:gd name="T13" fmla="*/ 1117 h 2640"/>
              <a:gd name="T14" fmla="*/ 1537 w 1559"/>
              <a:gd name="T15" fmla="*/ 1341 h 2640"/>
              <a:gd name="T16" fmla="*/ 1392 w 1559"/>
              <a:gd name="T17" fmla="*/ 1475 h 2640"/>
              <a:gd name="T18" fmla="*/ 1380 w 1559"/>
              <a:gd name="T19" fmla="*/ 1548 h 2640"/>
              <a:gd name="T20" fmla="*/ 179 w 1559"/>
              <a:gd name="T21" fmla="*/ 1548 h 2640"/>
              <a:gd name="T22" fmla="*/ 324 w 1559"/>
              <a:gd name="T23" fmla="*/ 2640 h 2640"/>
              <a:gd name="T24" fmla="*/ 1235 w 1559"/>
              <a:gd name="T25" fmla="*/ 2640 h 2640"/>
              <a:gd name="T26" fmla="*/ 1380 w 1559"/>
              <a:gd name="T27" fmla="*/ 1548 h 2640"/>
              <a:gd name="T28" fmla="*/ 786 w 1559"/>
              <a:gd name="T29" fmla="*/ 491 h 2640"/>
              <a:gd name="T30" fmla="*/ 1031 w 1559"/>
              <a:gd name="T31" fmla="*/ 246 h 2640"/>
              <a:gd name="T32" fmla="*/ 786 w 1559"/>
              <a:gd name="T33" fmla="*/ 0 h 2640"/>
              <a:gd name="T34" fmla="*/ 540 w 1559"/>
              <a:gd name="T35" fmla="*/ 246 h 2640"/>
              <a:gd name="T36" fmla="*/ 786 w 1559"/>
              <a:gd name="T37" fmla="*/ 491 h 2640"/>
              <a:gd name="T38" fmla="*/ 1344 w 1559"/>
              <a:gd name="T39" fmla="*/ 965 h 2640"/>
              <a:gd name="T40" fmla="*/ 1290 w 1559"/>
              <a:gd name="T41" fmla="*/ 725 h 2640"/>
              <a:gd name="T42" fmla="*/ 1165 w 1559"/>
              <a:gd name="T43" fmla="*/ 609 h 2640"/>
              <a:gd name="T44" fmla="*/ 946 w 1559"/>
              <a:gd name="T45" fmla="*/ 576 h 2640"/>
              <a:gd name="T46" fmla="*/ 838 w 1559"/>
              <a:gd name="T47" fmla="*/ 825 h 2640"/>
              <a:gd name="T48" fmla="*/ 824 w 1559"/>
              <a:gd name="T49" fmla="*/ 702 h 2640"/>
              <a:gd name="T50" fmla="*/ 817 w 1559"/>
              <a:gd name="T51" fmla="*/ 696 h 2640"/>
              <a:gd name="T52" fmla="*/ 755 w 1559"/>
              <a:gd name="T53" fmla="*/ 696 h 2640"/>
              <a:gd name="T54" fmla="*/ 747 w 1559"/>
              <a:gd name="T55" fmla="*/ 702 h 2640"/>
              <a:gd name="T56" fmla="*/ 735 w 1559"/>
              <a:gd name="T57" fmla="*/ 828 h 2640"/>
              <a:gd name="T58" fmla="*/ 625 w 1559"/>
              <a:gd name="T59" fmla="*/ 577 h 2640"/>
              <a:gd name="T60" fmla="*/ 407 w 1559"/>
              <a:gd name="T61" fmla="*/ 609 h 2640"/>
              <a:gd name="T62" fmla="*/ 281 w 1559"/>
              <a:gd name="T63" fmla="*/ 725 h 2640"/>
              <a:gd name="T64" fmla="*/ 228 w 1559"/>
              <a:gd name="T65" fmla="*/ 965 h 2640"/>
              <a:gd name="T66" fmla="*/ 1344 w 1559"/>
              <a:gd name="T67" fmla="*/ 965 h 2640"/>
              <a:gd name="T68" fmla="*/ 710 w 1559"/>
              <a:gd name="T69" fmla="*/ 586 h 2640"/>
              <a:gd name="T70" fmla="*/ 740 w 1559"/>
              <a:gd name="T71" fmla="*/ 650 h 2640"/>
              <a:gd name="T72" fmla="*/ 786 w 1559"/>
              <a:gd name="T73" fmla="*/ 661 h 2640"/>
              <a:gd name="T74" fmla="*/ 831 w 1559"/>
              <a:gd name="T75" fmla="*/ 650 h 2640"/>
              <a:gd name="T76" fmla="*/ 861 w 1559"/>
              <a:gd name="T77" fmla="*/ 586 h 2640"/>
              <a:gd name="T78" fmla="*/ 786 w 1559"/>
              <a:gd name="T79" fmla="*/ 556 h 2640"/>
              <a:gd name="T80" fmla="*/ 710 w 1559"/>
              <a:gd name="T81" fmla="*/ 586 h 2640"/>
              <a:gd name="T82" fmla="*/ 710 w 1559"/>
              <a:gd name="T83" fmla="*/ 586 h 2640"/>
              <a:gd name="T84" fmla="*/ 710 w 1559"/>
              <a:gd name="T85" fmla="*/ 586 h 2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59" h="2640">
                <a:moveTo>
                  <a:pt x="1392" y="1475"/>
                </a:moveTo>
                <a:cubicBezTo>
                  <a:pt x="167" y="1475"/>
                  <a:pt x="167" y="1475"/>
                  <a:pt x="167" y="1475"/>
                </a:cubicBezTo>
                <a:cubicBezTo>
                  <a:pt x="91" y="1475"/>
                  <a:pt x="28" y="1417"/>
                  <a:pt x="22" y="1341"/>
                </a:cubicBezTo>
                <a:cubicBezTo>
                  <a:pt x="3" y="1117"/>
                  <a:pt x="3" y="1117"/>
                  <a:pt x="3" y="1117"/>
                </a:cubicBezTo>
                <a:cubicBezTo>
                  <a:pt x="0" y="1074"/>
                  <a:pt x="33" y="1038"/>
                  <a:pt x="76" y="1038"/>
                </a:cubicBezTo>
                <a:cubicBezTo>
                  <a:pt x="1483" y="1038"/>
                  <a:pt x="1483" y="1038"/>
                  <a:pt x="1483" y="1038"/>
                </a:cubicBezTo>
                <a:cubicBezTo>
                  <a:pt x="1526" y="1038"/>
                  <a:pt x="1559" y="1074"/>
                  <a:pt x="1556" y="1117"/>
                </a:cubicBezTo>
                <a:cubicBezTo>
                  <a:pt x="1537" y="1341"/>
                  <a:pt x="1537" y="1341"/>
                  <a:pt x="1537" y="1341"/>
                </a:cubicBezTo>
                <a:cubicBezTo>
                  <a:pt x="1531" y="1417"/>
                  <a:pt x="1468" y="1475"/>
                  <a:pt x="1392" y="1475"/>
                </a:cubicBezTo>
                <a:close/>
                <a:moveTo>
                  <a:pt x="1380" y="1548"/>
                </a:moveTo>
                <a:cubicBezTo>
                  <a:pt x="179" y="1548"/>
                  <a:pt x="179" y="1548"/>
                  <a:pt x="179" y="1548"/>
                </a:cubicBezTo>
                <a:cubicBezTo>
                  <a:pt x="324" y="2640"/>
                  <a:pt x="324" y="2640"/>
                  <a:pt x="324" y="2640"/>
                </a:cubicBezTo>
                <a:cubicBezTo>
                  <a:pt x="1235" y="2640"/>
                  <a:pt x="1235" y="2640"/>
                  <a:pt x="1235" y="2640"/>
                </a:cubicBezTo>
                <a:lnTo>
                  <a:pt x="1380" y="1548"/>
                </a:lnTo>
                <a:close/>
                <a:moveTo>
                  <a:pt x="786" y="491"/>
                </a:moveTo>
                <a:cubicBezTo>
                  <a:pt x="921" y="491"/>
                  <a:pt x="1031" y="382"/>
                  <a:pt x="1031" y="246"/>
                </a:cubicBezTo>
                <a:cubicBezTo>
                  <a:pt x="1031" y="110"/>
                  <a:pt x="921" y="0"/>
                  <a:pt x="786" y="0"/>
                </a:cubicBezTo>
                <a:cubicBezTo>
                  <a:pt x="650" y="0"/>
                  <a:pt x="540" y="110"/>
                  <a:pt x="540" y="246"/>
                </a:cubicBezTo>
                <a:cubicBezTo>
                  <a:pt x="540" y="382"/>
                  <a:pt x="650" y="491"/>
                  <a:pt x="786" y="491"/>
                </a:cubicBezTo>
                <a:close/>
                <a:moveTo>
                  <a:pt x="1344" y="965"/>
                </a:moveTo>
                <a:cubicBezTo>
                  <a:pt x="1290" y="725"/>
                  <a:pt x="1290" y="725"/>
                  <a:pt x="1290" y="725"/>
                </a:cubicBezTo>
                <a:cubicBezTo>
                  <a:pt x="1276" y="664"/>
                  <a:pt x="1226" y="618"/>
                  <a:pt x="1165" y="609"/>
                </a:cubicBezTo>
                <a:cubicBezTo>
                  <a:pt x="946" y="576"/>
                  <a:pt x="946" y="576"/>
                  <a:pt x="946" y="576"/>
                </a:cubicBezTo>
                <a:cubicBezTo>
                  <a:pt x="838" y="825"/>
                  <a:pt x="838" y="825"/>
                  <a:pt x="838" y="825"/>
                </a:cubicBezTo>
                <a:cubicBezTo>
                  <a:pt x="824" y="702"/>
                  <a:pt x="824" y="702"/>
                  <a:pt x="824" y="702"/>
                </a:cubicBezTo>
                <a:cubicBezTo>
                  <a:pt x="824" y="698"/>
                  <a:pt x="821" y="696"/>
                  <a:pt x="817" y="696"/>
                </a:cubicBezTo>
                <a:cubicBezTo>
                  <a:pt x="755" y="696"/>
                  <a:pt x="755" y="696"/>
                  <a:pt x="755" y="696"/>
                </a:cubicBezTo>
                <a:cubicBezTo>
                  <a:pt x="751" y="696"/>
                  <a:pt x="748" y="698"/>
                  <a:pt x="747" y="702"/>
                </a:cubicBezTo>
                <a:cubicBezTo>
                  <a:pt x="735" y="828"/>
                  <a:pt x="735" y="828"/>
                  <a:pt x="735" y="828"/>
                </a:cubicBezTo>
                <a:cubicBezTo>
                  <a:pt x="625" y="577"/>
                  <a:pt x="625" y="577"/>
                  <a:pt x="625" y="577"/>
                </a:cubicBezTo>
                <a:cubicBezTo>
                  <a:pt x="407" y="609"/>
                  <a:pt x="407" y="609"/>
                  <a:pt x="407" y="609"/>
                </a:cubicBezTo>
                <a:cubicBezTo>
                  <a:pt x="345" y="618"/>
                  <a:pt x="295" y="664"/>
                  <a:pt x="281" y="725"/>
                </a:cubicBezTo>
                <a:cubicBezTo>
                  <a:pt x="228" y="965"/>
                  <a:pt x="228" y="965"/>
                  <a:pt x="228" y="965"/>
                </a:cubicBezTo>
                <a:lnTo>
                  <a:pt x="1344" y="965"/>
                </a:lnTo>
                <a:close/>
                <a:moveTo>
                  <a:pt x="710" y="586"/>
                </a:moveTo>
                <a:cubicBezTo>
                  <a:pt x="710" y="609"/>
                  <a:pt x="729" y="639"/>
                  <a:pt x="740" y="650"/>
                </a:cubicBezTo>
                <a:cubicBezTo>
                  <a:pt x="752" y="661"/>
                  <a:pt x="771" y="661"/>
                  <a:pt x="786" y="661"/>
                </a:cubicBezTo>
                <a:cubicBezTo>
                  <a:pt x="801" y="661"/>
                  <a:pt x="820" y="661"/>
                  <a:pt x="831" y="650"/>
                </a:cubicBezTo>
                <a:cubicBezTo>
                  <a:pt x="842" y="639"/>
                  <a:pt x="861" y="609"/>
                  <a:pt x="861" y="586"/>
                </a:cubicBezTo>
                <a:cubicBezTo>
                  <a:pt x="861" y="559"/>
                  <a:pt x="815" y="556"/>
                  <a:pt x="786" y="556"/>
                </a:cubicBezTo>
                <a:cubicBezTo>
                  <a:pt x="756" y="556"/>
                  <a:pt x="710" y="559"/>
                  <a:pt x="710" y="586"/>
                </a:cubicBezTo>
                <a:close/>
                <a:moveTo>
                  <a:pt x="710" y="586"/>
                </a:moveTo>
                <a:cubicBezTo>
                  <a:pt x="710" y="586"/>
                  <a:pt x="710" y="586"/>
                  <a:pt x="710" y="586"/>
                </a:cubicBezTo>
              </a:path>
            </a:pathLst>
          </a:custGeom>
          <a:gradFill>
            <a:gsLst>
              <a:gs pos="0">
                <a:srgbClr val="267CA0"/>
              </a:gs>
              <a:gs pos="33000">
                <a:srgbClr val="388BA5">
                  <a:alpha val="90000"/>
                </a:srgbClr>
              </a:gs>
              <a:gs pos="66000">
                <a:srgbClr val="509FA4">
                  <a:alpha val="90000"/>
                </a:srgbClr>
              </a:gs>
              <a:gs pos="100000">
                <a:srgbClr val="5BAAA4">
                  <a:alpha val="85000"/>
                </a:srgb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cxnSp>
        <p:nvCxnSpPr>
          <p:cNvPr id="59" name="直接连接符 58"/>
          <p:cNvCxnSpPr/>
          <p:nvPr/>
        </p:nvCxnSpPr>
        <p:spPr>
          <a:xfrm>
            <a:off x="2419439" y="5241339"/>
            <a:ext cx="0" cy="288000"/>
          </a:xfrm>
          <a:prstGeom prst="line">
            <a:avLst/>
          </a:prstGeom>
          <a:noFill/>
          <a:ln w="6350">
            <a:solidFill>
              <a:srgbClr val="267CA0"/>
            </a:solidFill>
          </a:ln>
          <a:effectLst>
            <a:outerShdw blurRad="38100" dist="254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cxnSp>
      <p:pic>
        <p:nvPicPr>
          <p:cNvPr id="2" name="图片 1"/>
          <p:cNvPicPr>
            <a:picLocks noChangeAspect="1"/>
          </p:cNvPicPr>
          <p:nvPr/>
        </p:nvPicPr>
        <p:blipFill>
          <a:blip r:embed="rId2"/>
          <a:stretch>
            <a:fillRect/>
          </a:stretch>
        </p:blipFill>
        <p:spPr>
          <a:xfrm>
            <a:off x="6649085" y="3952875"/>
            <a:ext cx="1581785" cy="768985"/>
          </a:xfrm>
          <a:prstGeom prst="rect">
            <a:avLst/>
          </a:prstGeom>
        </p:spPr>
      </p:pic>
      <p:pic>
        <p:nvPicPr>
          <p:cNvPr id="3" name="图片 2"/>
          <p:cNvPicPr>
            <a:picLocks noChangeAspect="1"/>
          </p:cNvPicPr>
          <p:nvPr/>
        </p:nvPicPr>
        <p:blipFill>
          <a:blip r:embed="rId3"/>
          <a:stretch>
            <a:fillRect/>
          </a:stretch>
        </p:blipFill>
        <p:spPr>
          <a:xfrm>
            <a:off x="8498205" y="3947160"/>
            <a:ext cx="1449070" cy="770255"/>
          </a:xfrm>
          <a:prstGeom prst="rect">
            <a:avLst/>
          </a:prstGeom>
        </p:spPr>
      </p:pic>
      <p:pic>
        <p:nvPicPr>
          <p:cNvPr id="7" name="图片 6"/>
          <p:cNvPicPr>
            <a:picLocks noChangeAspect="1"/>
          </p:cNvPicPr>
          <p:nvPr/>
        </p:nvPicPr>
        <p:blipFill>
          <a:blip r:embed="rId4"/>
          <a:stretch>
            <a:fillRect/>
          </a:stretch>
        </p:blipFill>
        <p:spPr>
          <a:xfrm>
            <a:off x="10213975" y="3947160"/>
            <a:ext cx="1368474" cy="770400"/>
          </a:xfrm>
          <a:prstGeom prst="rect">
            <a:avLst/>
          </a:prstGeom>
        </p:spPr>
      </p:pic>
      <p:pic>
        <p:nvPicPr>
          <p:cNvPr id="8" name="图片 7"/>
          <p:cNvPicPr>
            <a:picLocks noChangeAspect="1"/>
          </p:cNvPicPr>
          <p:nvPr/>
        </p:nvPicPr>
        <p:blipFill>
          <a:blip r:embed="rId5"/>
          <a:stretch>
            <a:fillRect/>
          </a:stretch>
        </p:blipFill>
        <p:spPr>
          <a:xfrm>
            <a:off x="10360025" y="3025775"/>
            <a:ext cx="1409065" cy="845185"/>
          </a:xfrm>
          <a:prstGeom prst="rect">
            <a:avLst/>
          </a:prstGeom>
        </p:spPr>
      </p:pic>
      <p:pic>
        <p:nvPicPr>
          <p:cNvPr id="9" name="图片 8"/>
          <p:cNvPicPr>
            <a:picLocks noChangeAspect="1"/>
          </p:cNvPicPr>
          <p:nvPr/>
        </p:nvPicPr>
        <p:blipFill>
          <a:blip r:embed="rId6"/>
          <a:stretch>
            <a:fillRect/>
          </a:stretch>
        </p:blipFill>
        <p:spPr>
          <a:xfrm>
            <a:off x="8564245" y="3014345"/>
            <a:ext cx="1474470" cy="829310"/>
          </a:xfrm>
          <a:prstGeom prst="rect">
            <a:avLst/>
          </a:prstGeom>
        </p:spPr>
      </p:pic>
      <p:pic>
        <p:nvPicPr>
          <p:cNvPr id="10" name="图片 9"/>
          <p:cNvPicPr>
            <a:picLocks noChangeAspect="1"/>
          </p:cNvPicPr>
          <p:nvPr/>
        </p:nvPicPr>
        <p:blipFill>
          <a:blip r:embed="rId7"/>
          <a:stretch>
            <a:fillRect/>
          </a:stretch>
        </p:blipFill>
        <p:spPr>
          <a:xfrm>
            <a:off x="10553700" y="2037080"/>
            <a:ext cx="1350010" cy="912495"/>
          </a:xfrm>
          <a:prstGeom prst="rect">
            <a:avLst/>
          </a:prstGeom>
        </p:spPr>
      </p:pic>
      <p:pic>
        <p:nvPicPr>
          <p:cNvPr id="11" name="图片 10"/>
          <p:cNvPicPr>
            <a:picLocks noChangeAspect="1"/>
          </p:cNvPicPr>
          <p:nvPr/>
        </p:nvPicPr>
        <p:blipFill>
          <a:blip r:embed="rId8"/>
          <a:srcRect r="81650" b="70618"/>
          <a:stretch>
            <a:fillRect/>
          </a:stretch>
        </p:blipFill>
        <p:spPr>
          <a:xfrm>
            <a:off x="0" y="-64135"/>
            <a:ext cx="3610610" cy="1894840"/>
          </a:xfrm>
          <a:prstGeom prst="rect">
            <a:avLst/>
          </a:prstGeom>
        </p:spPr>
      </p:pic>
      <p:sp>
        <p:nvSpPr>
          <p:cNvPr id="12" name="文本框 11"/>
          <p:cNvSpPr txBox="1"/>
          <p:nvPr/>
        </p:nvSpPr>
        <p:spPr>
          <a:xfrm>
            <a:off x="2635250" y="5201285"/>
            <a:ext cx="3970655" cy="368300"/>
          </a:xfrm>
          <a:prstGeom prst="rect">
            <a:avLst/>
          </a:prstGeom>
          <a:noFill/>
        </p:spPr>
        <p:txBody>
          <a:bodyPr wrap="square" rtlCol="0">
            <a:spAutoFit/>
          </a:bodyPr>
          <a:lstStyle>
            <a:defPPr>
              <a:defRPr lang="zh-CN"/>
            </a:defPPr>
            <a:lvl1pPr>
              <a:defRPr sz="2400" spc="200">
                <a:gradFill>
                  <a:gsLst>
                    <a:gs pos="0">
                      <a:srgbClr val="00A94E"/>
                    </a:gs>
                    <a:gs pos="33000">
                      <a:srgbClr val="00B451"/>
                    </a:gs>
                    <a:gs pos="66000">
                      <a:srgbClr val="00BC55"/>
                    </a:gs>
                    <a:gs pos="100000">
                      <a:srgbClr val="00C459"/>
                    </a:gs>
                  </a:gsLst>
                  <a:lin ang="5400000" scaled="1"/>
                </a:gradFill>
                <a:latin typeface="微软雅黑" panose="020B0503020204020204" pitchFamily="34" charset="-122"/>
                <a:ea typeface="微软雅黑" panose="020B0503020204020204" pitchFamily="34" charset="-122"/>
              </a:defRPr>
            </a:lvl1pPr>
          </a:lstStyle>
          <a:p>
            <a:r>
              <a:rPr lang="zh-CN" altLang="en-US" sz="1800" dirty="0">
                <a:solidFill>
                  <a:srgbClr val="267CA0"/>
                </a:solidFill>
                <a:effectLst>
                  <a:outerShdw blurRad="38100" dist="25400" dir="2700000" algn="tl" rotWithShape="0">
                    <a:prstClr val="black">
                      <a:alpha val="10000"/>
                    </a:prstClr>
                  </a:outerShdw>
                </a:effectLst>
                <a:latin typeface="+mn-lt"/>
                <a:ea typeface="+mn-ea"/>
                <a:cs typeface="+mn-ea"/>
                <a:sym typeface="+mn-lt"/>
              </a:rPr>
              <a:t>深圳前海立信通供应链有限公司</a:t>
            </a:r>
            <a:endParaRPr lang="zh-CN" altLang="en-US" sz="1800" dirty="0">
              <a:solidFill>
                <a:srgbClr val="267CA0"/>
              </a:solidFill>
              <a:effectLst>
                <a:outerShdw blurRad="38100" dist="25400" dir="2700000" algn="tl" rotWithShape="0">
                  <a:prstClr val="black">
                    <a:alpha val="10000"/>
                  </a:prstClr>
                </a:outerShdw>
              </a:effectLst>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5000">
        <p14:reveal/>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49"/>
                                        </p:tgtEl>
                                        <p:attrNameLst>
                                          <p:attrName>style.visibility</p:attrName>
                                        </p:attrNameLst>
                                      </p:cBhvr>
                                      <p:to>
                                        <p:strVal val="visible"/>
                                      </p:to>
                                    </p:set>
                                    <p:animEffect transition="in" filter="wipe(left)">
                                      <p:cBhvr>
                                        <p:cTn id="14" dur="500"/>
                                        <p:tgtEl>
                                          <p:spTgt spid="49"/>
                                        </p:tgtEl>
                                      </p:cBhvr>
                                    </p:animEffect>
                                  </p:childTnLst>
                                </p:cTn>
                              </p:par>
                              <p:par>
                                <p:cTn id="15" presetID="2" presetClass="entr" presetSubtype="2" fill="hold" nodeType="withEffect">
                                  <p:stCondLst>
                                    <p:cond delay="0"/>
                                  </p:stCondLst>
                                  <p:childTnLst>
                                    <p:set>
                                      <p:cBhvr>
                                        <p:cTn id="16" dur="1" fill="hold">
                                          <p:stCondLst>
                                            <p:cond delay="0"/>
                                          </p:stCondLst>
                                        </p:cTn>
                                        <p:tgtEl>
                                          <p:spTgt spid="50"/>
                                        </p:tgtEl>
                                        <p:attrNameLst>
                                          <p:attrName>style.visibility</p:attrName>
                                        </p:attrNameLst>
                                      </p:cBhvr>
                                      <p:to>
                                        <p:strVal val="visible"/>
                                      </p:to>
                                    </p:set>
                                    <p:anim calcmode="lin" valueType="num">
                                      <p:cBhvr additive="base">
                                        <p:cTn id="17" dur="500" fill="hold"/>
                                        <p:tgtEl>
                                          <p:spTgt spid="50"/>
                                        </p:tgtEl>
                                        <p:attrNameLst>
                                          <p:attrName>ppt_x</p:attrName>
                                        </p:attrNameLst>
                                      </p:cBhvr>
                                      <p:tavLst>
                                        <p:tav tm="0">
                                          <p:val>
                                            <p:strVal val="1+#ppt_w/2"/>
                                          </p:val>
                                        </p:tav>
                                        <p:tav tm="100000">
                                          <p:val>
                                            <p:strVal val="#ppt_x"/>
                                          </p:val>
                                        </p:tav>
                                      </p:tavLst>
                                    </p:anim>
                                    <p:anim calcmode="lin" valueType="num">
                                      <p:cBhvr additive="base">
                                        <p:cTn id="18" dur="500" fill="hold"/>
                                        <p:tgtEl>
                                          <p:spTgt spid="50"/>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0"/>
                                  </p:stCondLst>
                                  <p:childTnLst>
                                    <p:set>
                                      <p:cBhvr>
                                        <p:cTn id="20" dur="1" fill="hold">
                                          <p:stCondLst>
                                            <p:cond delay="0"/>
                                          </p:stCondLst>
                                        </p:cTn>
                                        <p:tgtEl>
                                          <p:spTgt spid="53"/>
                                        </p:tgtEl>
                                        <p:attrNameLst>
                                          <p:attrName>style.visibility</p:attrName>
                                        </p:attrNameLst>
                                      </p:cBhvr>
                                      <p:to>
                                        <p:strVal val="visible"/>
                                      </p:to>
                                    </p:set>
                                    <p:anim calcmode="lin" valueType="num">
                                      <p:cBhvr additive="base">
                                        <p:cTn id="21" dur="500" fill="hold"/>
                                        <p:tgtEl>
                                          <p:spTgt spid="53"/>
                                        </p:tgtEl>
                                        <p:attrNameLst>
                                          <p:attrName>ppt_x</p:attrName>
                                        </p:attrNameLst>
                                      </p:cBhvr>
                                      <p:tavLst>
                                        <p:tav tm="0">
                                          <p:val>
                                            <p:strVal val="1+#ppt_w/2"/>
                                          </p:val>
                                        </p:tav>
                                        <p:tav tm="100000">
                                          <p:val>
                                            <p:strVal val="#ppt_x"/>
                                          </p:val>
                                        </p:tav>
                                      </p:tavLst>
                                    </p:anim>
                                    <p:anim calcmode="lin" valueType="num">
                                      <p:cBhvr additive="base">
                                        <p:cTn id="22" dur="500" fill="hold"/>
                                        <p:tgtEl>
                                          <p:spTgt spid="53"/>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0"/>
                                  </p:stCondLst>
                                  <p:childTnLst>
                                    <p:set>
                                      <p:cBhvr>
                                        <p:cTn id="24" dur="1" fill="hold">
                                          <p:stCondLst>
                                            <p:cond delay="0"/>
                                          </p:stCondLst>
                                        </p:cTn>
                                        <p:tgtEl>
                                          <p:spTgt spid="54"/>
                                        </p:tgtEl>
                                        <p:attrNameLst>
                                          <p:attrName>style.visibility</p:attrName>
                                        </p:attrNameLst>
                                      </p:cBhvr>
                                      <p:to>
                                        <p:strVal val="visible"/>
                                      </p:to>
                                    </p:set>
                                    <p:anim calcmode="lin" valueType="num">
                                      <p:cBhvr additive="base">
                                        <p:cTn id="25" dur="500" fill="hold"/>
                                        <p:tgtEl>
                                          <p:spTgt spid="54"/>
                                        </p:tgtEl>
                                        <p:attrNameLst>
                                          <p:attrName>ppt_x</p:attrName>
                                        </p:attrNameLst>
                                      </p:cBhvr>
                                      <p:tavLst>
                                        <p:tav tm="0">
                                          <p:val>
                                            <p:strVal val="1+#ppt_w/2"/>
                                          </p:val>
                                        </p:tav>
                                        <p:tav tm="100000">
                                          <p:val>
                                            <p:strVal val="#ppt_x"/>
                                          </p:val>
                                        </p:tav>
                                      </p:tavLst>
                                    </p:anim>
                                    <p:anim calcmode="lin" valueType="num">
                                      <p:cBhvr additive="base">
                                        <p:cTn id="26" dur="500" fill="hold"/>
                                        <p:tgtEl>
                                          <p:spTgt spid="54"/>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stCondLst>
                                    <p:cond delay="0"/>
                                  </p:stCondLst>
                                  <p:childTnLst>
                                    <p:set>
                                      <p:cBhvr>
                                        <p:cTn id="28" dur="1" fill="hold">
                                          <p:stCondLst>
                                            <p:cond delay="0"/>
                                          </p:stCondLst>
                                        </p:cTn>
                                        <p:tgtEl>
                                          <p:spTgt spid="55"/>
                                        </p:tgtEl>
                                        <p:attrNameLst>
                                          <p:attrName>style.visibility</p:attrName>
                                        </p:attrNameLst>
                                      </p:cBhvr>
                                      <p:to>
                                        <p:strVal val="visible"/>
                                      </p:to>
                                    </p:set>
                                    <p:anim calcmode="lin" valueType="num">
                                      <p:cBhvr additive="base">
                                        <p:cTn id="29" dur="500" fill="hold"/>
                                        <p:tgtEl>
                                          <p:spTgt spid="55"/>
                                        </p:tgtEl>
                                        <p:attrNameLst>
                                          <p:attrName>ppt_x</p:attrName>
                                        </p:attrNameLst>
                                      </p:cBhvr>
                                      <p:tavLst>
                                        <p:tav tm="0">
                                          <p:val>
                                            <p:strVal val="1+#ppt_w/2"/>
                                          </p:val>
                                        </p:tav>
                                        <p:tav tm="100000">
                                          <p:val>
                                            <p:strVal val="#ppt_x"/>
                                          </p:val>
                                        </p:tav>
                                      </p:tavLst>
                                    </p:anim>
                                    <p:anim calcmode="lin" valueType="num">
                                      <p:cBhvr additive="base">
                                        <p:cTn id="30" dur="500" fill="hold"/>
                                        <p:tgtEl>
                                          <p:spTgt spid="55"/>
                                        </p:tgtEl>
                                        <p:attrNameLst>
                                          <p:attrName>ppt_y</p:attrName>
                                        </p:attrNameLst>
                                      </p:cBhvr>
                                      <p:tavLst>
                                        <p:tav tm="0">
                                          <p:val>
                                            <p:strVal val="#ppt_y"/>
                                          </p:val>
                                        </p:tav>
                                        <p:tav tm="100000">
                                          <p:val>
                                            <p:strVal val="#ppt_y"/>
                                          </p:val>
                                        </p:tav>
                                      </p:tavLst>
                                    </p:anim>
                                  </p:childTnLst>
                                </p:cTn>
                              </p:par>
                              <p:par>
                                <p:cTn id="31" presetID="2" presetClass="entr" presetSubtype="2" fill="hold" grpId="0" nodeType="withEffect">
                                  <p:stCondLst>
                                    <p:cond delay="0"/>
                                  </p:stCondLst>
                                  <p:childTnLst>
                                    <p:set>
                                      <p:cBhvr>
                                        <p:cTn id="32" dur="1" fill="hold">
                                          <p:stCondLst>
                                            <p:cond delay="0"/>
                                          </p:stCondLst>
                                        </p:cTn>
                                        <p:tgtEl>
                                          <p:spTgt spid="57"/>
                                        </p:tgtEl>
                                        <p:attrNameLst>
                                          <p:attrName>style.visibility</p:attrName>
                                        </p:attrNameLst>
                                      </p:cBhvr>
                                      <p:to>
                                        <p:strVal val="visible"/>
                                      </p:to>
                                    </p:set>
                                    <p:anim calcmode="lin" valueType="num">
                                      <p:cBhvr additive="base">
                                        <p:cTn id="33" dur="500" fill="hold"/>
                                        <p:tgtEl>
                                          <p:spTgt spid="57"/>
                                        </p:tgtEl>
                                        <p:attrNameLst>
                                          <p:attrName>ppt_x</p:attrName>
                                        </p:attrNameLst>
                                      </p:cBhvr>
                                      <p:tavLst>
                                        <p:tav tm="0">
                                          <p:val>
                                            <p:strVal val="1+#ppt_w/2"/>
                                          </p:val>
                                        </p:tav>
                                        <p:tav tm="100000">
                                          <p:val>
                                            <p:strVal val="#ppt_x"/>
                                          </p:val>
                                        </p:tav>
                                      </p:tavLst>
                                    </p:anim>
                                    <p:anim calcmode="lin" valueType="num">
                                      <p:cBhvr additive="base">
                                        <p:cTn id="34" dur="500" fill="hold"/>
                                        <p:tgtEl>
                                          <p:spTgt spid="57"/>
                                        </p:tgtEl>
                                        <p:attrNameLst>
                                          <p:attrName>ppt_y</p:attrName>
                                        </p:attrNameLst>
                                      </p:cBhvr>
                                      <p:tavLst>
                                        <p:tav tm="0">
                                          <p:val>
                                            <p:strVal val="#ppt_y"/>
                                          </p:val>
                                        </p:tav>
                                        <p:tav tm="100000">
                                          <p:val>
                                            <p:strVal val="#ppt_y"/>
                                          </p:val>
                                        </p:tav>
                                      </p:tavLst>
                                    </p:anim>
                                  </p:childTnLst>
                                </p:cTn>
                              </p:par>
                              <p:par>
                                <p:cTn id="35" presetID="2" presetClass="entr" presetSubtype="2" fill="hold" grpId="0" nodeType="withEffect">
                                  <p:stCondLst>
                                    <p:cond delay="0"/>
                                  </p:stCondLst>
                                  <p:childTnLst>
                                    <p:set>
                                      <p:cBhvr>
                                        <p:cTn id="36" dur="1" fill="hold">
                                          <p:stCondLst>
                                            <p:cond delay="0"/>
                                          </p:stCondLst>
                                        </p:cTn>
                                        <p:tgtEl>
                                          <p:spTgt spid="58"/>
                                        </p:tgtEl>
                                        <p:attrNameLst>
                                          <p:attrName>style.visibility</p:attrName>
                                        </p:attrNameLst>
                                      </p:cBhvr>
                                      <p:to>
                                        <p:strVal val="visible"/>
                                      </p:to>
                                    </p:set>
                                    <p:anim calcmode="lin" valueType="num">
                                      <p:cBhvr additive="base">
                                        <p:cTn id="37" dur="500" fill="hold"/>
                                        <p:tgtEl>
                                          <p:spTgt spid="58"/>
                                        </p:tgtEl>
                                        <p:attrNameLst>
                                          <p:attrName>ppt_x</p:attrName>
                                        </p:attrNameLst>
                                      </p:cBhvr>
                                      <p:tavLst>
                                        <p:tav tm="0">
                                          <p:val>
                                            <p:strVal val="1+#ppt_w/2"/>
                                          </p:val>
                                        </p:tav>
                                        <p:tav tm="100000">
                                          <p:val>
                                            <p:strVal val="#ppt_x"/>
                                          </p:val>
                                        </p:tav>
                                      </p:tavLst>
                                    </p:anim>
                                    <p:anim calcmode="lin" valueType="num">
                                      <p:cBhvr additive="base">
                                        <p:cTn id="38" dur="500" fill="hold"/>
                                        <p:tgtEl>
                                          <p:spTgt spid="58"/>
                                        </p:tgtEl>
                                        <p:attrNameLst>
                                          <p:attrName>ppt_y</p:attrName>
                                        </p:attrNameLst>
                                      </p:cBhvr>
                                      <p:tavLst>
                                        <p:tav tm="0">
                                          <p:val>
                                            <p:strVal val="#ppt_y"/>
                                          </p:val>
                                        </p:tav>
                                        <p:tav tm="100000">
                                          <p:val>
                                            <p:strVal val="#ppt_y"/>
                                          </p:val>
                                        </p:tav>
                                      </p:tavLst>
                                    </p:anim>
                                  </p:childTnLst>
                                </p:cTn>
                              </p:par>
                              <p:par>
                                <p:cTn id="39" presetID="2" presetClass="entr" presetSubtype="2" fill="hold" nodeType="withEffect">
                                  <p:stCondLst>
                                    <p:cond delay="0"/>
                                  </p:stCondLst>
                                  <p:childTnLst>
                                    <p:set>
                                      <p:cBhvr>
                                        <p:cTn id="40" dur="1" fill="hold">
                                          <p:stCondLst>
                                            <p:cond delay="0"/>
                                          </p:stCondLst>
                                        </p:cTn>
                                        <p:tgtEl>
                                          <p:spTgt spid="59"/>
                                        </p:tgtEl>
                                        <p:attrNameLst>
                                          <p:attrName>style.visibility</p:attrName>
                                        </p:attrNameLst>
                                      </p:cBhvr>
                                      <p:to>
                                        <p:strVal val="visible"/>
                                      </p:to>
                                    </p:set>
                                    <p:anim calcmode="lin" valueType="num">
                                      <p:cBhvr additive="base">
                                        <p:cTn id="41" dur="500" fill="hold"/>
                                        <p:tgtEl>
                                          <p:spTgt spid="59"/>
                                        </p:tgtEl>
                                        <p:attrNameLst>
                                          <p:attrName>ppt_x</p:attrName>
                                        </p:attrNameLst>
                                      </p:cBhvr>
                                      <p:tavLst>
                                        <p:tav tm="0">
                                          <p:val>
                                            <p:strVal val="1+#ppt_w/2"/>
                                          </p:val>
                                        </p:tav>
                                        <p:tav tm="100000">
                                          <p:val>
                                            <p:strVal val="#ppt_x"/>
                                          </p:val>
                                        </p:tav>
                                      </p:tavLst>
                                    </p:anim>
                                    <p:anim calcmode="lin" valueType="num">
                                      <p:cBhvr additive="base">
                                        <p:cTn id="42" dur="500" fill="hold"/>
                                        <p:tgtEl>
                                          <p:spTgt spid="59"/>
                                        </p:tgtEl>
                                        <p:attrNameLst>
                                          <p:attrName>ppt_y</p:attrName>
                                        </p:attrNameLst>
                                      </p:cBhvr>
                                      <p:tavLst>
                                        <p:tav tm="0">
                                          <p:val>
                                            <p:strVal val="#ppt_y"/>
                                          </p:val>
                                        </p:tav>
                                        <p:tav tm="100000">
                                          <p:val>
                                            <p:strVal val="#ppt_y"/>
                                          </p:val>
                                        </p:tav>
                                      </p:tavLst>
                                    </p:anim>
                                  </p:childTnLst>
                                </p:cTn>
                              </p:par>
                              <p:par>
                                <p:cTn id="43" presetID="2" presetClass="entr" presetSubtype="2" fill="hold" grpId="0" nodeType="withEffect">
                                  <p:stCondLst>
                                    <p:cond delay="0"/>
                                  </p:stCondLst>
                                  <p:childTnLst>
                                    <p:set>
                                      <p:cBhvr>
                                        <p:cTn id="44" dur="1" fill="hold">
                                          <p:stCondLst>
                                            <p:cond delay="0"/>
                                          </p:stCondLst>
                                        </p:cTn>
                                        <p:tgtEl>
                                          <p:spTgt spid="12"/>
                                        </p:tgtEl>
                                        <p:attrNameLst>
                                          <p:attrName>style.visibility</p:attrName>
                                        </p:attrNameLst>
                                      </p:cBhvr>
                                      <p:to>
                                        <p:strVal val="visible"/>
                                      </p:to>
                                    </p:set>
                                    <p:anim calcmode="lin" valueType="num">
                                      <p:cBhvr additive="base">
                                        <p:cTn id="45" dur="500" fill="hold"/>
                                        <p:tgtEl>
                                          <p:spTgt spid="12"/>
                                        </p:tgtEl>
                                        <p:attrNameLst>
                                          <p:attrName>ppt_x</p:attrName>
                                        </p:attrNameLst>
                                      </p:cBhvr>
                                      <p:tavLst>
                                        <p:tav tm="0">
                                          <p:val>
                                            <p:strVal val="1+#ppt_w/2"/>
                                          </p:val>
                                        </p:tav>
                                        <p:tav tm="100000">
                                          <p:val>
                                            <p:strVal val="#ppt_x"/>
                                          </p:val>
                                        </p:tav>
                                      </p:tavLst>
                                    </p:anim>
                                    <p:anim calcmode="lin" valueType="num">
                                      <p:cBhvr additive="base">
                                        <p:cTn id="46"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3" grpId="0" animBg="1"/>
      <p:bldP spid="49" grpId="0"/>
      <p:bldP spid="53" grpId="0"/>
      <p:bldP spid="54" grpId="0" animBg="1"/>
      <p:bldP spid="57" grpId="0" bldLvl="0" animBg="1"/>
      <p:bldP spid="58" grpId="0" bldLvl="0" animBg="1"/>
      <p:bldP spid="1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cstate="print">
            <a:extLst>
              <a:ext uri="{28A0092B-C50C-407E-A947-70E740481C1C}">
                <a14:useLocalDpi xmlns:a14="http://schemas.microsoft.com/office/drawing/2010/main" val="0"/>
              </a:ext>
            </a:extLst>
          </a:blip>
          <a:srcRect/>
          <a:stretch>
            <a:fillRect/>
          </a:stretch>
        </p:blipFill>
        <p:spPr>
          <a:xfrm>
            <a:off x="-1730" y="0"/>
            <a:ext cx="12193730" cy="6858000"/>
          </a:xfrm>
          <a:prstGeom prst="rect">
            <a:avLst/>
          </a:prstGeom>
        </p:spPr>
      </p:pic>
      <p:sp>
        <p:nvSpPr>
          <p:cNvPr id="3" name="矩形 2"/>
          <p:cNvSpPr/>
          <p:nvPr/>
        </p:nvSpPr>
        <p:spPr>
          <a:xfrm>
            <a:off x="-1730" y="0"/>
            <a:ext cx="12193729" cy="6857999"/>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2" name="Rectangle 3"/>
          <p:cNvSpPr/>
          <p:nvPr/>
        </p:nvSpPr>
        <p:spPr bwMode="auto">
          <a:xfrm>
            <a:off x="1054065" y="2"/>
            <a:ext cx="1777392" cy="483799"/>
          </a:xfrm>
          <a:custGeom>
            <a:avLst/>
            <a:gdLst/>
            <a:ahLst/>
            <a:cxnLst/>
            <a:rect l="l" t="t" r="r" b="b"/>
            <a:pathLst>
              <a:path w="1512168" h="411499">
                <a:moveTo>
                  <a:pt x="0" y="0"/>
                </a:moveTo>
                <a:lnTo>
                  <a:pt x="1512168" y="0"/>
                </a:lnTo>
                <a:lnTo>
                  <a:pt x="1512168" y="260647"/>
                </a:lnTo>
                <a:lnTo>
                  <a:pt x="1512084" y="260647"/>
                </a:lnTo>
                <a:lnTo>
                  <a:pt x="1512084" y="351491"/>
                </a:lnTo>
                <a:cubicBezTo>
                  <a:pt x="1512084" y="384633"/>
                  <a:pt x="1485218" y="411499"/>
                  <a:pt x="1452076" y="411499"/>
                </a:cubicBezTo>
                <a:lnTo>
                  <a:pt x="60092" y="411499"/>
                </a:lnTo>
                <a:cubicBezTo>
                  <a:pt x="26950" y="411499"/>
                  <a:pt x="84" y="384633"/>
                  <a:pt x="84" y="351491"/>
                </a:cubicBezTo>
                <a:lnTo>
                  <a:pt x="84" y="260647"/>
                </a:lnTo>
                <a:lnTo>
                  <a:pt x="0" y="260647"/>
                </a:lnTo>
                <a:close/>
              </a:path>
            </a:pathLst>
          </a:custGeom>
          <a:solidFill>
            <a:srgbClr val="267CA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dirty="0">
              <a:cs typeface="+mn-ea"/>
              <a:sym typeface="+mn-lt"/>
            </a:endParaRPr>
          </a:p>
        </p:txBody>
      </p:sp>
      <p:sp>
        <p:nvSpPr>
          <p:cNvPr id="23" name="Rectangle 3"/>
          <p:cNvSpPr/>
          <p:nvPr/>
        </p:nvSpPr>
        <p:spPr bwMode="auto">
          <a:xfrm>
            <a:off x="1054065" y="544300"/>
            <a:ext cx="1777392" cy="1006858"/>
          </a:xfrm>
          <a:prstGeom prst="roundRect">
            <a:avLst>
              <a:gd name="adj" fmla="val 6940"/>
            </a:avLst>
          </a:prstGeom>
          <a:solidFill>
            <a:srgbClr val="267CA0">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dirty="0">
              <a:solidFill>
                <a:schemeClr val="lt1"/>
              </a:solidFill>
              <a:cs typeface="+mn-ea"/>
              <a:sym typeface="+mn-lt"/>
            </a:endParaRPr>
          </a:p>
        </p:txBody>
      </p:sp>
      <p:sp>
        <p:nvSpPr>
          <p:cNvPr id="24" name="TextBox 15"/>
          <p:cNvSpPr txBox="1"/>
          <p:nvPr/>
        </p:nvSpPr>
        <p:spPr>
          <a:xfrm>
            <a:off x="1054066" y="1120733"/>
            <a:ext cx="1777391" cy="369332"/>
          </a:xfrm>
          <a:prstGeom prst="rect">
            <a:avLst/>
          </a:prstGeom>
          <a:noFill/>
        </p:spPr>
        <p:txBody>
          <a:bodyPr wrap="square" rtlCol="0">
            <a:spAutoFit/>
          </a:bodyPr>
          <a:lstStyle/>
          <a:p>
            <a:pPr algn="ctr"/>
            <a:r>
              <a:rPr lang="en-US" altLang="zh-CN" sz="1800" dirty="0">
                <a:solidFill>
                  <a:schemeClr val="bg1"/>
                </a:solidFill>
                <a:effectLst>
                  <a:outerShdw blurRad="38100" dist="25400" dir="2700000" algn="tl" rotWithShape="0">
                    <a:prstClr val="black">
                      <a:alpha val="20000"/>
                    </a:prstClr>
                  </a:outerShdw>
                </a:effectLst>
                <a:cs typeface="+mn-ea"/>
                <a:sym typeface="+mn-lt"/>
              </a:rPr>
              <a:t>Contents Page</a:t>
            </a:r>
            <a:endParaRPr lang="zh-CN" altLang="en-US" sz="1800" dirty="0">
              <a:solidFill>
                <a:schemeClr val="bg1"/>
              </a:solidFill>
              <a:effectLst>
                <a:outerShdw blurRad="38100" dist="25400" dir="2700000" algn="tl" rotWithShape="0">
                  <a:prstClr val="black">
                    <a:alpha val="20000"/>
                  </a:prstClr>
                </a:outerShdw>
              </a:effectLst>
              <a:cs typeface="+mn-ea"/>
              <a:sym typeface="+mn-lt"/>
            </a:endParaRPr>
          </a:p>
        </p:txBody>
      </p:sp>
      <p:sp>
        <p:nvSpPr>
          <p:cNvPr id="25" name="文本框 63"/>
          <p:cNvSpPr txBox="1"/>
          <p:nvPr/>
        </p:nvSpPr>
        <p:spPr>
          <a:xfrm>
            <a:off x="1054066" y="551999"/>
            <a:ext cx="1777391" cy="707886"/>
          </a:xfrm>
          <a:prstGeom prst="rect">
            <a:avLst/>
          </a:prstGeom>
          <a:noFill/>
        </p:spPr>
        <p:txBody>
          <a:bodyPr wrap="square" rtlCol="0">
            <a:spAutoFit/>
          </a:bodyPr>
          <a:lstStyle/>
          <a:p>
            <a:pPr algn="ctr"/>
            <a:r>
              <a:rPr lang="zh-CN" altLang="en-US" sz="4000" spc="-150" dirty="0">
                <a:solidFill>
                  <a:schemeClr val="bg1"/>
                </a:solidFill>
                <a:effectLst>
                  <a:outerShdw blurRad="38100" dist="25400" dir="2700000" algn="tl" rotWithShape="0">
                    <a:prstClr val="black">
                      <a:alpha val="20000"/>
                    </a:prstClr>
                  </a:outerShdw>
                </a:effectLst>
                <a:cs typeface="+mn-ea"/>
                <a:sym typeface="+mn-lt"/>
              </a:rPr>
              <a:t>目录页</a:t>
            </a:r>
            <a:endParaRPr lang="zh-CN" altLang="en-US" sz="4000" spc="-150" dirty="0">
              <a:solidFill>
                <a:schemeClr val="bg1"/>
              </a:solidFill>
              <a:effectLst>
                <a:outerShdw blurRad="38100" dist="25400" dir="2700000" algn="tl" rotWithShape="0">
                  <a:prstClr val="black">
                    <a:alpha val="20000"/>
                  </a:prstClr>
                </a:outerShdw>
              </a:effectLst>
              <a:cs typeface="+mn-ea"/>
              <a:sym typeface="+mn-lt"/>
            </a:endParaRPr>
          </a:p>
        </p:txBody>
      </p:sp>
      <p:grpSp>
        <p:nvGrpSpPr>
          <p:cNvPr id="50" name="组合 49"/>
          <p:cNvGrpSpPr/>
          <p:nvPr/>
        </p:nvGrpSpPr>
        <p:grpSpPr>
          <a:xfrm>
            <a:off x="264695" y="1828279"/>
            <a:ext cx="5537704" cy="720000"/>
            <a:chOff x="4265830" y="1785734"/>
            <a:chExt cx="5537704" cy="720000"/>
          </a:xfrm>
        </p:grpSpPr>
        <p:sp>
          <p:nvSpPr>
            <p:cNvPr id="30" name="圆角矩形 15"/>
            <p:cNvSpPr/>
            <p:nvPr/>
          </p:nvSpPr>
          <p:spPr>
            <a:xfrm flipH="1">
              <a:off x="4283600" y="1785734"/>
              <a:ext cx="5519933" cy="720000"/>
            </a:xfrm>
            <a:prstGeom prst="roundRect">
              <a:avLst/>
            </a:prstGeom>
            <a:noFill/>
            <a:ln>
              <a:solidFill>
                <a:srgbClr val="428CA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400"/>
                </a:lnSpc>
              </a:pPr>
              <a:endParaRPr lang="en-US" altLang="zh-CN" sz="2000" dirty="0">
                <a:solidFill>
                  <a:srgbClr val="3F3F3F"/>
                </a:solidFill>
                <a:cs typeface="+mn-ea"/>
                <a:sym typeface="+mn-lt"/>
              </a:endParaRPr>
            </a:p>
          </p:txBody>
        </p:sp>
        <p:sp>
          <p:nvSpPr>
            <p:cNvPr id="31" name="文本框 30"/>
            <p:cNvSpPr txBox="1"/>
            <p:nvPr/>
          </p:nvSpPr>
          <p:spPr>
            <a:xfrm>
              <a:off x="5054844" y="1888411"/>
              <a:ext cx="4748690" cy="521970"/>
            </a:xfrm>
            <a:prstGeom prst="rect">
              <a:avLst/>
            </a:prstGeom>
            <a:noFill/>
          </p:spPr>
          <p:txBody>
            <a:bodyPr wrap="square" rtlCol="0">
              <a:spAutoFit/>
            </a:bodyPr>
            <a:lstStyle/>
            <a:p>
              <a:pPr algn="ctr"/>
              <a:r>
                <a:rPr lang="zh-CN" altLang="en-US" sz="2800" spc="250" dirty="0">
                  <a:solidFill>
                    <a:schemeClr val="tx1">
                      <a:lumMod val="85000"/>
                      <a:lumOff val="15000"/>
                    </a:schemeClr>
                  </a:solidFill>
                  <a:effectLst>
                    <a:outerShdw blurRad="38100" dist="25400" dir="2700000" algn="tl" rotWithShape="0">
                      <a:prstClr val="black">
                        <a:alpha val="10000"/>
                      </a:prstClr>
                    </a:outerShdw>
                  </a:effectLst>
                  <a:cs typeface="+mn-ea"/>
                  <a:sym typeface="+mn-lt"/>
                </a:rPr>
                <a:t>什么是脱硫剂</a:t>
              </a:r>
              <a:endParaRPr lang="zh-CN" altLang="en-US" sz="2800" spc="250" dirty="0">
                <a:solidFill>
                  <a:schemeClr val="tx1">
                    <a:lumMod val="85000"/>
                    <a:lumOff val="15000"/>
                  </a:schemeClr>
                </a:solidFill>
                <a:effectLst>
                  <a:outerShdw blurRad="38100" dist="25400" dir="2700000" algn="tl" rotWithShape="0">
                    <a:prstClr val="black">
                      <a:alpha val="10000"/>
                    </a:prstClr>
                  </a:outerShdw>
                </a:effectLst>
                <a:cs typeface="+mn-ea"/>
                <a:sym typeface="+mn-lt"/>
              </a:endParaRPr>
            </a:p>
          </p:txBody>
        </p:sp>
        <p:sp>
          <p:nvSpPr>
            <p:cNvPr id="32" name="任意多边形 32"/>
            <p:cNvSpPr/>
            <p:nvPr/>
          </p:nvSpPr>
          <p:spPr bwMode="auto">
            <a:xfrm>
              <a:off x="4266831" y="1785734"/>
              <a:ext cx="788013" cy="720000"/>
            </a:xfrm>
            <a:custGeom>
              <a:avLst/>
              <a:gdLst>
                <a:gd name="connsiteX0" fmla="*/ 136166 w 788013"/>
                <a:gd name="connsiteY0" fmla="*/ 0 h 720000"/>
                <a:gd name="connsiteX1" fmla="*/ 177211 w 788013"/>
                <a:gd name="connsiteY1" fmla="*/ 0 h 720000"/>
                <a:gd name="connsiteX2" fmla="*/ 586533 w 788013"/>
                <a:gd name="connsiteY2" fmla="*/ 0 h 720000"/>
                <a:gd name="connsiteX3" fmla="*/ 788013 w 788013"/>
                <a:gd name="connsiteY3" fmla="*/ 0 h 720000"/>
                <a:gd name="connsiteX4" fmla="*/ 788013 w 788013"/>
                <a:gd name="connsiteY4" fmla="*/ 720000 h 720000"/>
                <a:gd name="connsiteX5" fmla="*/ 586533 w 788013"/>
                <a:gd name="connsiteY5" fmla="*/ 720000 h 720000"/>
                <a:gd name="connsiteX6" fmla="*/ 177211 w 788013"/>
                <a:gd name="connsiteY6" fmla="*/ 720000 h 720000"/>
                <a:gd name="connsiteX7" fmla="*/ 136166 w 788013"/>
                <a:gd name="connsiteY7" fmla="*/ 720000 h 720000"/>
                <a:gd name="connsiteX8" fmla="*/ 0 w 788013"/>
                <a:gd name="connsiteY8" fmla="*/ 583834 h 720000"/>
                <a:gd name="connsiteX9" fmla="*/ 0 w 788013"/>
                <a:gd name="connsiteY9" fmla="*/ 136166 h 720000"/>
                <a:gd name="connsiteX10" fmla="*/ 136166 w 788013"/>
                <a:gd name="connsiteY10" fmla="*/ 0 h 72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88013" h="720000">
                  <a:moveTo>
                    <a:pt x="136166" y="0"/>
                  </a:moveTo>
                  <a:lnTo>
                    <a:pt x="177211" y="0"/>
                  </a:lnTo>
                  <a:lnTo>
                    <a:pt x="586533" y="0"/>
                  </a:lnTo>
                  <a:lnTo>
                    <a:pt x="788013" y="0"/>
                  </a:lnTo>
                  <a:lnTo>
                    <a:pt x="788013" y="720000"/>
                  </a:lnTo>
                  <a:lnTo>
                    <a:pt x="586533" y="720000"/>
                  </a:lnTo>
                  <a:lnTo>
                    <a:pt x="177211" y="720000"/>
                  </a:lnTo>
                  <a:lnTo>
                    <a:pt x="136166" y="720000"/>
                  </a:lnTo>
                  <a:cubicBezTo>
                    <a:pt x="60964" y="720000"/>
                    <a:pt x="0" y="659036"/>
                    <a:pt x="0" y="583834"/>
                  </a:cubicBezTo>
                  <a:lnTo>
                    <a:pt x="0" y="136166"/>
                  </a:lnTo>
                  <a:cubicBezTo>
                    <a:pt x="0" y="60964"/>
                    <a:pt x="60964" y="0"/>
                    <a:pt x="136166" y="0"/>
                  </a:cubicBezTo>
                  <a:close/>
                </a:path>
              </a:pathLst>
            </a:custGeom>
            <a:solidFill>
              <a:srgbClr val="428CAA"/>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zh-CN" altLang="en-US" sz="1800" i="0" u="none" strike="noStrike" cap="none" normalizeH="0" baseline="0">
                <a:ln>
                  <a:noFill/>
                </a:ln>
                <a:solidFill>
                  <a:schemeClr val="tx1"/>
                </a:solidFill>
                <a:effectLst/>
                <a:cs typeface="+mn-ea"/>
                <a:sym typeface="+mn-lt"/>
              </a:endParaRPr>
            </a:p>
          </p:txBody>
        </p:sp>
        <p:sp>
          <p:nvSpPr>
            <p:cNvPr id="42" name="文本框 41"/>
            <p:cNvSpPr txBox="1"/>
            <p:nvPr/>
          </p:nvSpPr>
          <p:spPr>
            <a:xfrm>
              <a:off x="4265830" y="1840283"/>
              <a:ext cx="789014" cy="584775"/>
            </a:xfrm>
            <a:prstGeom prst="rect">
              <a:avLst/>
            </a:prstGeom>
            <a:noFill/>
          </p:spPr>
          <p:txBody>
            <a:bodyPr wrap="square" rtlCol="0">
              <a:spAutoFit/>
            </a:bodyPr>
            <a:lstStyle/>
            <a:p>
              <a:pPr algn="ctr"/>
              <a:r>
                <a:rPr lang="zh-CN" altLang="en-US" sz="3200" spc="300" dirty="0">
                  <a:solidFill>
                    <a:schemeClr val="bg1"/>
                  </a:solidFill>
                  <a:effectLst>
                    <a:outerShdw blurRad="38100" dist="25400" dir="2700000" algn="tl" rotWithShape="0">
                      <a:prstClr val="black">
                        <a:alpha val="30000"/>
                      </a:prstClr>
                    </a:outerShdw>
                  </a:effectLst>
                  <a:cs typeface="+mn-ea"/>
                  <a:sym typeface="+mn-lt"/>
                </a:rPr>
                <a:t>一</a:t>
              </a:r>
              <a:endParaRPr lang="zh-CN" altLang="en-US" sz="3200" spc="300" dirty="0">
                <a:solidFill>
                  <a:schemeClr val="bg1"/>
                </a:solidFill>
                <a:effectLst>
                  <a:outerShdw blurRad="38100" dist="25400" dir="2700000" algn="tl" rotWithShape="0">
                    <a:prstClr val="black">
                      <a:alpha val="30000"/>
                    </a:prstClr>
                  </a:outerShdw>
                </a:effectLst>
                <a:cs typeface="+mn-ea"/>
                <a:sym typeface="+mn-lt"/>
              </a:endParaRPr>
            </a:p>
          </p:txBody>
        </p:sp>
      </p:grpSp>
      <p:grpSp>
        <p:nvGrpSpPr>
          <p:cNvPr id="51" name="组合 50"/>
          <p:cNvGrpSpPr/>
          <p:nvPr/>
        </p:nvGrpSpPr>
        <p:grpSpPr>
          <a:xfrm>
            <a:off x="264695" y="2886235"/>
            <a:ext cx="5537704" cy="720000"/>
            <a:chOff x="4265830" y="2843690"/>
            <a:chExt cx="5537704" cy="720000"/>
          </a:xfrm>
        </p:grpSpPr>
        <p:sp>
          <p:nvSpPr>
            <p:cNvPr id="33" name="圆角矩形 35"/>
            <p:cNvSpPr/>
            <p:nvPr/>
          </p:nvSpPr>
          <p:spPr>
            <a:xfrm flipH="1">
              <a:off x="4283600" y="2843690"/>
              <a:ext cx="5519933" cy="720000"/>
            </a:xfrm>
            <a:prstGeom prst="roundRect">
              <a:avLst/>
            </a:prstGeom>
            <a:noFill/>
            <a:ln>
              <a:solidFill>
                <a:srgbClr val="428CA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400"/>
                </a:lnSpc>
              </a:pPr>
              <a:endParaRPr lang="en-US" altLang="zh-CN" sz="2000" dirty="0">
                <a:solidFill>
                  <a:srgbClr val="3F3F3F"/>
                </a:solidFill>
                <a:cs typeface="+mn-ea"/>
                <a:sym typeface="+mn-lt"/>
              </a:endParaRPr>
            </a:p>
          </p:txBody>
        </p:sp>
        <p:sp>
          <p:nvSpPr>
            <p:cNvPr id="34" name="文本框 33"/>
            <p:cNvSpPr txBox="1"/>
            <p:nvPr/>
          </p:nvSpPr>
          <p:spPr>
            <a:xfrm>
              <a:off x="5054844" y="2946367"/>
              <a:ext cx="4748690" cy="521970"/>
            </a:xfrm>
            <a:prstGeom prst="rect">
              <a:avLst/>
            </a:prstGeom>
            <a:noFill/>
          </p:spPr>
          <p:txBody>
            <a:bodyPr wrap="square" rtlCol="0">
              <a:spAutoFit/>
            </a:bodyPr>
            <a:lstStyle/>
            <a:p>
              <a:pPr algn="ctr"/>
              <a:r>
                <a:rPr lang="zh-CN" altLang="en-US" sz="2800" spc="250" dirty="0">
                  <a:solidFill>
                    <a:schemeClr val="tx1">
                      <a:lumMod val="85000"/>
                      <a:lumOff val="15000"/>
                    </a:schemeClr>
                  </a:solidFill>
                  <a:effectLst>
                    <a:outerShdw blurRad="38100" dist="25400" dir="2700000" algn="tl" rotWithShape="0">
                      <a:prstClr val="black">
                        <a:alpha val="10000"/>
                      </a:prstClr>
                    </a:outerShdw>
                  </a:effectLst>
                  <a:cs typeface="+mn-ea"/>
                  <a:sym typeface="+mn-lt"/>
                </a:rPr>
                <a:t>脱硫剂的作用</a:t>
              </a:r>
              <a:endParaRPr lang="zh-CN" altLang="en-US" sz="2800" spc="250" dirty="0">
                <a:solidFill>
                  <a:schemeClr val="tx1">
                    <a:lumMod val="85000"/>
                    <a:lumOff val="15000"/>
                  </a:schemeClr>
                </a:solidFill>
                <a:effectLst>
                  <a:outerShdw blurRad="38100" dist="25400" dir="2700000" algn="tl" rotWithShape="0">
                    <a:prstClr val="black">
                      <a:alpha val="10000"/>
                    </a:prstClr>
                  </a:outerShdw>
                </a:effectLst>
                <a:cs typeface="+mn-ea"/>
                <a:sym typeface="+mn-lt"/>
              </a:endParaRPr>
            </a:p>
          </p:txBody>
        </p:sp>
        <p:sp>
          <p:nvSpPr>
            <p:cNvPr id="35" name="任意多边形 37"/>
            <p:cNvSpPr/>
            <p:nvPr/>
          </p:nvSpPr>
          <p:spPr bwMode="auto">
            <a:xfrm>
              <a:off x="4266831" y="2843690"/>
              <a:ext cx="788013" cy="720000"/>
            </a:xfrm>
            <a:custGeom>
              <a:avLst/>
              <a:gdLst>
                <a:gd name="connsiteX0" fmla="*/ 136166 w 788013"/>
                <a:gd name="connsiteY0" fmla="*/ 0 h 720000"/>
                <a:gd name="connsiteX1" fmla="*/ 177211 w 788013"/>
                <a:gd name="connsiteY1" fmla="*/ 0 h 720000"/>
                <a:gd name="connsiteX2" fmla="*/ 586533 w 788013"/>
                <a:gd name="connsiteY2" fmla="*/ 0 h 720000"/>
                <a:gd name="connsiteX3" fmla="*/ 788013 w 788013"/>
                <a:gd name="connsiteY3" fmla="*/ 0 h 720000"/>
                <a:gd name="connsiteX4" fmla="*/ 788013 w 788013"/>
                <a:gd name="connsiteY4" fmla="*/ 720000 h 720000"/>
                <a:gd name="connsiteX5" fmla="*/ 586533 w 788013"/>
                <a:gd name="connsiteY5" fmla="*/ 720000 h 720000"/>
                <a:gd name="connsiteX6" fmla="*/ 177211 w 788013"/>
                <a:gd name="connsiteY6" fmla="*/ 720000 h 720000"/>
                <a:gd name="connsiteX7" fmla="*/ 136166 w 788013"/>
                <a:gd name="connsiteY7" fmla="*/ 720000 h 720000"/>
                <a:gd name="connsiteX8" fmla="*/ 0 w 788013"/>
                <a:gd name="connsiteY8" fmla="*/ 583834 h 720000"/>
                <a:gd name="connsiteX9" fmla="*/ 0 w 788013"/>
                <a:gd name="connsiteY9" fmla="*/ 136166 h 720000"/>
                <a:gd name="connsiteX10" fmla="*/ 136166 w 788013"/>
                <a:gd name="connsiteY10" fmla="*/ 0 h 72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88013" h="720000">
                  <a:moveTo>
                    <a:pt x="136166" y="0"/>
                  </a:moveTo>
                  <a:lnTo>
                    <a:pt x="177211" y="0"/>
                  </a:lnTo>
                  <a:lnTo>
                    <a:pt x="586533" y="0"/>
                  </a:lnTo>
                  <a:lnTo>
                    <a:pt x="788013" y="0"/>
                  </a:lnTo>
                  <a:lnTo>
                    <a:pt x="788013" y="720000"/>
                  </a:lnTo>
                  <a:lnTo>
                    <a:pt x="586533" y="720000"/>
                  </a:lnTo>
                  <a:lnTo>
                    <a:pt x="177211" y="720000"/>
                  </a:lnTo>
                  <a:lnTo>
                    <a:pt x="136166" y="720000"/>
                  </a:lnTo>
                  <a:cubicBezTo>
                    <a:pt x="60964" y="720000"/>
                    <a:pt x="0" y="659036"/>
                    <a:pt x="0" y="583834"/>
                  </a:cubicBezTo>
                  <a:lnTo>
                    <a:pt x="0" y="136166"/>
                  </a:lnTo>
                  <a:cubicBezTo>
                    <a:pt x="0" y="60964"/>
                    <a:pt x="60964" y="0"/>
                    <a:pt x="136166" y="0"/>
                  </a:cubicBezTo>
                  <a:close/>
                </a:path>
              </a:pathLst>
            </a:custGeom>
            <a:solidFill>
              <a:srgbClr val="428CAA"/>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zh-CN" altLang="en-US" sz="1800" i="0" u="none" strike="noStrike" cap="none" normalizeH="0" baseline="0">
                <a:ln>
                  <a:noFill/>
                </a:ln>
                <a:solidFill>
                  <a:schemeClr val="tx1"/>
                </a:solidFill>
                <a:effectLst/>
                <a:cs typeface="+mn-ea"/>
                <a:sym typeface="+mn-lt"/>
              </a:endParaRPr>
            </a:p>
          </p:txBody>
        </p:sp>
        <p:sp>
          <p:nvSpPr>
            <p:cNvPr id="43" name="文本框 42"/>
            <p:cNvSpPr txBox="1"/>
            <p:nvPr/>
          </p:nvSpPr>
          <p:spPr>
            <a:xfrm>
              <a:off x="4265830" y="2898239"/>
              <a:ext cx="789014" cy="584775"/>
            </a:xfrm>
            <a:prstGeom prst="rect">
              <a:avLst/>
            </a:prstGeom>
            <a:noFill/>
          </p:spPr>
          <p:txBody>
            <a:bodyPr wrap="square" rtlCol="0">
              <a:spAutoFit/>
            </a:bodyPr>
            <a:lstStyle/>
            <a:p>
              <a:pPr algn="ctr"/>
              <a:r>
                <a:rPr lang="zh-CN" altLang="en-US" sz="3200" spc="300" dirty="0">
                  <a:solidFill>
                    <a:schemeClr val="bg1"/>
                  </a:solidFill>
                  <a:effectLst>
                    <a:outerShdw blurRad="38100" dist="25400" dir="2700000" algn="tl" rotWithShape="0">
                      <a:prstClr val="black">
                        <a:alpha val="30000"/>
                      </a:prstClr>
                    </a:outerShdw>
                  </a:effectLst>
                  <a:cs typeface="+mn-ea"/>
                  <a:sym typeface="+mn-lt"/>
                </a:rPr>
                <a:t>二</a:t>
              </a:r>
              <a:endParaRPr lang="zh-CN" altLang="en-US" sz="3200" spc="300" dirty="0">
                <a:solidFill>
                  <a:schemeClr val="bg1"/>
                </a:solidFill>
                <a:effectLst>
                  <a:outerShdw blurRad="38100" dist="25400" dir="2700000" algn="tl" rotWithShape="0">
                    <a:prstClr val="black">
                      <a:alpha val="30000"/>
                    </a:prstClr>
                  </a:outerShdw>
                </a:effectLst>
                <a:cs typeface="+mn-ea"/>
                <a:sym typeface="+mn-lt"/>
              </a:endParaRPr>
            </a:p>
          </p:txBody>
        </p:sp>
      </p:grpSp>
      <p:grpSp>
        <p:nvGrpSpPr>
          <p:cNvPr id="53" name="组合 52"/>
          <p:cNvGrpSpPr/>
          <p:nvPr/>
        </p:nvGrpSpPr>
        <p:grpSpPr>
          <a:xfrm>
            <a:off x="264695" y="5002148"/>
            <a:ext cx="5537703" cy="720000"/>
            <a:chOff x="4265830" y="4959603"/>
            <a:chExt cx="5537703" cy="720000"/>
          </a:xfrm>
        </p:grpSpPr>
        <p:sp>
          <p:nvSpPr>
            <p:cNvPr id="36" name="圆角矩形 45"/>
            <p:cNvSpPr/>
            <p:nvPr/>
          </p:nvSpPr>
          <p:spPr>
            <a:xfrm flipH="1">
              <a:off x="4283600" y="4959603"/>
              <a:ext cx="5519933" cy="720000"/>
            </a:xfrm>
            <a:prstGeom prst="roundRect">
              <a:avLst/>
            </a:prstGeom>
            <a:noFill/>
            <a:ln>
              <a:solidFill>
                <a:srgbClr val="428CA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400"/>
                </a:lnSpc>
              </a:pPr>
              <a:endParaRPr lang="en-US" altLang="zh-CN" sz="2000" dirty="0">
                <a:solidFill>
                  <a:srgbClr val="3F3F3F"/>
                </a:solidFill>
                <a:cs typeface="+mn-ea"/>
                <a:sym typeface="+mn-lt"/>
              </a:endParaRPr>
            </a:p>
          </p:txBody>
        </p:sp>
        <p:sp>
          <p:nvSpPr>
            <p:cNvPr id="38" name="任意多边形 47"/>
            <p:cNvSpPr/>
            <p:nvPr/>
          </p:nvSpPr>
          <p:spPr bwMode="auto">
            <a:xfrm>
              <a:off x="4266831" y="4959603"/>
              <a:ext cx="788013" cy="720000"/>
            </a:xfrm>
            <a:custGeom>
              <a:avLst/>
              <a:gdLst>
                <a:gd name="connsiteX0" fmla="*/ 136166 w 788013"/>
                <a:gd name="connsiteY0" fmla="*/ 0 h 720000"/>
                <a:gd name="connsiteX1" fmla="*/ 177211 w 788013"/>
                <a:gd name="connsiteY1" fmla="*/ 0 h 720000"/>
                <a:gd name="connsiteX2" fmla="*/ 586533 w 788013"/>
                <a:gd name="connsiteY2" fmla="*/ 0 h 720000"/>
                <a:gd name="connsiteX3" fmla="*/ 788013 w 788013"/>
                <a:gd name="connsiteY3" fmla="*/ 0 h 720000"/>
                <a:gd name="connsiteX4" fmla="*/ 788013 w 788013"/>
                <a:gd name="connsiteY4" fmla="*/ 720000 h 720000"/>
                <a:gd name="connsiteX5" fmla="*/ 586533 w 788013"/>
                <a:gd name="connsiteY5" fmla="*/ 720000 h 720000"/>
                <a:gd name="connsiteX6" fmla="*/ 177211 w 788013"/>
                <a:gd name="connsiteY6" fmla="*/ 720000 h 720000"/>
                <a:gd name="connsiteX7" fmla="*/ 136166 w 788013"/>
                <a:gd name="connsiteY7" fmla="*/ 720000 h 720000"/>
                <a:gd name="connsiteX8" fmla="*/ 0 w 788013"/>
                <a:gd name="connsiteY8" fmla="*/ 583834 h 720000"/>
                <a:gd name="connsiteX9" fmla="*/ 0 w 788013"/>
                <a:gd name="connsiteY9" fmla="*/ 136166 h 720000"/>
                <a:gd name="connsiteX10" fmla="*/ 136166 w 788013"/>
                <a:gd name="connsiteY10" fmla="*/ 0 h 72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88013" h="720000">
                  <a:moveTo>
                    <a:pt x="136166" y="0"/>
                  </a:moveTo>
                  <a:lnTo>
                    <a:pt x="177211" y="0"/>
                  </a:lnTo>
                  <a:lnTo>
                    <a:pt x="586533" y="0"/>
                  </a:lnTo>
                  <a:lnTo>
                    <a:pt x="788013" y="0"/>
                  </a:lnTo>
                  <a:lnTo>
                    <a:pt x="788013" y="720000"/>
                  </a:lnTo>
                  <a:lnTo>
                    <a:pt x="586533" y="720000"/>
                  </a:lnTo>
                  <a:lnTo>
                    <a:pt x="177211" y="720000"/>
                  </a:lnTo>
                  <a:lnTo>
                    <a:pt x="136166" y="720000"/>
                  </a:lnTo>
                  <a:cubicBezTo>
                    <a:pt x="60964" y="720000"/>
                    <a:pt x="0" y="659036"/>
                    <a:pt x="0" y="583834"/>
                  </a:cubicBezTo>
                  <a:lnTo>
                    <a:pt x="0" y="136166"/>
                  </a:lnTo>
                  <a:cubicBezTo>
                    <a:pt x="0" y="60964"/>
                    <a:pt x="60964" y="0"/>
                    <a:pt x="136166" y="0"/>
                  </a:cubicBezTo>
                  <a:close/>
                </a:path>
              </a:pathLst>
            </a:custGeom>
            <a:solidFill>
              <a:srgbClr val="428CAA"/>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zh-CN" altLang="en-US" sz="1800" i="0" u="none" strike="noStrike" cap="none" normalizeH="0" baseline="0">
                <a:ln>
                  <a:noFill/>
                </a:ln>
                <a:solidFill>
                  <a:schemeClr val="tx1"/>
                </a:solidFill>
                <a:effectLst/>
                <a:cs typeface="+mn-ea"/>
                <a:sym typeface="+mn-lt"/>
              </a:endParaRPr>
            </a:p>
          </p:txBody>
        </p:sp>
        <p:sp>
          <p:nvSpPr>
            <p:cNvPr id="44" name="文本框 43"/>
            <p:cNvSpPr txBox="1"/>
            <p:nvPr/>
          </p:nvSpPr>
          <p:spPr>
            <a:xfrm>
              <a:off x="4265830" y="5014152"/>
              <a:ext cx="806812" cy="584775"/>
            </a:xfrm>
            <a:prstGeom prst="rect">
              <a:avLst/>
            </a:prstGeom>
            <a:noFill/>
          </p:spPr>
          <p:txBody>
            <a:bodyPr wrap="square" rtlCol="0">
              <a:spAutoFit/>
            </a:bodyPr>
            <a:lstStyle/>
            <a:p>
              <a:pPr algn="ctr"/>
              <a:r>
                <a:rPr lang="zh-CN" altLang="en-US" sz="3200" spc="300" dirty="0">
                  <a:solidFill>
                    <a:schemeClr val="bg1"/>
                  </a:solidFill>
                  <a:effectLst>
                    <a:outerShdw blurRad="38100" dist="25400" dir="2700000" algn="tl" rotWithShape="0">
                      <a:prstClr val="black">
                        <a:alpha val="30000"/>
                      </a:prstClr>
                    </a:outerShdw>
                  </a:effectLst>
                  <a:cs typeface="+mn-ea"/>
                  <a:sym typeface="+mn-lt"/>
                </a:rPr>
                <a:t>四</a:t>
              </a:r>
              <a:endParaRPr lang="zh-CN" altLang="en-US" sz="3200" spc="300" dirty="0">
                <a:solidFill>
                  <a:schemeClr val="bg1"/>
                </a:solidFill>
                <a:effectLst>
                  <a:outerShdw blurRad="38100" dist="25400" dir="2700000" algn="tl" rotWithShape="0">
                    <a:prstClr val="black">
                      <a:alpha val="30000"/>
                    </a:prstClr>
                  </a:outerShdw>
                </a:effectLst>
                <a:cs typeface="+mn-ea"/>
                <a:sym typeface="+mn-lt"/>
              </a:endParaRPr>
            </a:p>
          </p:txBody>
        </p:sp>
      </p:grpSp>
      <p:grpSp>
        <p:nvGrpSpPr>
          <p:cNvPr id="52" name="组合 51"/>
          <p:cNvGrpSpPr/>
          <p:nvPr/>
        </p:nvGrpSpPr>
        <p:grpSpPr>
          <a:xfrm>
            <a:off x="264695" y="3944191"/>
            <a:ext cx="5537704" cy="720000"/>
            <a:chOff x="4265830" y="3901646"/>
            <a:chExt cx="5537704" cy="720000"/>
          </a:xfrm>
        </p:grpSpPr>
        <p:sp>
          <p:nvSpPr>
            <p:cNvPr id="39" name="圆角矩形 40"/>
            <p:cNvSpPr/>
            <p:nvPr/>
          </p:nvSpPr>
          <p:spPr>
            <a:xfrm flipH="1">
              <a:off x="4283600" y="3901646"/>
              <a:ext cx="5519933" cy="720000"/>
            </a:xfrm>
            <a:prstGeom prst="roundRect">
              <a:avLst/>
            </a:prstGeom>
            <a:noFill/>
            <a:ln>
              <a:solidFill>
                <a:srgbClr val="428CA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400"/>
                </a:lnSpc>
              </a:pPr>
              <a:endParaRPr lang="en-US" altLang="zh-CN" sz="2000" dirty="0">
                <a:solidFill>
                  <a:srgbClr val="3F3F3F"/>
                </a:solidFill>
                <a:cs typeface="+mn-ea"/>
                <a:sym typeface="+mn-lt"/>
              </a:endParaRPr>
            </a:p>
          </p:txBody>
        </p:sp>
        <p:sp>
          <p:nvSpPr>
            <p:cNvPr id="40" name="文本框 39"/>
            <p:cNvSpPr txBox="1"/>
            <p:nvPr/>
          </p:nvSpPr>
          <p:spPr>
            <a:xfrm>
              <a:off x="5054844" y="4004323"/>
              <a:ext cx="4748690" cy="521970"/>
            </a:xfrm>
            <a:prstGeom prst="rect">
              <a:avLst/>
            </a:prstGeom>
            <a:noFill/>
          </p:spPr>
          <p:txBody>
            <a:bodyPr wrap="square" rtlCol="0">
              <a:spAutoFit/>
            </a:bodyPr>
            <a:lstStyle/>
            <a:p>
              <a:pPr algn="ctr"/>
              <a:r>
                <a:rPr lang="zh-CN" altLang="en-US" sz="2800" spc="250" dirty="0">
                  <a:solidFill>
                    <a:schemeClr val="tx1">
                      <a:lumMod val="85000"/>
                      <a:lumOff val="15000"/>
                    </a:schemeClr>
                  </a:solidFill>
                  <a:effectLst>
                    <a:outerShdw blurRad="38100" dist="25400" dir="2700000" algn="tl" rotWithShape="0">
                      <a:prstClr val="black">
                        <a:alpha val="10000"/>
                      </a:prstClr>
                    </a:outerShdw>
                  </a:effectLst>
                  <a:cs typeface="+mn-ea"/>
                  <a:sym typeface="+mn-lt"/>
                </a:rPr>
                <a:t>脱硫剂的方法</a:t>
              </a:r>
              <a:endParaRPr lang="zh-CN" altLang="en-US" sz="2800" spc="250" dirty="0">
                <a:solidFill>
                  <a:schemeClr val="tx1">
                    <a:lumMod val="85000"/>
                    <a:lumOff val="15000"/>
                  </a:schemeClr>
                </a:solidFill>
                <a:effectLst>
                  <a:outerShdw blurRad="38100" dist="25400" dir="2700000" algn="tl" rotWithShape="0">
                    <a:prstClr val="black">
                      <a:alpha val="10000"/>
                    </a:prstClr>
                  </a:outerShdw>
                </a:effectLst>
                <a:cs typeface="+mn-ea"/>
                <a:sym typeface="+mn-lt"/>
              </a:endParaRPr>
            </a:p>
          </p:txBody>
        </p:sp>
        <p:sp>
          <p:nvSpPr>
            <p:cNvPr id="41" name="任意多边形 42"/>
            <p:cNvSpPr/>
            <p:nvPr/>
          </p:nvSpPr>
          <p:spPr bwMode="auto">
            <a:xfrm>
              <a:off x="4266831" y="3901646"/>
              <a:ext cx="788013" cy="720000"/>
            </a:xfrm>
            <a:custGeom>
              <a:avLst/>
              <a:gdLst>
                <a:gd name="connsiteX0" fmla="*/ 136166 w 788013"/>
                <a:gd name="connsiteY0" fmla="*/ 0 h 720000"/>
                <a:gd name="connsiteX1" fmla="*/ 177211 w 788013"/>
                <a:gd name="connsiteY1" fmla="*/ 0 h 720000"/>
                <a:gd name="connsiteX2" fmla="*/ 586533 w 788013"/>
                <a:gd name="connsiteY2" fmla="*/ 0 h 720000"/>
                <a:gd name="connsiteX3" fmla="*/ 788013 w 788013"/>
                <a:gd name="connsiteY3" fmla="*/ 0 h 720000"/>
                <a:gd name="connsiteX4" fmla="*/ 788013 w 788013"/>
                <a:gd name="connsiteY4" fmla="*/ 720000 h 720000"/>
                <a:gd name="connsiteX5" fmla="*/ 586533 w 788013"/>
                <a:gd name="connsiteY5" fmla="*/ 720000 h 720000"/>
                <a:gd name="connsiteX6" fmla="*/ 177211 w 788013"/>
                <a:gd name="connsiteY6" fmla="*/ 720000 h 720000"/>
                <a:gd name="connsiteX7" fmla="*/ 136166 w 788013"/>
                <a:gd name="connsiteY7" fmla="*/ 720000 h 720000"/>
                <a:gd name="connsiteX8" fmla="*/ 0 w 788013"/>
                <a:gd name="connsiteY8" fmla="*/ 583834 h 720000"/>
                <a:gd name="connsiteX9" fmla="*/ 0 w 788013"/>
                <a:gd name="connsiteY9" fmla="*/ 136166 h 720000"/>
                <a:gd name="connsiteX10" fmla="*/ 136166 w 788013"/>
                <a:gd name="connsiteY10" fmla="*/ 0 h 72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88013" h="720000">
                  <a:moveTo>
                    <a:pt x="136166" y="0"/>
                  </a:moveTo>
                  <a:lnTo>
                    <a:pt x="177211" y="0"/>
                  </a:lnTo>
                  <a:lnTo>
                    <a:pt x="586533" y="0"/>
                  </a:lnTo>
                  <a:lnTo>
                    <a:pt x="788013" y="0"/>
                  </a:lnTo>
                  <a:lnTo>
                    <a:pt x="788013" y="720000"/>
                  </a:lnTo>
                  <a:lnTo>
                    <a:pt x="586533" y="720000"/>
                  </a:lnTo>
                  <a:lnTo>
                    <a:pt x="177211" y="720000"/>
                  </a:lnTo>
                  <a:lnTo>
                    <a:pt x="136166" y="720000"/>
                  </a:lnTo>
                  <a:cubicBezTo>
                    <a:pt x="60964" y="720000"/>
                    <a:pt x="0" y="659036"/>
                    <a:pt x="0" y="583834"/>
                  </a:cubicBezTo>
                  <a:lnTo>
                    <a:pt x="0" y="136166"/>
                  </a:lnTo>
                  <a:cubicBezTo>
                    <a:pt x="0" y="60964"/>
                    <a:pt x="60964" y="0"/>
                    <a:pt x="136166" y="0"/>
                  </a:cubicBezTo>
                  <a:close/>
                </a:path>
              </a:pathLst>
            </a:custGeom>
            <a:solidFill>
              <a:srgbClr val="428CAA"/>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zh-CN" altLang="en-US" sz="1800" i="0" u="none" strike="noStrike" cap="none" normalizeH="0" baseline="0">
                <a:ln>
                  <a:noFill/>
                </a:ln>
                <a:solidFill>
                  <a:schemeClr val="tx1"/>
                </a:solidFill>
                <a:effectLst/>
                <a:cs typeface="+mn-ea"/>
                <a:sym typeface="+mn-lt"/>
              </a:endParaRPr>
            </a:p>
          </p:txBody>
        </p:sp>
        <p:sp>
          <p:nvSpPr>
            <p:cNvPr id="45" name="文本框 44"/>
            <p:cNvSpPr txBox="1"/>
            <p:nvPr/>
          </p:nvSpPr>
          <p:spPr>
            <a:xfrm>
              <a:off x="4265830" y="3956195"/>
              <a:ext cx="789014" cy="584775"/>
            </a:xfrm>
            <a:prstGeom prst="rect">
              <a:avLst/>
            </a:prstGeom>
            <a:noFill/>
          </p:spPr>
          <p:txBody>
            <a:bodyPr wrap="square" rtlCol="0">
              <a:spAutoFit/>
            </a:bodyPr>
            <a:lstStyle/>
            <a:p>
              <a:pPr algn="ctr"/>
              <a:r>
                <a:rPr lang="zh-CN" altLang="en-US" sz="3200" spc="300" dirty="0">
                  <a:solidFill>
                    <a:schemeClr val="bg1"/>
                  </a:solidFill>
                  <a:effectLst>
                    <a:outerShdw blurRad="38100" dist="25400" dir="2700000" algn="tl" rotWithShape="0">
                      <a:prstClr val="black">
                        <a:alpha val="30000"/>
                      </a:prstClr>
                    </a:outerShdw>
                  </a:effectLst>
                  <a:cs typeface="+mn-ea"/>
                  <a:sym typeface="+mn-lt"/>
                </a:rPr>
                <a:t>三</a:t>
              </a:r>
              <a:endParaRPr lang="zh-CN" altLang="en-US" sz="3200" spc="300" dirty="0">
                <a:solidFill>
                  <a:schemeClr val="bg1"/>
                </a:solidFill>
                <a:effectLst>
                  <a:outerShdw blurRad="38100" dist="25400" dir="2700000" algn="tl" rotWithShape="0">
                    <a:prstClr val="black">
                      <a:alpha val="30000"/>
                    </a:prstClr>
                  </a:outerShdw>
                </a:effectLst>
                <a:cs typeface="+mn-ea"/>
                <a:sym typeface="+mn-lt"/>
              </a:endParaRPr>
            </a:p>
          </p:txBody>
        </p:sp>
      </p:grpSp>
      <p:pic>
        <p:nvPicPr>
          <p:cNvPr id="11" name="图片 10"/>
          <p:cNvPicPr>
            <a:picLocks noChangeAspect="1"/>
          </p:cNvPicPr>
          <p:nvPr/>
        </p:nvPicPr>
        <p:blipFill>
          <a:blip r:embed="rId2">
            <a:clrChange>
              <a:clrFrom>
                <a:srgbClr val="FFFFFE">
                  <a:alpha val="100000"/>
                </a:srgbClr>
              </a:clrFrom>
              <a:clrTo>
                <a:srgbClr val="FFFFFE">
                  <a:alpha val="100000"/>
                  <a:alpha val="0"/>
                </a:srgbClr>
              </a:clrTo>
            </a:clrChange>
          </a:blip>
          <a:srcRect r="83031" b="81863"/>
          <a:stretch>
            <a:fillRect/>
          </a:stretch>
        </p:blipFill>
        <p:spPr>
          <a:xfrm>
            <a:off x="9119870" y="-342900"/>
            <a:ext cx="3338830" cy="1169670"/>
          </a:xfrm>
          <a:prstGeom prst="rect">
            <a:avLst/>
          </a:prstGeom>
        </p:spPr>
      </p:pic>
      <p:grpSp>
        <p:nvGrpSpPr>
          <p:cNvPr id="4" name="组合 3"/>
          <p:cNvGrpSpPr/>
          <p:nvPr/>
        </p:nvGrpSpPr>
        <p:grpSpPr>
          <a:xfrm>
            <a:off x="6052720" y="1817484"/>
            <a:ext cx="5537704" cy="720000"/>
            <a:chOff x="4265830" y="1785734"/>
            <a:chExt cx="5537704" cy="720000"/>
          </a:xfrm>
        </p:grpSpPr>
        <p:sp>
          <p:nvSpPr>
            <p:cNvPr id="5" name="圆角矩形 15"/>
            <p:cNvSpPr/>
            <p:nvPr/>
          </p:nvSpPr>
          <p:spPr>
            <a:xfrm flipH="1">
              <a:off x="4283600" y="1785734"/>
              <a:ext cx="5519933" cy="720000"/>
            </a:xfrm>
            <a:prstGeom prst="roundRect">
              <a:avLst/>
            </a:prstGeom>
            <a:noFill/>
            <a:ln>
              <a:solidFill>
                <a:srgbClr val="428CAA"/>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ts val="2400"/>
                </a:lnSpc>
              </a:pPr>
              <a:endParaRPr lang="en-US" altLang="zh-CN" sz="2000" dirty="0">
                <a:solidFill>
                  <a:srgbClr val="3F3F3F"/>
                </a:solidFill>
                <a:cs typeface="+mn-ea"/>
                <a:sym typeface="+mn-lt"/>
              </a:endParaRPr>
            </a:p>
          </p:txBody>
        </p:sp>
        <p:sp>
          <p:nvSpPr>
            <p:cNvPr id="6" name="文本框 5"/>
            <p:cNvSpPr txBox="1"/>
            <p:nvPr/>
          </p:nvSpPr>
          <p:spPr>
            <a:xfrm>
              <a:off x="5054844" y="1888411"/>
              <a:ext cx="4748690" cy="521970"/>
            </a:xfrm>
            <a:prstGeom prst="rect">
              <a:avLst/>
            </a:prstGeom>
            <a:noFill/>
          </p:spPr>
          <p:txBody>
            <a:bodyPr wrap="square" rtlCol="0">
              <a:spAutoFit/>
            </a:bodyPr>
            <a:p>
              <a:pPr algn="ctr"/>
              <a:r>
                <a:rPr lang="zh-CN" altLang="en-US" sz="2800" dirty="0">
                  <a:cs typeface="+mn-ea"/>
                  <a:sym typeface="+mn-lt"/>
                </a:rPr>
                <a:t>羟基氧化铁和氧化铁的区别</a:t>
              </a:r>
              <a:endParaRPr lang="zh-CN" altLang="en-US" sz="2800" spc="250" dirty="0">
                <a:solidFill>
                  <a:schemeClr val="tx1">
                    <a:lumMod val="85000"/>
                    <a:lumOff val="15000"/>
                  </a:schemeClr>
                </a:solidFill>
                <a:effectLst>
                  <a:outerShdw blurRad="38100" dist="25400" dir="2700000" algn="tl" rotWithShape="0">
                    <a:prstClr val="black">
                      <a:alpha val="10000"/>
                    </a:prstClr>
                  </a:outerShdw>
                </a:effectLst>
                <a:cs typeface="+mn-ea"/>
                <a:sym typeface="+mn-lt"/>
              </a:endParaRPr>
            </a:p>
          </p:txBody>
        </p:sp>
        <p:sp>
          <p:nvSpPr>
            <p:cNvPr id="7" name="任意多边形 32"/>
            <p:cNvSpPr/>
            <p:nvPr/>
          </p:nvSpPr>
          <p:spPr bwMode="auto">
            <a:xfrm>
              <a:off x="4266831" y="1785734"/>
              <a:ext cx="788013" cy="720000"/>
            </a:xfrm>
            <a:custGeom>
              <a:avLst/>
              <a:gdLst>
                <a:gd name="connsiteX0" fmla="*/ 136166 w 788013"/>
                <a:gd name="connsiteY0" fmla="*/ 0 h 720000"/>
                <a:gd name="connsiteX1" fmla="*/ 177211 w 788013"/>
                <a:gd name="connsiteY1" fmla="*/ 0 h 720000"/>
                <a:gd name="connsiteX2" fmla="*/ 586533 w 788013"/>
                <a:gd name="connsiteY2" fmla="*/ 0 h 720000"/>
                <a:gd name="connsiteX3" fmla="*/ 788013 w 788013"/>
                <a:gd name="connsiteY3" fmla="*/ 0 h 720000"/>
                <a:gd name="connsiteX4" fmla="*/ 788013 w 788013"/>
                <a:gd name="connsiteY4" fmla="*/ 720000 h 720000"/>
                <a:gd name="connsiteX5" fmla="*/ 586533 w 788013"/>
                <a:gd name="connsiteY5" fmla="*/ 720000 h 720000"/>
                <a:gd name="connsiteX6" fmla="*/ 177211 w 788013"/>
                <a:gd name="connsiteY6" fmla="*/ 720000 h 720000"/>
                <a:gd name="connsiteX7" fmla="*/ 136166 w 788013"/>
                <a:gd name="connsiteY7" fmla="*/ 720000 h 720000"/>
                <a:gd name="connsiteX8" fmla="*/ 0 w 788013"/>
                <a:gd name="connsiteY8" fmla="*/ 583834 h 720000"/>
                <a:gd name="connsiteX9" fmla="*/ 0 w 788013"/>
                <a:gd name="connsiteY9" fmla="*/ 136166 h 720000"/>
                <a:gd name="connsiteX10" fmla="*/ 136166 w 788013"/>
                <a:gd name="connsiteY10" fmla="*/ 0 h 72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88013" h="720000">
                  <a:moveTo>
                    <a:pt x="136166" y="0"/>
                  </a:moveTo>
                  <a:lnTo>
                    <a:pt x="177211" y="0"/>
                  </a:lnTo>
                  <a:lnTo>
                    <a:pt x="586533" y="0"/>
                  </a:lnTo>
                  <a:lnTo>
                    <a:pt x="788013" y="0"/>
                  </a:lnTo>
                  <a:lnTo>
                    <a:pt x="788013" y="720000"/>
                  </a:lnTo>
                  <a:lnTo>
                    <a:pt x="586533" y="720000"/>
                  </a:lnTo>
                  <a:lnTo>
                    <a:pt x="177211" y="720000"/>
                  </a:lnTo>
                  <a:lnTo>
                    <a:pt x="136166" y="720000"/>
                  </a:lnTo>
                  <a:cubicBezTo>
                    <a:pt x="60964" y="720000"/>
                    <a:pt x="0" y="659036"/>
                    <a:pt x="0" y="583834"/>
                  </a:cubicBezTo>
                  <a:lnTo>
                    <a:pt x="0" y="136166"/>
                  </a:lnTo>
                  <a:cubicBezTo>
                    <a:pt x="0" y="60964"/>
                    <a:pt x="60964" y="0"/>
                    <a:pt x="136166" y="0"/>
                  </a:cubicBezTo>
                  <a:close/>
                </a:path>
              </a:pathLst>
            </a:custGeom>
            <a:solidFill>
              <a:srgbClr val="428CAA"/>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zh-CN" altLang="en-US" sz="1800" i="0" u="none" strike="noStrike" cap="none" normalizeH="0" baseline="0">
                <a:ln>
                  <a:noFill/>
                </a:ln>
                <a:solidFill>
                  <a:schemeClr val="tx1"/>
                </a:solidFill>
                <a:effectLst/>
                <a:cs typeface="+mn-ea"/>
                <a:sym typeface="+mn-lt"/>
              </a:endParaRPr>
            </a:p>
          </p:txBody>
        </p:sp>
        <p:sp>
          <p:nvSpPr>
            <p:cNvPr id="8" name="文本框 7"/>
            <p:cNvSpPr txBox="1"/>
            <p:nvPr/>
          </p:nvSpPr>
          <p:spPr>
            <a:xfrm>
              <a:off x="4265830" y="1840283"/>
              <a:ext cx="789014" cy="583565"/>
            </a:xfrm>
            <a:prstGeom prst="rect">
              <a:avLst/>
            </a:prstGeom>
            <a:noFill/>
          </p:spPr>
          <p:txBody>
            <a:bodyPr wrap="square" rtlCol="0">
              <a:spAutoFit/>
            </a:bodyPr>
            <a:p>
              <a:pPr algn="ctr"/>
              <a:r>
                <a:rPr lang="zh-CN" altLang="en-US" sz="3200" spc="300" dirty="0">
                  <a:solidFill>
                    <a:schemeClr val="bg1"/>
                  </a:solidFill>
                  <a:effectLst>
                    <a:outerShdw blurRad="38100" dist="25400" dir="2700000" algn="tl" rotWithShape="0">
                      <a:prstClr val="black">
                        <a:alpha val="30000"/>
                      </a:prstClr>
                    </a:outerShdw>
                  </a:effectLst>
                  <a:cs typeface="+mn-ea"/>
                  <a:sym typeface="+mn-lt"/>
                </a:rPr>
                <a:t>六</a:t>
              </a:r>
              <a:endParaRPr lang="zh-CN" altLang="en-US" sz="3200" spc="300" dirty="0">
                <a:solidFill>
                  <a:schemeClr val="bg1"/>
                </a:solidFill>
                <a:effectLst>
                  <a:outerShdw blurRad="38100" dist="25400" dir="2700000" algn="tl" rotWithShape="0">
                    <a:prstClr val="black">
                      <a:alpha val="30000"/>
                    </a:prstClr>
                  </a:outerShdw>
                </a:effectLst>
                <a:cs typeface="+mn-ea"/>
                <a:sym typeface="+mn-lt"/>
              </a:endParaRPr>
            </a:p>
          </p:txBody>
        </p:sp>
      </p:grpSp>
      <p:grpSp>
        <p:nvGrpSpPr>
          <p:cNvPr id="9" name="组合 8"/>
          <p:cNvGrpSpPr/>
          <p:nvPr/>
        </p:nvGrpSpPr>
        <p:grpSpPr>
          <a:xfrm>
            <a:off x="6052720" y="2837975"/>
            <a:ext cx="5662930" cy="720000"/>
            <a:chOff x="4265830" y="2843690"/>
            <a:chExt cx="5662930" cy="720000"/>
          </a:xfrm>
        </p:grpSpPr>
        <p:sp>
          <p:nvSpPr>
            <p:cNvPr id="10" name="圆角矩形 35"/>
            <p:cNvSpPr/>
            <p:nvPr/>
          </p:nvSpPr>
          <p:spPr>
            <a:xfrm flipH="1">
              <a:off x="4283600" y="2843690"/>
              <a:ext cx="5519933" cy="720000"/>
            </a:xfrm>
            <a:prstGeom prst="roundRect">
              <a:avLst/>
            </a:prstGeom>
            <a:noFill/>
            <a:ln>
              <a:solidFill>
                <a:srgbClr val="428CAA"/>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ts val="2400"/>
                </a:lnSpc>
              </a:pPr>
              <a:endParaRPr lang="en-US" altLang="zh-CN" sz="2000" dirty="0">
                <a:solidFill>
                  <a:srgbClr val="3F3F3F"/>
                </a:solidFill>
                <a:cs typeface="+mn-ea"/>
                <a:sym typeface="+mn-lt"/>
              </a:endParaRPr>
            </a:p>
          </p:txBody>
        </p:sp>
        <p:sp>
          <p:nvSpPr>
            <p:cNvPr id="12" name="文本框 11"/>
            <p:cNvSpPr txBox="1"/>
            <p:nvPr/>
          </p:nvSpPr>
          <p:spPr>
            <a:xfrm>
              <a:off x="4943375" y="3007520"/>
              <a:ext cx="4985385" cy="398780"/>
            </a:xfrm>
            <a:prstGeom prst="rect">
              <a:avLst/>
            </a:prstGeom>
            <a:noFill/>
          </p:spPr>
          <p:txBody>
            <a:bodyPr wrap="square" rtlCol="0">
              <a:spAutoFit/>
            </a:bodyPr>
            <a:p>
              <a:pPr algn="ctr"/>
              <a:r>
                <a:rPr lang="en-US" altLang="zh-CN" sz="2000" dirty="0">
                  <a:cs typeface="+mn-ea"/>
                  <a:sym typeface="+mn-lt"/>
                </a:rPr>
                <a:t>羟基氧化铁脱硫剂和氧化铁脱硫剂的区别</a:t>
              </a:r>
              <a:endParaRPr lang="en-US" altLang="zh-CN" sz="2000" spc="250" dirty="0">
                <a:solidFill>
                  <a:schemeClr val="tx1">
                    <a:lumMod val="85000"/>
                    <a:lumOff val="15000"/>
                  </a:schemeClr>
                </a:solidFill>
                <a:effectLst>
                  <a:outerShdw blurRad="38100" dist="25400" dir="2700000" algn="tl" rotWithShape="0">
                    <a:prstClr val="black">
                      <a:alpha val="10000"/>
                    </a:prstClr>
                  </a:outerShdw>
                </a:effectLst>
                <a:cs typeface="+mn-ea"/>
                <a:sym typeface="+mn-lt"/>
              </a:endParaRPr>
            </a:p>
          </p:txBody>
        </p:sp>
        <p:sp>
          <p:nvSpPr>
            <p:cNvPr id="13" name="任意多边形 37"/>
            <p:cNvSpPr/>
            <p:nvPr/>
          </p:nvSpPr>
          <p:spPr bwMode="auto">
            <a:xfrm>
              <a:off x="4266831" y="2843690"/>
              <a:ext cx="788013" cy="720000"/>
            </a:xfrm>
            <a:custGeom>
              <a:avLst/>
              <a:gdLst>
                <a:gd name="connsiteX0" fmla="*/ 136166 w 788013"/>
                <a:gd name="connsiteY0" fmla="*/ 0 h 720000"/>
                <a:gd name="connsiteX1" fmla="*/ 177211 w 788013"/>
                <a:gd name="connsiteY1" fmla="*/ 0 h 720000"/>
                <a:gd name="connsiteX2" fmla="*/ 586533 w 788013"/>
                <a:gd name="connsiteY2" fmla="*/ 0 h 720000"/>
                <a:gd name="connsiteX3" fmla="*/ 788013 w 788013"/>
                <a:gd name="connsiteY3" fmla="*/ 0 h 720000"/>
                <a:gd name="connsiteX4" fmla="*/ 788013 w 788013"/>
                <a:gd name="connsiteY4" fmla="*/ 720000 h 720000"/>
                <a:gd name="connsiteX5" fmla="*/ 586533 w 788013"/>
                <a:gd name="connsiteY5" fmla="*/ 720000 h 720000"/>
                <a:gd name="connsiteX6" fmla="*/ 177211 w 788013"/>
                <a:gd name="connsiteY6" fmla="*/ 720000 h 720000"/>
                <a:gd name="connsiteX7" fmla="*/ 136166 w 788013"/>
                <a:gd name="connsiteY7" fmla="*/ 720000 h 720000"/>
                <a:gd name="connsiteX8" fmla="*/ 0 w 788013"/>
                <a:gd name="connsiteY8" fmla="*/ 583834 h 720000"/>
                <a:gd name="connsiteX9" fmla="*/ 0 w 788013"/>
                <a:gd name="connsiteY9" fmla="*/ 136166 h 720000"/>
                <a:gd name="connsiteX10" fmla="*/ 136166 w 788013"/>
                <a:gd name="connsiteY10" fmla="*/ 0 h 72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88013" h="720000">
                  <a:moveTo>
                    <a:pt x="136166" y="0"/>
                  </a:moveTo>
                  <a:lnTo>
                    <a:pt x="177211" y="0"/>
                  </a:lnTo>
                  <a:lnTo>
                    <a:pt x="586533" y="0"/>
                  </a:lnTo>
                  <a:lnTo>
                    <a:pt x="788013" y="0"/>
                  </a:lnTo>
                  <a:lnTo>
                    <a:pt x="788013" y="720000"/>
                  </a:lnTo>
                  <a:lnTo>
                    <a:pt x="586533" y="720000"/>
                  </a:lnTo>
                  <a:lnTo>
                    <a:pt x="177211" y="720000"/>
                  </a:lnTo>
                  <a:lnTo>
                    <a:pt x="136166" y="720000"/>
                  </a:lnTo>
                  <a:cubicBezTo>
                    <a:pt x="60964" y="720000"/>
                    <a:pt x="0" y="659036"/>
                    <a:pt x="0" y="583834"/>
                  </a:cubicBezTo>
                  <a:lnTo>
                    <a:pt x="0" y="136166"/>
                  </a:lnTo>
                  <a:cubicBezTo>
                    <a:pt x="0" y="60964"/>
                    <a:pt x="60964" y="0"/>
                    <a:pt x="136166" y="0"/>
                  </a:cubicBezTo>
                  <a:close/>
                </a:path>
              </a:pathLst>
            </a:custGeom>
            <a:solidFill>
              <a:srgbClr val="428CAA"/>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zh-CN" altLang="en-US" sz="1800" i="0" u="none" strike="noStrike" cap="none" normalizeH="0" baseline="0">
                <a:ln>
                  <a:noFill/>
                </a:ln>
                <a:solidFill>
                  <a:schemeClr val="tx1"/>
                </a:solidFill>
                <a:effectLst/>
                <a:cs typeface="+mn-ea"/>
                <a:sym typeface="+mn-lt"/>
              </a:endParaRPr>
            </a:p>
          </p:txBody>
        </p:sp>
        <p:sp>
          <p:nvSpPr>
            <p:cNvPr id="14" name="文本框 13"/>
            <p:cNvSpPr txBox="1"/>
            <p:nvPr/>
          </p:nvSpPr>
          <p:spPr>
            <a:xfrm>
              <a:off x="4265830" y="2898239"/>
              <a:ext cx="789014" cy="583565"/>
            </a:xfrm>
            <a:prstGeom prst="rect">
              <a:avLst/>
            </a:prstGeom>
            <a:noFill/>
          </p:spPr>
          <p:txBody>
            <a:bodyPr wrap="square" rtlCol="0">
              <a:spAutoFit/>
            </a:bodyPr>
            <a:p>
              <a:pPr algn="ctr"/>
              <a:r>
                <a:rPr lang="zh-CN" altLang="en-US" sz="3200" spc="300" dirty="0">
                  <a:solidFill>
                    <a:schemeClr val="bg1"/>
                  </a:solidFill>
                  <a:effectLst>
                    <a:outerShdw blurRad="38100" dist="25400" dir="2700000" algn="tl" rotWithShape="0">
                      <a:prstClr val="black">
                        <a:alpha val="30000"/>
                      </a:prstClr>
                    </a:outerShdw>
                  </a:effectLst>
                  <a:cs typeface="+mn-ea"/>
                  <a:sym typeface="+mn-lt"/>
                </a:rPr>
                <a:t>七</a:t>
              </a:r>
              <a:endParaRPr lang="zh-CN" altLang="en-US" sz="3200" spc="300" dirty="0">
                <a:solidFill>
                  <a:schemeClr val="bg1"/>
                </a:solidFill>
                <a:effectLst>
                  <a:outerShdw blurRad="38100" dist="25400" dir="2700000" algn="tl" rotWithShape="0">
                    <a:prstClr val="black">
                      <a:alpha val="30000"/>
                    </a:prstClr>
                  </a:outerShdw>
                </a:effectLst>
                <a:cs typeface="+mn-ea"/>
                <a:sym typeface="+mn-lt"/>
              </a:endParaRPr>
            </a:p>
          </p:txBody>
        </p:sp>
      </p:grpSp>
      <p:grpSp>
        <p:nvGrpSpPr>
          <p:cNvPr id="15" name="组合 14"/>
          <p:cNvGrpSpPr/>
          <p:nvPr/>
        </p:nvGrpSpPr>
        <p:grpSpPr>
          <a:xfrm>
            <a:off x="6052720" y="4991353"/>
            <a:ext cx="5644817" cy="720000"/>
            <a:chOff x="4265830" y="4959603"/>
            <a:chExt cx="5644817" cy="720000"/>
          </a:xfrm>
        </p:grpSpPr>
        <p:sp>
          <p:nvSpPr>
            <p:cNvPr id="16" name="圆角矩形 45"/>
            <p:cNvSpPr/>
            <p:nvPr/>
          </p:nvSpPr>
          <p:spPr>
            <a:xfrm flipH="1">
              <a:off x="4283600" y="4959603"/>
              <a:ext cx="5519933" cy="720000"/>
            </a:xfrm>
            <a:prstGeom prst="roundRect">
              <a:avLst/>
            </a:prstGeom>
            <a:noFill/>
            <a:ln>
              <a:solidFill>
                <a:srgbClr val="428CAA"/>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ts val="2400"/>
                </a:lnSpc>
              </a:pPr>
              <a:endParaRPr lang="en-US" altLang="zh-CN" sz="2000" dirty="0">
                <a:solidFill>
                  <a:srgbClr val="3F3F3F"/>
                </a:solidFill>
                <a:cs typeface="+mn-ea"/>
                <a:sym typeface="+mn-lt"/>
              </a:endParaRPr>
            </a:p>
          </p:txBody>
        </p:sp>
        <p:sp>
          <p:nvSpPr>
            <p:cNvPr id="17" name="文本框 16"/>
            <p:cNvSpPr txBox="1"/>
            <p:nvPr/>
          </p:nvSpPr>
          <p:spPr>
            <a:xfrm>
              <a:off x="5054844" y="5062280"/>
              <a:ext cx="4855803" cy="521970"/>
            </a:xfrm>
            <a:prstGeom prst="rect">
              <a:avLst/>
            </a:prstGeom>
            <a:noFill/>
          </p:spPr>
          <p:txBody>
            <a:bodyPr wrap="square" rtlCol="0">
              <a:spAutoFit/>
            </a:bodyPr>
            <a:p>
              <a:pPr algn="ctr"/>
              <a:r>
                <a:rPr lang="zh-CN" altLang="en-US" sz="2800" dirty="0">
                  <a:cs typeface="+mn-ea"/>
                  <a:sym typeface="+mn-lt"/>
                </a:rPr>
                <a:t>脱硫剂市场规模分析</a:t>
              </a:r>
              <a:endParaRPr lang="zh-CN" altLang="en-US" sz="2800" spc="250" dirty="0">
                <a:solidFill>
                  <a:schemeClr val="tx1">
                    <a:lumMod val="85000"/>
                    <a:lumOff val="15000"/>
                  </a:schemeClr>
                </a:solidFill>
                <a:effectLst>
                  <a:outerShdw blurRad="38100" dist="25400" dir="2700000" algn="tl" rotWithShape="0">
                    <a:prstClr val="black">
                      <a:alpha val="10000"/>
                    </a:prstClr>
                  </a:outerShdw>
                </a:effectLst>
                <a:cs typeface="+mn-ea"/>
                <a:sym typeface="+mn-lt"/>
              </a:endParaRPr>
            </a:p>
          </p:txBody>
        </p:sp>
        <p:sp>
          <p:nvSpPr>
            <p:cNvPr id="18" name="任意多边形 47"/>
            <p:cNvSpPr/>
            <p:nvPr/>
          </p:nvSpPr>
          <p:spPr bwMode="auto">
            <a:xfrm>
              <a:off x="4266831" y="4959603"/>
              <a:ext cx="788013" cy="720000"/>
            </a:xfrm>
            <a:custGeom>
              <a:avLst/>
              <a:gdLst>
                <a:gd name="connsiteX0" fmla="*/ 136166 w 788013"/>
                <a:gd name="connsiteY0" fmla="*/ 0 h 720000"/>
                <a:gd name="connsiteX1" fmla="*/ 177211 w 788013"/>
                <a:gd name="connsiteY1" fmla="*/ 0 h 720000"/>
                <a:gd name="connsiteX2" fmla="*/ 586533 w 788013"/>
                <a:gd name="connsiteY2" fmla="*/ 0 h 720000"/>
                <a:gd name="connsiteX3" fmla="*/ 788013 w 788013"/>
                <a:gd name="connsiteY3" fmla="*/ 0 h 720000"/>
                <a:gd name="connsiteX4" fmla="*/ 788013 w 788013"/>
                <a:gd name="connsiteY4" fmla="*/ 720000 h 720000"/>
                <a:gd name="connsiteX5" fmla="*/ 586533 w 788013"/>
                <a:gd name="connsiteY5" fmla="*/ 720000 h 720000"/>
                <a:gd name="connsiteX6" fmla="*/ 177211 w 788013"/>
                <a:gd name="connsiteY6" fmla="*/ 720000 h 720000"/>
                <a:gd name="connsiteX7" fmla="*/ 136166 w 788013"/>
                <a:gd name="connsiteY7" fmla="*/ 720000 h 720000"/>
                <a:gd name="connsiteX8" fmla="*/ 0 w 788013"/>
                <a:gd name="connsiteY8" fmla="*/ 583834 h 720000"/>
                <a:gd name="connsiteX9" fmla="*/ 0 w 788013"/>
                <a:gd name="connsiteY9" fmla="*/ 136166 h 720000"/>
                <a:gd name="connsiteX10" fmla="*/ 136166 w 788013"/>
                <a:gd name="connsiteY10" fmla="*/ 0 h 72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88013" h="720000">
                  <a:moveTo>
                    <a:pt x="136166" y="0"/>
                  </a:moveTo>
                  <a:lnTo>
                    <a:pt x="177211" y="0"/>
                  </a:lnTo>
                  <a:lnTo>
                    <a:pt x="586533" y="0"/>
                  </a:lnTo>
                  <a:lnTo>
                    <a:pt x="788013" y="0"/>
                  </a:lnTo>
                  <a:lnTo>
                    <a:pt x="788013" y="720000"/>
                  </a:lnTo>
                  <a:lnTo>
                    <a:pt x="586533" y="720000"/>
                  </a:lnTo>
                  <a:lnTo>
                    <a:pt x="177211" y="720000"/>
                  </a:lnTo>
                  <a:lnTo>
                    <a:pt x="136166" y="720000"/>
                  </a:lnTo>
                  <a:cubicBezTo>
                    <a:pt x="60964" y="720000"/>
                    <a:pt x="0" y="659036"/>
                    <a:pt x="0" y="583834"/>
                  </a:cubicBezTo>
                  <a:lnTo>
                    <a:pt x="0" y="136166"/>
                  </a:lnTo>
                  <a:cubicBezTo>
                    <a:pt x="0" y="60964"/>
                    <a:pt x="60964" y="0"/>
                    <a:pt x="136166" y="0"/>
                  </a:cubicBezTo>
                  <a:close/>
                </a:path>
              </a:pathLst>
            </a:custGeom>
            <a:solidFill>
              <a:srgbClr val="428CAA"/>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zh-CN" altLang="en-US" sz="1800" i="0" u="none" strike="noStrike" cap="none" normalizeH="0" baseline="0">
                <a:ln>
                  <a:noFill/>
                </a:ln>
                <a:solidFill>
                  <a:schemeClr val="tx1"/>
                </a:solidFill>
                <a:effectLst/>
                <a:cs typeface="+mn-ea"/>
                <a:sym typeface="+mn-lt"/>
              </a:endParaRPr>
            </a:p>
          </p:txBody>
        </p:sp>
        <p:sp>
          <p:nvSpPr>
            <p:cNvPr id="19" name="文本框 18"/>
            <p:cNvSpPr txBox="1"/>
            <p:nvPr/>
          </p:nvSpPr>
          <p:spPr>
            <a:xfrm>
              <a:off x="4265830" y="5014152"/>
              <a:ext cx="806812" cy="583565"/>
            </a:xfrm>
            <a:prstGeom prst="rect">
              <a:avLst/>
            </a:prstGeom>
            <a:noFill/>
          </p:spPr>
          <p:txBody>
            <a:bodyPr wrap="square" rtlCol="0">
              <a:spAutoFit/>
            </a:bodyPr>
            <a:p>
              <a:pPr algn="ctr"/>
              <a:r>
                <a:rPr lang="zh-CN" altLang="en-US" sz="3200" spc="300" dirty="0">
                  <a:solidFill>
                    <a:schemeClr val="bg1"/>
                  </a:solidFill>
                  <a:effectLst>
                    <a:outerShdw blurRad="38100" dist="25400" dir="2700000" algn="tl" rotWithShape="0">
                      <a:prstClr val="black">
                        <a:alpha val="30000"/>
                      </a:prstClr>
                    </a:outerShdw>
                  </a:effectLst>
                  <a:cs typeface="+mn-ea"/>
                  <a:sym typeface="+mn-lt"/>
                </a:rPr>
                <a:t>九</a:t>
              </a:r>
              <a:endParaRPr lang="zh-CN" altLang="en-US" sz="3200" spc="300" dirty="0">
                <a:solidFill>
                  <a:schemeClr val="bg1"/>
                </a:solidFill>
                <a:effectLst>
                  <a:outerShdw blurRad="38100" dist="25400" dir="2700000" algn="tl" rotWithShape="0">
                    <a:prstClr val="black">
                      <a:alpha val="30000"/>
                    </a:prstClr>
                  </a:outerShdw>
                </a:effectLst>
                <a:cs typeface="+mn-ea"/>
                <a:sym typeface="+mn-lt"/>
              </a:endParaRPr>
            </a:p>
          </p:txBody>
        </p:sp>
      </p:grpSp>
      <p:grpSp>
        <p:nvGrpSpPr>
          <p:cNvPr id="20" name="组合 19"/>
          <p:cNvGrpSpPr/>
          <p:nvPr/>
        </p:nvGrpSpPr>
        <p:grpSpPr>
          <a:xfrm>
            <a:off x="6052720" y="3933396"/>
            <a:ext cx="5537704" cy="720000"/>
            <a:chOff x="4265830" y="3901646"/>
            <a:chExt cx="5537704" cy="720000"/>
          </a:xfrm>
        </p:grpSpPr>
        <p:sp>
          <p:nvSpPr>
            <p:cNvPr id="21" name="圆角矩形 40"/>
            <p:cNvSpPr/>
            <p:nvPr/>
          </p:nvSpPr>
          <p:spPr>
            <a:xfrm flipH="1">
              <a:off x="4283600" y="3901646"/>
              <a:ext cx="5519933" cy="720000"/>
            </a:xfrm>
            <a:prstGeom prst="roundRect">
              <a:avLst/>
            </a:prstGeom>
            <a:noFill/>
            <a:ln>
              <a:solidFill>
                <a:srgbClr val="428CAA"/>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ts val="2400"/>
                </a:lnSpc>
              </a:pPr>
              <a:endParaRPr lang="en-US" altLang="zh-CN" sz="2000" dirty="0">
                <a:solidFill>
                  <a:srgbClr val="3F3F3F"/>
                </a:solidFill>
                <a:cs typeface="+mn-ea"/>
                <a:sym typeface="+mn-lt"/>
              </a:endParaRPr>
            </a:p>
          </p:txBody>
        </p:sp>
        <p:sp>
          <p:nvSpPr>
            <p:cNvPr id="27" name="文本框 26"/>
            <p:cNvSpPr txBox="1"/>
            <p:nvPr/>
          </p:nvSpPr>
          <p:spPr>
            <a:xfrm>
              <a:off x="5054844" y="4004323"/>
              <a:ext cx="4748690" cy="521970"/>
            </a:xfrm>
            <a:prstGeom prst="rect">
              <a:avLst/>
            </a:prstGeom>
            <a:noFill/>
          </p:spPr>
          <p:txBody>
            <a:bodyPr wrap="square" rtlCol="0">
              <a:spAutoFit/>
            </a:bodyPr>
            <a:p>
              <a:pPr algn="ctr"/>
              <a:r>
                <a:rPr lang="zh-CN" altLang="en-US" sz="2800" dirty="0">
                  <a:cs typeface="+mn-ea"/>
                  <a:sym typeface="+mn-lt"/>
                </a:rPr>
                <a:t>脱硫剂市场规模分析</a:t>
              </a:r>
              <a:endParaRPr lang="zh-CN" altLang="en-US" sz="2800" spc="250" dirty="0">
                <a:solidFill>
                  <a:schemeClr val="tx1">
                    <a:lumMod val="85000"/>
                    <a:lumOff val="15000"/>
                  </a:schemeClr>
                </a:solidFill>
                <a:effectLst>
                  <a:outerShdw blurRad="38100" dist="25400" dir="2700000" algn="tl" rotWithShape="0">
                    <a:prstClr val="black">
                      <a:alpha val="10000"/>
                    </a:prstClr>
                  </a:outerShdw>
                </a:effectLst>
                <a:cs typeface="+mn-ea"/>
                <a:sym typeface="+mn-lt"/>
              </a:endParaRPr>
            </a:p>
          </p:txBody>
        </p:sp>
        <p:sp>
          <p:nvSpPr>
            <p:cNvPr id="28" name="任意多边形 42"/>
            <p:cNvSpPr/>
            <p:nvPr/>
          </p:nvSpPr>
          <p:spPr bwMode="auto">
            <a:xfrm>
              <a:off x="4266831" y="3901646"/>
              <a:ext cx="788013" cy="720000"/>
            </a:xfrm>
            <a:custGeom>
              <a:avLst/>
              <a:gdLst>
                <a:gd name="connsiteX0" fmla="*/ 136166 w 788013"/>
                <a:gd name="connsiteY0" fmla="*/ 0 h 720000"/>
                <a:gd name="connsiteX1" fmla="*/ 177211 w 788013"/>
                <a:gd name="connsiteY1" fmla="*/ 0 h 720000"/>
                <a:gd name="connsiteX2" fmla="*/ 586533 w 788013"/>
                <a:gd name="connsiteY2" fmla="*/ 0 h 720000"/>
                <a:gd name="connsiteX3" fmla="*/ 788013 w 788013"/>
                <a:gd name="connsiteY3" fmla="*/ 0 h 720000"/>
                <a:gd name="connsiteX4" fmla="*/ 788013 w 788013"/>
                <a:gd name="connsiteY4" fmla="*/ 720000 h 720000"/>
                <a:gd name="connsiteX5" fmla="*/ 586533 w 788013"/>
                <a:gd name="connsiteY5" fmla="*/ 720000 h 720000"/>
                <a:gd name="connsiteX6" fmla="*/ 177211 w 788013"/>
                <a:gd name="connsiteY6" fmla="*/ 720000 h 720000"/>
                <a:gd name="connsiteX7" fmla="*/ 136166 w 788013"/>
                <a:gd name="connsiteY7" fmla="*/ 720000 h 720000"/>
                <a:gd name="connsiteX8" fmla="*/ 0 w 788013"/>
                <a:gd name="connsiteY8" fmla="*/ 583834 h 720000"/>
                <a:gd name="connsiteX9" fmla="*/ 0 w 788013"/>
                <a:gd name="connsiteY9" fmla="*/ 136166 h 720000"/>
                <a:gd name="connsiteX10" fmla="*/ 136166 w 788013"/>
                <a:gd name="connsiteY10" fmla="*/ 0 h 72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88013" h="720000">
                  <a:moveTo>
                    <a:pt x="136166" y="0"/>
                  </a:moveTo>
                  <a:lnTo>
                    <a:pt x="177211" y="0"/>
                  </a:lnTo>
                  <a:lnTo>
                    <a:pt x="586533" y="0"/>
                  </a:lnTo>
                  <a:lnTo>
                    <a:pt x="788013" y="0"/>
                  </a:lnTo>
                  <a:lnTo>
                    <a:pt x="788013" y="720000"/>
                  </a:lnTo>
                  <a:lnTo>
                    <a:pt x="586533" y="720000"/>
                  </a:lnTo>
                  <a:lnTo>
                    <a:pt x="177211" y="720000"/>
                  </a:lnTo>
                  <a:lnTo>
                    <a:pt x="136166" y="720000"/>
                  </a:lnTo>
                  <a:cubicBezTo>
                    <a:pt x="60964" y="720000"/>
                    <a:pt x="0" y="659036"/>
                    <a:pt x="0" y="583834"/>
                  </a:cubicBezTo>
                  <a:lnTo>
                    <a:pt x="0" y="136166"/>
                  </a:lnTo>
                  <a:cubicBezTo>
                    <a:pt x="0" y="60964"/>
                    <a:pt x="60964" y="0"/>
                    <a:pt x="136166" y="0"/>
                  </a:cubicBezTo>
                  <a:close/>
                </a:path>
              </a:pathLst>
            </a:custGeom>
            <a:solidFill>
              <a:srgbClr val="428CAA"/>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zh-CN" altLang="en-US" sz="1800" i="0" u="none" strike="noStrike" cap="none" normalizeH="0" baseline="0">
                <a:ln>
                  <a:noFill/>
                </a:ln>
                <a:solidFill>
                  <a:schemeClr val="tx1"/>
                </a:solidFill>
                <a:effectLst/>
                <a:cs typeface="+mn-ea"/>
                <a:sym typeface="+mn-lt"/>
              </a:endParaRPr>
            </a:p>
          </p:txBody>
        </p:sp>
        <p:sp>
          <p:nvSpPr>
            <p:cNvPr id="29" name="文本框 28"/>
            <p:cNvSpPr txBox="1"/>
            <p:nvPr/>
          </p:nvSpPr>
          <p:spPr>
            <a:xfrm>
              <a:off x="4265830" y="3956195"/>
              <a:ext cx="789014" cy="583565"/>
            </a:xfrm>
            <a:prstGeom prst="rect">
              <a:avLst/>
            </a:prstGeom>
            <a:noFill/>
          </p:spPr>
          <p:txBody>
            <a:bodyPr wrap="square" rtlCol="0">
              <a:spAutoFit/>
            </a:bodyPr>
            <a:p>
              <a:pPr algn="ctr"/>
              <a:r>
                <a:rPr lang="zh-CN" altLang="en-US" sz="3200" spc="300" dirty="0">
                  <a:solidFill>
                    <a:schemeClr val="bg1"/>
                  </a:solidFill>
                  <a:effectLst>
                    <a:outerShdw blurRad="38100" dist="25400" dir="2700000" algn="tl" rotWithShape="0">
                      <a:prstClr val="black">
                        <a:alpha val="30000"/>
                      </a:prstClr>
                    </a:outerShdw>
                  </a:effectLst>
                  <a:cs typeface="+mn-ea"/>
                  <a:sym typeface="+mn-lt"/>
                </a:rPr>
                <a:t>八</a:t>
              </a:r>
              <a:endParaRPr lang="zh-CN" altLang="en-US" sz="3200" spc="300" dirty="0">
                <a:solidFill>
                  <a:schemeClr val="bg1"/>
                </a:solidFill>
                <a:effectLst>
                  <a:outerShdw blurRad="38100" dist="25400" dir="2700000" algn="tl" rotWithShape="0">
                    <a:prstClr val="black">
                      <a:alpha val="30000"/>
                    </a:prstClr>
                  </a:outerShdw>
                </a:effectLst>
                <a:cs typeface="+mn-ea"/>
                <a:sym typeface="+mn-lt"/>
              </a:endParaRPr>
            </a:p>
          </p:txBody>
        </p:sp>
      </p:grpSp>
      <p:grpSp>
        <p:nvGrpSpPr>
          <p:cNvPr id="46" name="组合 45"/>
          <p:cNvGrpSpPr/>
          <p:nvPr/>
        </p:nvGrpSpPr>
        <p:grpSpPr>
          <a:xfrm>
            <a:off x="300255" y="5992748"/>
            <a:ext cx="5644817" cy="720000"/>
            <a:chOff x="4265830" y="4959603"/>
            <a:chExt cx="5644817" cy="720000"/>
          </a:xfrm>
        </p:grpSpPr>
        <p:sp>
          <p:nvSpPr>
            <p:cNvPr id="47" name="圆角矩形 45"/>
            <p:cNvSpPr/>
            <p:nvPr/>
          </p:nvSpPr>
          <p:spPr>
            <a:xfrm flipH="1">
              <a:off x="4283600" y="4959603"/>
              <a:ext cx="5519933" cy="720000"/>
            </a:xfrm>
            <a:prstGeom prst="roundRect">
              <a:avLst/>
            </a:prstGeom>
            <a:noFill/>
            <a:ln>
              <a:solidFill>
                <a:srgbClr val="428CAA"/>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ts val="2400"/>
                </a:lnSpc>
              </a:pPr>
              <a:endParaRPr lang="en-US" altLang="zh-CN" sz="2000" dirty="0">
                <a:solidFill>
                  <a:srgbClr val="3F3F3F"/>
                </a:solidFill>
                <a:cs typeface="+mn-ea"/>
                <a:sym typeface="+mn-lt"/>
              </a:endParaRPr>
            </a:p>
          </p:txBody>
        </p:sp>
        <p:sp>
          <p:nvSpPr>
            <p:cNvPr id="48" name="文本框 47"/>
            <p:cNvSpPr txBox="1"/>
            <p:nvPr/>
          </p:nvSpPr>
          <p:spPr>
            <a:xfrm>
              <a:off x="5054844" y="5062280"/>
              <a:ext cx="4855803" cy="521970"/>
            </a:xfrm>
            <a:prstGeom prst="rect">
              <a:avLst/>
            </a:prstGeom>
            <a:noFill/>
          </p:spPr>
          <p:txBody>
            <a:bodyPr wrap="square" rtlCol="0">
              <a:spAutoFit/>
            </a:bodyPr>
            <a:p>
              <a:pPr algn="ctr"/>
              <a:r>
                <a:rPr lang="zh-CN" altLang="en-US" sz="2800" dirty="0">
                  <a:cs typeface="+mn-ea"/>
                  <a:sym typeface="+mn-lt"/>
                </a:rPr>
                <a:t>氧化铁脱硫剂的优缺点</a:t>
              </a:r>
              <a:endParaRPr lang="zh-CN" altLang="en-US" sz="2800" spc="250" dirty="0">
                <a:solidFill>
                  <a:schemeClr val="tx1">
                    <a:lumMod val="85000"/>
                    <a:lumOff val="15000"/>
                  </a:schemeClr>
                </a:solidFill>
                <a:effectLst>
                  <a:outerShdw blurRad="38100" dist="25400" dir="2700000" algn="tl" rotWithShape="0">
                    <a:prstClr val="black">
                      <a:alpha val="10000"/>
                    </a:prstClr>
                  </a:outerShdw>
                </a:effectLst>
                <a:cs typeface="+mn-ea"/>
                <a:sym typeface="+mn-lt"/>
              </a:endParaRPr>
            </a:p>
          </p:txBody>
        </p:sp>
        <p:sp>
          <p:nvSpPr>
            <p:cNvPr id="49" name="任意多边形 47"/>
            <p:cNvSpPr/>
            <p:nvPr/>
          </p:nvSpPr>
          <p:spPr bwMode="auto">
            <a:xfrm>
              <a:off x="4266831" y="4959603"/>
              <a:ext cx="788013" cy="720000"/>
            </a:xfrm>
            <a:custGeom>
              <a:avLst/>
              <a:gdLst>
                <a:gd name="connsiteX0" fmla="*/ 136166 w 788013"/>
                <a:gd name="connsiteY0" fmla="*/ 0 h 720000"/>
                <a:gd name="connsiteX1" fmla="*/ 177211 w 788013"/>
                <a:gd name="connsiteY1" fmla="*/ 0 h 720000"/>
                <a:gd name="connsiteX2" fmla="*/ 586533 w 788013"/>
                <a:gd name="connsiteY2" fmla="*/ 0 h 720000"/>
                <a:gd name="connsiteX3" fmla="*/ 788013 w 788013"/>
                <a:gd name="connsiteY3" fmla="*/ 0 h 720000"/>
                <a:gd name="connsiteX4" fmla="*/ 788013 w 788013"/>
                <a:gd name="connsiteY4" fmla="*/ 720000 h 720000"/>
                <a:gd name="connsiteX5" fmla="*/ 586533 w 788013"/>
                <a:gd name="connsiteY5" fmla="*/ 720000 h 720000"/>
                <a:gd name="connsiteX6" fmla="*/ 177211 w 788013"/>
                <a:gd name="connsiteY6" fmla="*/ 720000 h 720000"/>
                <a:gd name="connsiteX7" fmla="*/ 136166 w 788013"/>
                <a:gd name="connsiteY7" fmla="*/ 720000 h 720000"/>
                <a:gd name="connsiteX8" fmla="*/ 0 w 788013"/>
                <a:gd name="connsiteY8" fmla="*/ 583834 h 720000"/>
                <a:gd name="connsiteX9" fmla="*/ 0 w 788013"/>
                <a:gd name="connsiteY9" fmla="*/ 136166 h 720000"/>
                <a:gd name="connsiteX10" fmla="*/ 136166 w 788013"/>
                <a:gd name="connsiteY10" fmla="*/ 0 h 72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88013" h="720000">
                  <a:moveTo>
                    <a:pt x="136166" y="0"/>
                  </a:moveTo>
                  <a:lnTo>
                    <a:pt x="177211" y="0"/>
                  </a:lnTo>
                  <a:lnTo>
                    <a:pt x="586533" y="0"/>
                  </a:lnTo>
                  <a:lnTo>
                    <a:pt x="788013" y="0"/>
                  </a:lnTo>
                  <a:lnTo>
                    <a:pt x="788013" y="720000"/>
                  </a:lnTo>
                  <a:lnTo>
                    <a:pt x="586533" y="720000"/>
                  </a:lnTo>
                  <a:lnTo>
                    <a:pt x="177211" y="720000"/>
                  </a:lnTo>
                  <a:lnTo>
                    <a:pt x="136166" y="720000"/>
                  </a:lnTo>
                  <a:cubicBezTo>
                    <a:pt x="60964" y="720000"/>
                    <a:pt x="0" y="659036"/>
                    <a:pt x="0" y="583834"/>
                  </a:cubicBezTo>
                  <a:lnTo>
                    <a:pt x="0" y="136166"/>
                  </a:lnTo>
                  <a:cubicBezTo>
                    <a:pt x="0" y="60964"/>
                    <a:pt x="60964" y="0"/>
                    <a:pt x="136166" y="0"/>
                  </a:cubicBezTo>
                  <a:close/>
                </a:path>
              </a:pathLst>
            </a:custGeom>
            <a:solidFill>
              <a:srgbClr val="428CAA"/>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zh-CN" altLang="en-US" sz="1800" i="0" u="none" strike="noStrike" cap="none" normalizeH="0" baseline="0">
                <a:ln>
                  <a:noFill/>
                </a:ln>
                <a:solidFill>
                  <a:schemeClr val="tx1"/>
                </a:solidFill>
                <a:effectLst/>
                <a:cs typeface="+mn-ea"/>
                <a:sym typeface="+mn-lt"/>
              </a:endParaRPr>
            </a:p>
          </p:txBody>
        </p:sp>
        <p:sp>
          <p:nvSpPr>
            <p:cNvPr id="54" name="文本框 53"/>
            <p:cNvSpPr txBox="1"/>
            <p:nvPr/>
          </p:nvSpPr>
          <p:spPr>
            <a:xfrm>
              <a:off x="4265830" y="5014152"/>
              <a:ext cx="806812" cy="583565"/>
            </a:xfrm>
            <a:prstGeom prst="rect">
              <a:avLst/>
            </a:prstGeom>
            <a:noFill/>
          </p:spPr>
          <p:txBody>
            <a:bodyPr wrap="square" rtlCol="0">
              <a:spAutoFit/>
            </a:bodyPr>
            <a:p>
              <a:pPr algn="ctr"/>
              <a:r>
                <a:rPr lang="zh-CN" altLang="en-US" sz="3200" spc="300" dirty="0">
                  <a:solidFill>
                    <a:schemeClr val="bg1"/>
                  </a:solidFill>
                  <a:effectLst>
                    <a:outerShdw blurRad="38100" dist="25400" dir="2700000" algn="tl" rotWithShape="0">
                      <a:prstClr val="black">
                        <a:alpha val="30000"/>
                      </a:prstClr>
                    </a:outerShdw>
                  </a:effectLst>
                  <a:cs typeface="+mn-ea"/>
                  <a:sym typeface="+mn-lt"/>
                </a:rPr>
                <a:t>五</a:t>
              </a:r>
              <a:endParaRPr lang="zh-CN" altLang="en-US" sz="3200" spc="300" dirty="0">
                <a:solidFill>
                  <a:schemeClr val="bg1"/>
                </a:solidFill>
                <a:effectLst>
                  <a:outerShdw blurRad="38100" dist="25400" dir="2700000" algn="tl" rotWithShape="0">
                    <a:prstClr val="black">
                      <a:alpha val="30000"/>
                    </a:prstClr>
                  </a:outerShdw>
                </a:effectLst>
                <a:cs typeface="+mn-ea"/>
                <a:sym typeface="+mn-lt"/>
              </a:endParaRPr>
            </a:p>
          </p:txBody>
        </p:sp>
      </p:grpSp>
      <p:grpSp>
        <p:nvGrpSpPr>
          <p:cNvPr id="55" name="组合 54"/>
          <p:cNvGrpSpPr/>
          <p:nvPr/>
        </p:nvGrpSpPr>
        <p:grpSpPr>
          <a:xfrm>
            <a:off x="6060340" y="6012433"/>
            <a:ext cx="5644817" cy="720000"/>
            <a:chOff x="4265830" y="4959603"/>
            <a:chExt cx="5644817" cy="720000"/>
          </a:xfrm>
        </p:grpSpPr>
        <p:sp>
          <p:nvSpPr>
            <p:cNvPr id="56" name="圆角矩形 45"/>
            <p:cNvSpPr/>
            <p:nvPr/>
          </p:nvSpPr>
          <p:spPr>
            <a:xfrm flipH="1">
              <a:off x="4283600" y="4959603"/>
              <a:ext cx="5519933" cy="720000"/>
            </a:xfrm>
            <a:prstGeom prst="roundRect">
              <a:avLst/>
            </a:prstGeom>
            <a:noFill/>
            <a:ln>
              <a:solidFill>
                <a:srgbClr val="428CAA"/>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ts val="2400"/>
                </a:lnSpc>
              </a:pPr>
              <a:endParaRPr lang="en-US" altLang="zh-CN" sz="2000" dirty="0">
                <a:solidFill>
                  <a:srgbClr val="3F3F3F"/>
                </a:solidFill>
                <a:cs typeface="+mn-ea"/>
                <a:sym typeface="+mn-lt"/>
              </a:endParaRPr>
            </a:p>
          </p:txBody>
        </p:sp>
        <p:sp>
          <p:nvSpPr>
            <p:cNvPr id="57" name="文本框 56"/>
            <p:cNvSpPr txBox="1"/>
            <p:nvPr/>
          </p:nvSpPr>
          <p:spPr>
            <a:xfrm>
              <a:off x="5054844" y="5062280"/>
              <a:ext cx="4855803" cy="521970"/>
            </a:xfrm>
            <a:prstGeom prst="rect">
              <a:avLst/>
            </a:prstGeom>
            <a:noFill/>
          </p:spPr>
          <p:txBody>
            <a:bodyPr wrap="square" rtlCol="0">
              <a:spAutoFit/>
            </a:bodyPr>
            <a:p>
              <a:pPr algn="ctr"/>
              <a:r>
                <a:rPr lang="zh-CN" altLang="en-US" sz="2800" dirty="0">
                  <a:cs typeface="+mn-ea"/>
                  <a:sym typeface="+mn-lt"/>
                </a:rPr>
                <a:t>羟基氧化铁脱硫剂市场前景</a:t>
              </a:r>
              <a:endParaRPr lang="zh-CN" altLang="en-US" sz="2800" spc="250" dirty="0">
                <a:solidFill>
                  <a:schemeClr val="tx1">
                    <a:lumMod val="85000"/>
                    <a:lumOff val="15000"/>
                  </a:schemeClr>
                </a:solidFill>
                <a:effectLst>
                  <a:outerShdw blurRad="38100" dist="25400" dir="2700000" algn="tl" rotWithShape="0">
                    <a:prstClr val="black">
                      <a:alpha val="10000"/>
                    </a:prstClr>
                  </a:outerShdw>
                </a:effectLst>
                <a:cs typeface="+mn-ea"/>
                <a:sym typeface="+mn-lt"/>
              </a:endParaRPr>
            </a:p>
          </p:txBody>
        </p:sp>
        <p:sp>
          <p:nvSpPr>
            <p:cNvPr id="58" name="任意多边形 47"/>
            <p:cNvSpPr/>
            <p:nvPr/>
          </p:nvSpPr>
          <p:spPr bwMode="auto">
            <a:xfrm>
              <a:off x="4266831" y="4959603"/>
              <a:ext cx="788013" cy="720000"/>
            </a:xfrm>
            <a:custGeom>
              <a:avLst/>
              <a:gdLst>
                <a:gd name="connsiteX0" fmla="*/ 136166 w 788013"/>
                <a:gd name="connsiteY0" fmla="*/ 0 h 720000"/>
                <a:gd name="connsiteX1" fmla="*/ 177211 w 788013"/>
                <a:gd name="connsiteY1" fmla="*/ 0 h 720000"/>
                <a:gd name="connsiteX2" fmla="*/ 586533 w 788013"/>
                <a:gd name="connsiteY2" fmla="*/ 0 h 720000"/>
                <a:gd name="connsiteX3" fmla="*/ 788013 w 788013"/>
                <a:gd name="connsiteY3" fmla="*/ 0 h 720000"/>
                <a:gd name="connsiteX4" fmla="*/ 788013 w 788013"/>
                <a:gd name="connsiteY4" fmla="*/ 720000 h 720000"/>
                <a:gd name="connsiteX5" fmla="*/ 586533 w 788013"/>
                <a:gd name="connsiteY5" fmla="*/ 720000 h 720000"/>
                <a:gd name="connsiteX6" fmla="*/ 177211 w 788013"/>
                <a:gd name="connsiteY6" fmla="*/ 720000 h 720000"/>
                <a:gd name="connsiteX7" fmla="*/ 136166 w 788013"/>
                <a:gd name="connsiteY7" fmla="*/ 720000 h 720000"/>
                <a:gd name="connsiteX8" fmla="*/ 0 w 788013"/>
                <a:gd name="connsiteY8" fmla="*/ 583834 h 720000"/>
                <a:gd name="connsiteX9" fmla="*/ 0 w 788013"/>
                <a:gd name="connsiteY9" fmla="*/ 136166 h 720000"/>
                <a:gd name="connsiteX10" fmla="*/ 136166 w 788013"/>
                <a:gd name="connsiteY10" fmla="*/ 0 h 72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88013" h="720000">
                  <a:moveTo>
                    <a:pt x="136166" y="0"/>
                  </a:moveTo>
                  <a:lnTo>
                    <a:pt x="177211" y="0"/>
                  </a:lnTo>
                  <a:lnTo>
                    <a:pt x="586533" y="0"/>
                  </a:lnTo>
                  <a:lnTo>
                    <a:pt x="788013" y="0"/>
                  </a:lnTo>
                  <a:lnTo>
                    <a:pt x="788013" y="720000"/>
                  </a:lnTo>
                  <a:lnTo>
                    <a:pt x="586533" y="720000"/>
                  </a:lnTo>
                  <a:lnTo>
                    <a:pt x="177211" y="720000"/>
                  </a:lnTo>
                  <a:lnTo>
                    <a:pt x="136166" y="720000"/>
                  </a:lnTo>
                  <a:cubicBezTo>
                    <a:pt x="60964" y="720000"/>
                    <a:pt x="0" y="659036"/>
                    <a:pt x="0" y="583834"/>
                  </a:cubicBezTo>
                  <a:lnTo>
                    <a:pt x="0" y="136166"/>
                  </a:lnTo>
                  <a:cubicBezTo>
                    <a:pt x="0" y="60964"/>
                    <a:pt x="60964" y="0"/>
                    <a:pt x="136166" y="0"/>
                  </a:cubicBezTo>
                  <a:close/>
                </a:path>
              </a:pathLst>
            </a:custGeom>
            <a:solidFill>
              <a:srgbClr val="428CAA"/>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zh-CN" altLang="en-US" sz="1800" i="0" u="none" strike="noStrike" cap="none" normalizeH="0" baseline="0">
                <a:ln>
                  <a:noFill/>
                </a:ln>
                <a:solidFill>
                  <a:schemeClr val="tx1"/>
                </a:solidFill>
                <a:effectLst/>
                <a:cs typeface="+mn-ea"/>
                <a:sym typeface="+mn-lt"/>
              </a:endParaRPr>
            </a:p>
          </p:txBody>
        </p:sp>
        <p:sp>
          <p:nvSpPr>
            <p:cNvPr id="59" name="文本框 58"/>
            <p:cNvSpPr txBox="1"/>
            <p:nvPr/>
          </p:nvSpPr>
          <p:spPr>
            <a:xfrm>
              <a:off x="4265830" y="5014152"/>
              <a:ext cx="806812" cy="583565"/>
            </a:xfrm>
            <a:prstGeom prst="rect">
              <a:avLst/>
            </a:prstGeom>
            <a:noFill/>
          </p:spPr>
          <p:txBody>
            <a:bodyPr wrap="square" rtlCol="0">
              <a:spAutoFit/>
            </a:bodyPr>
            <a:p>
              <a:pPr algn="ctr"/>
              <a:r>
                <a:rPr lang="zh-CN" altLang="en-US" sz="3200" spc="300" dirty="0">
                  <a:solidFill>
                    <a:schemeClr val="bg1"/>
                  </a:solidFill>
                  <a:effectLst>
                    <a:outerShdw blurRad="38100" dist="25400" dir="2700000" algn="tl" rotWithShape="0">
                      <a:prstClr val="black">
                        <a:alpha val="30000"/>
                      </a:prstClr>
                    </a:outerShdw>
                  </a:effectLst>
                  <a:cs typeface="+mn-ea"/>
                  <a:sym typeface="+mn-lt"/>
                </a:rPr>
                <a:t>十</a:t>
              </a:r>
              <a:endParaRPr lang="zh-CN" altLang="en-US" sz="3200" spc="300" dirty="0">
                <a:solidFill>
                  <a:schemeClr val="bg1"/>
                </a:solidFill>
                <a:effectLst>
                  <a:outerShdw blurRad="38100" dist="25400" dir="2700000" algn="tl" rotWithShape="0">
                    <a:prstClr val="black">
                      <a:alpha val="30000"/>
                    </a:prstClr>
                  </a:outerShdw>
                </a:effectLst>
                <a:cs typeface="+mn-ea"/>
                <a:sym typeface="+mn-lt"/>
              </a:endParaRPr>
            </a:p>
          </p:txBody>
        </p:sp>
      </p:grpSp>
      <p:sp>
        <p:nvSpPr>
          <p:cNvPr id="60" name="文本框 59"/>
          <p:cNvSpPr txBox="1"/>
          <p:nvPr/>
        </p:nvSpPr>
        <p:spPr>
          <a:xfrm>
            <a:off x="1053709" y="5139068"/>
            <a:ext cx="4748690" cy="398780"/>
          </a:xfrm>
          <a:prstGeom prst="rect">
            <a:avLst/>
          </a:prstGeom>
          <a:noFill/>
        </p:spPr>
        <p:txBody>
          <a:bodyPr wrap="square" rtlCol="0">
            <a:spAutoFit/>
          </a:bodyPr>
          <a:p>
            <a:pPr algn="ctr"/>
            <a:r>
              <a:rPr lang="zh-CN" altLang="en-US" sz="2000" spc="400" dirty="0">
                <a:solidFill>
                  <a:schemeClr val="tx1"/>
                </a:solidFill>
                <a:effectLst>
                  <a:outerShdw blurRad="38100" dist="25400" dir="2700000" algn="tl" rotWithShape="0">
                    <a:prstClr val="black">
                      <a:alpha val="30000"/>
                    </a:prstClr>
                  </a:outerShdw>
                </a:effectLst>
                <a:cs typeface="+mn-ea"/>
                <a:sym typeface="+mn-lt"/>
              </a:rPr>
              <a:t>脱硫剂种类及五种常见的脱硫剂</a:t>
            </a:r>
            <a:endParaRPr lang="zh-CN" altLang="en-US" sz="2000" spc="400" dirty="0">
              <a:solidFill>
                <a:schemeClr val="tx1"/>
              </a:solidFill>
              <a:effectLst>
                <a:outerShdw blurRad="38100" dist="25400" dir="2700000" algn="tl" rotWithShape="0">
                  <a:prstClr val="black">
                    <a:alpha val="30000"/>
                  </a:prstClr>
                </a:outerShdw>
              </a:effectLst>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4000">
        <p14:reveal/>
      </p:transition>
    </mc:Choice>
    <mc:Fallback>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additive="base">
                                        <p:cTn id="7" dur="500" fill="hold"/>
                                        <p:tgtEl>
                                          <p:spTgt spid="50"/>
                                        </p:tgtEl>
                                        <p:attrNameLst>
                                          <p:attrName>ppt_x</p:attrName>
                                        </p:attrNameLst>
                                      </p:cBhvr>
                                      <p:tavLst>
                                        <p:tav tm="0">
                                          <p:val>
                                            <p:strVal val="#ppt_x"/>
                                          </p:val>
                                        </p:tav>
                                        <p:tav tm="100000">
                                          <p:val>
                                            <p:strVal val="#ppt_x"/>
                                          </p:val>
                                        </p:tav>
                                      </p:tavLst>
                                    </p:anim>
                                    <p:anim calcmode="lin" valueType="num">
                                      <p:cBhvr additive="base">
                                        <p:cTn id="8" dur="500" fill="hold"/>
                                        <p:tgtEl>
                                          <p:spTgt spid="5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51"/>
                                        </p:tgtEl>
                                        <p:attrNameLst>
                                          <p:attrName>style.visibility</p:attrName>
                                        </p:attrNameLst>
                                      </p:cBhvr>
                                      <p:to>
                                        <p:strVal val="visible"/>
                                      </p:to>
                                    </p:set>
                                    <p:anim calcmode="lin" valueType="num">
                                      <p:cBhvr additive="base">
                                        <p:cTn id="12" dur="500" fill="hold"/>
                                        <p:tgtEl>
                                          <p:spTgt spid="51"/>
                                        </p:tgtEl>
                                        <p:attrNameLst>
                                          <p:attrName>ppt_x</p:attrName>
                                        </p:attrNameLst>
                                      </p:cBhvr>
                                      <p:tavLst>
                                        <p:tav tm="0">
                                          <p:val>
                                            <p:strVal val="#ppt_x"/>
                                          </p:val>
                                        </p:tav>
                                        <p:tav tm="100000">
                                          <p:val>
                                            <p:strVal val="#ppt_x"/>
                                          </p:val>
                                        </p:tav>
                                      </p:tavLst>
                                    </p:anim>
                                    <p:anim calcmode="lin" valueType="num">
                                      <p:cBhvr additive="base">
                                        <p:cTn id="13" dur="500" fill="hold"/>
                                        <p:tgtEl>
                                          <p:spTgt spid="51"/>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52"/>
                                        </p:tgtEl>
                                        <p:attrNameLst>
                                          <p:attrName>style.visibility</p:attrName>
                                        </p:attrNameLst>
                                      </p:cBhvr>
                                      <p:to>
                                        <p:strVal val="visible"/>
                                      </p:to>
                                    </p:set>
                                    <p:anim calcmode="lin" valueType="num">
                                      <p:cBhvr additive="base">
                                        <p:cTn id="17" dur="500" fill="hold"/>
                                        <p:tgtEl>
                                          <p:spTgt spid="52"/>
                                        </p:tgtEl>
                                        <p:attrNameLst>
                                          <p:attrName>ppt_x</p:attrName>
                                        </p:attrNameLst>
                                      </p:cBhvr>
                                      <p:tavLst>
                                        <p:tav tm="0">
                                          <p:val>
                                            <p:strVal val="#ppt_x"/>
                                          </p:val>
                                        </p:tav>
                                        <p:tav tm="100000">
                                          <p:val>
                                            <p:strVal val="#ppt_x"/>
                                          </p:val>
                                        </p:tav>
                                      </p:tavLst>
                                    </p:anim>
                                    <p:anim calcmode="lin" valueType="num">
                                      <p:cBhvr additive="base">
                                        <p:cTn id="18" dur="500" fill="hold"/>
                                        <p:tgtEl>
                                          <p:spTgt spid="52"/>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53"/>
                                        </p:tgtEl>
                                        <p:attrNameLst>
                                          <p:attrName>style.visibility</p:attrName>
                                        </p:attrNameLst>
                                      </p:cBhvr>
                                      <p:to>
                                        <p:strVal val="visible"/>
                                      </p:to>
                                    </p:set>
                                    <p:anim calcmode="lin" valueType="num">
                                      <p:cBhvr additive="base">
                                        <p:cTn id="22" dur="500" fill="hold"/>
                                        <p:tgtEl>
                                          <p:spTgt spid="53"/>
                                        </p:tgtEl>
                                        <p:attrNameLst>
                                          <p:attrName>ppt_x</p:attrName>
                                        </p:attrNameLst>
                                      </p:cBhvr>
                                      <p:tavLst>
                                        <p:tav tm="0">
                                          <p:val>
                                            <p:strVal val="#ppt_x"/>
                                          </p:val>
                                        </p:tav>
                                        <p:tav tm="100000">
                                          <p:val>
                                            <p:strVal val="#ppt_x"/>
                                          </p:val>
                                        </p:tav>
                                      </p:tavLst>
                                    </p:anim>
                                    <p:anim calcmode="lin" valueType="num">
                                      <p:cBhvr additive="base">
                                        <p:cTn id="23" dur="500" fill="hold"/>
                                        <p:tgtEl>
                                          <p:spTgt spid="53"/>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500" fill="hold"/>
                                        <p:tgtEl>
                                          <p:spTgt spid="4"/>
                                        </p:tgtEl>
                                        <p:attrNameLst>
                                          <p:attrName>ppt_x</p:attrName>
                                        </p:attrNameLst>
                                      </p:cBhvr>
                                      <p:tavLst>
                                        <p:tav tm="0">
                                          <p:val>
                                            <p:strVal val="#ppt_x"/>
                                          </p:val>
                                        </p:tav>
                                        <p:tav tm="100000">
                                          <p:val>
                                            <p:strVal val="#ppt_x"/>
                                          </p:val>
                                        </p:tav>
                                      </p:tavLst>
                                    </p:anim>
                                    <p:anim calcmode="lin" valueType="num">
                                      <p:cBhvr additive="base">
                                        <p:cTn id="28" dur="500" fill="hold"/>
                                        <p:tgtEl>
                                          <p:spTgt spid="4"/>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nodeType="after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additive="base">
                                        <p:cTn id="32" dur="500" fill="hold"/>
                                        <p:tgtEl>
                                          <p:spTgt spid="9"/>
                                        </p:tgtEl>
                                        <p:attrNameLst>
                                          <p:attrName>ppt_x</p:attrName>
                                        </p:attrNameLst>
                                      </p:cBhvr>
                                      <p:tavLst>
                                        <p:tav tm="0">
                                          <p:val>
                                            <p:strVal val="#ppt_x"/>
                                          </p:val>
                                        </p:tav>
                                        <p:tav tm="100000">
                                          <p:val>
                                            <p:strVal val="#ppt_x"/>
                                          </p:val>
                                        </p:tav>
                                      </p:tavLst>
                                    </p:anim>
                                    <p:anim calcmode="lin" valueType="num">
                                      <p:cBhvr additive="base">
                                        <p:cTn id="33" dur="500" fill="hold"/>
                                        <p:tgtEl>
                                          <p:spTgt spid="9"/>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fill="hold" nodeType="afterEffect">
                                  <p:stCondLst>
                                    <p:cond delay="0"/>
                                  </p:stCondLst>
                                  <p:childTnLst>
                                    <p:set>
                                      <p:cBhvr>
                                        <p:cTn id="36" dur="1" fill="hold">
                                          <p:stCondLst>
                                            <p:cond delay="0"/>
                                          </p:stCondLst>
                                        </p:cTn>
                                        <p:tgtEl>
                                          <p:spTgt spid="20"/>
                                        </p:tgtEl>
                                        <p:attrNameLst>
                                          <p:attrName>style.visibility</p:attrName>
                                        </p:attrNameLst>
                                      </p:cBhvr>
                                      <p:to>
                                        <p:strVal val="visible"/>
                                      </p:to>
                                    </p:set>
                                    <p:anim calcmode="lin" valueType="num">
                                      <p:cBhvr additive="base">
                                        <p:cTn id="37" dur="500" fill="hold"/>
                                        <p:tgtEl>
                                          <p:spTgt spid="20"/>
                                        </p:tgtEl>
                                        <p:attrNameLst>
                                          <p:attrName>ppt_x</p:attrName>
                                        </p:attrNameLst>
                                      </p:cBhvr>
                                      <p:tavLst>
                                        <p:tav tm="0">
                                          <p:val>
                                            <p:strVal val="#ppt_x"/>
                                          </p:val>
                                        </p:tav>
                                        <p:tav tm="100000">
                                          <p:val>
                                            <p:strVal val="#ppt_x"/>
                                          </p:val>
                                        </p:tav>
                                      </p:tavLst>
                                    </p:anim>
                                    <p:anim calcmode="lin" valueType="num">
                                      <p:cBhvr additive="base">
                                        <p:cTn id="38" dur="500" fill="hold"/>
                                        <p:tgtEl>
                                          <p:spTgt spid="20"/>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4" fill="hold" nodeType="after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additive="base">
                                        <p:cTn id="42" dur="500" fill="hold"/>
                                        <p:tgtEl>
                                          <p:spTgt spid="15"/>
                                        </p:tgtEl>
                                        <p:attrNameLst>
                                          <p:attrName>ppt_x</p:attrName>
                                        </p:attrNameLst>
                                      </p:cBhvr>
                                      <p:tavLst>
                                        <p:tav tm="0">
                                          <p:val>
                                            <p:strVal val="#ppt_x"/>
                                          </p:val>
                                        </p:tav>
                                        <p:tav tm="100000">
                                          <p:val>
                                            <p:strVal val="#ppt_x"/>
                                          </p:val>
                                        </p:tav>
                                      </p:tavLst>
                                    </p:anim>
                                    <p:anim calcmode="lin" valueType="num">
                                      <p:cBhvr additive="base">
                                        <p:cTn id="43" dur="500" fill="hold"/>
                                        <p:tgtEl>
                                          <p:spTgt spid="15"/>
                                        </p:tgtEl>
                                        <p:attrNameLst>
                                          <p:attrName>ppt_y</p:attrName>
                                        </p:attrNameLst>
                                      </p:cBhvr>
                                      <p:tavLst>
                                        <p:tav tm="0">
                                          <p:val>
                                            <p:strVal val="1+#ppt_h/2"/>
                                          </p:val>
                                        </p:tav>
                                        <p:tav tm="100000">
                                          <p:val>
                                            <p:strVal val="#ppt_y"/>
                                          </p:val>
                                        </p:tav>
                                      </p:tavLst>
                                    </p:anim>
                                  </p:childTnLst>
                                </p:cTn>
                              </p:par>
                            </p:childTnLst>
                          </p:cTn>
                        </p:par>
                        <p:par>
                          <p:cTn id="44" fill="hold">
                            <p:stCondLst>
                              <p:cond delay="4000"/>
                            </p:stCondLst>
                            <p:childTnLst>
                              <p:par>
                                <p:cTn id="45" presetID="2" presetClass="entr" presetSubtype="4" fill="hold" nodeType="afterEffect">
                                  <p:stCondLst>
                                    <p:cond delay="0"/>
                                  </p:stCondLst>
                                  <p:childTnLst>
                                    <p:set>
                                      <p:cBhvr>
                                        <p:cTn id="46" dur="1" fill="hold">
                                          <p:stCondLst>
                                            <p:cond delay="0"/>
                                          </p:stCondLst>
                                        </p:cTn>
                                        <p:tgtEl>
                                          <p:spTgt spid="46"/>
                                        </p:tgtEl>
                                        <p:attrNameLst>
                                          <p:attrName>style.visibility</p:attrName>
                                        </p:attrNameLst>
                                      </p:cBhvr>
                                      <p:to>
                                        <p:strVal val="visible"/>
                                      </p:to>
                                    </p:set>
                                    <p:anim calcmode="lin" valueType="num">
                                      <p:cBhvr additive="base">
                                        <p:cTn id="47" dur="500" fill="hold"/>
                                        <p:tgtEl>
                                          <p:spTgt spid="46"/>
                                        </p:tgtEl>
                                        <p:attrNameLst>
                                          <p:attrName>ppt_x</p:attrName>
                                        </p:attrNameLst>
                                      </p:cBhvr>
                                      <p:tavLst>
                                        <p:tav tm="0">
                                          <p:val>
                                            <p:strVal val="#ppt_x"/>
                                          </p:val>
                                        </p:tav>
                                        <p:tav tm="100000">
                                          <p:val>
                                            <p:strVal val="#ppt_x"/>
                                          </p:val>
                                        </p:tav>
                                      </p:tavLst>
                                    </p:anim>
                                    <p:anim calcmode="lin" valueType="num">
                                      <p:cBhvr additive="base">
                                        <p:cTn id="48" dur="500" fill="hold"/>
                                        <p:tgtEl>
                                          <p:spTgt spid="46"/>
                                        </p:tgtEl>
                                        <p:attrNameLst>
                                          <p:attrName>ppt_y</p:attrName>
                                        </p:attrNameLst>
                                      </p:cBhvr>
                                      <p:tavLst>
                                        <p:tav tm="0">
                                          <p:val>
                                            <p:strVal val="1+#ppt_h/2"/>
                                          </p:val>
                                        </p:tav>
                                        <p:tav tm="100000">
                                          <p:val>
                                            <p:strVal val="#ppt_y"/>
                                          </p:val>
                                        </p:tav>
                                      </p:tavLst>
                                    </p:anim>
                                  </p:childTnLst>
                                </p:cTn>
                              </p:par>
                            </p:childTnLst>
                          </p:cTn>
                        </p:par>
                        <p:par>
                          <p:cTn id="49" fill="hold">
                            <p:stCondLst>
                              <p:cond delay="4500"/>
                            </p:stCondLst>
                            <p:childTnLst>
                              <p:par>
                                <p:cTn id="50" presetID="2" presetClass="entr" presetSubtype="4" fill="hold" nodeType="afterEffect">
                                  <p:stCondLst>
                                    <p:cond delay="0"/>
                                  </p:stCondLst>
                                  <p:childTnLst>
                                    <p:set>
                                      <p:cBhvr>
                                        <p:cTn id="51" dur="1" fill="hold">
                                          <p:stCondLst>
                                            <p:cond delay="0"/>
                                          </p:stCondLst>
                                        </p:cTn>
                                        <p:tgtEl>
                                          <p:spTgt spid="55"/>
                                        </p:tgtEl>
                                        <p:attrNameLst>
                                          <p:attrName>style.visibility</p:attrName>
                                        </p:attrNameLst>
                                      </p:cBhvr>
                                      <p:to>
                                        <p:strVal val="visible"/>
                                      </p:to>
                                    </p:set>
                                    <p:anim calcmode="lin" valueType="num">
                                      <p:cBhvr additive="base">
                                        <p:cTn id="52" dur="500" fill="hold"/>
                                        <p:tgtEl>
                                          <p:spTgt spid="55"/>
                                        </p:tgtEl>
                                        <p:attrNameLst>
                                          <p:attrName>ppt_x</p:attrName>
                                        </p:attrNameLst>
                                      </p:cBhvr>
                                      <p:tavLst>
                                        <p:tav tm="0">
                                          <p:val>
                                            <p:strVal val="#ppt_x"/>
                                          </p:val>
                                        </p:tav>
                                        <p:tav tm="100000">
                                          <p:val>
                                            <p:strVal val="#ppt_x"/>
                                          </p:val>
                                        </p:tav>
                                      </p:tavLst>
                                    </p:anim>
                                    <p:anim calcmode="lin" valueType="num">
                                      <p:cBhvr additive="base">
                                        <p:cTn id="53" dur="500" fill="hold"/>
                                        <p:tgtEl>
                                          <p:spTgt spid="5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cstate="print">
            <a:extLst>
              <a:ext uri="{28A0092B-C50C-407E-A947-70E740481C1C}">
                <a14:useLocalDpi xmlns:a14="http://schemas.microsoft.com/office/drawing/2010/main" val="0"/>
              </a:ext>
            </a:extLst>
          </a:blip>
          <a:srcRect/>
          <a:stretch>
            <a:fillRect/>
          </a:stretch>
        </p:blipFill>
        <p:spPr>
          <a:xfrm>
            <a:off x="-1730" y="0"/>
            <a:ext cx="12193730" cy="6858000"/>
          </a:xfrm>
          <a:prstGeom prst="rect">
            <a:avLst/>
          </a:prstGeom>
        </p:spPr>
      </p:pic>
      <p:sp>
        <p:nvSpPr>
          <p:cNvPr id="9" name="矩形 8"/>
          <p:cNvSpPr/>
          <p:nvPr/>
        </p:nvSpPr>
        <p:spPr>
          <a:xfrm>
            <a:off x="0" y="0"/>
            <a:ext cx="12192000" cy="6858000"/>
          </a:xfrm>
          <a:prstGeom prst="rect">
            <a:avLst/>
          </a:prstGeom>
          <a:gradFill>
            <a:gsLst>
              <a:gs pos="0">
                <a:srgbClr val="267CA0"/>
              </a:gs>
              <a:gs pos="33000">
                <a:srgbClr val="388BA5">
                  <a:alpha val="90000"/>
                </a:srgbClr>
              </a:gs>
              <a:gs pos="66000">
                <a:srgbClr val="509FA4">
                  <a:alpha val="90000"/>
                </a:srgbClr>
              </a:gs>
              <a:gs pos="100000">
                <a:srgbClr val="5BAAA4">
                  <a:alpha val="85000"/>
                </a:srgb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sp>
        <p:nvSpPr>
          <p:cNvPr id="10" name="矩形 9"/>
          <p:cNvSpPr/>
          <p:nvPr/>
        </p:nvSpPr>
        <p:spPr>
          <a:xfrm>
            <a:off x="0" y="4019550"/>
            <a:ext cx="12192000" cy="2838450"/>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 name="矩形 10"/>
          <p:cNvSpPr/>
          <p:nvPr/>
        </p:nvSpPr>
        <p:spPr>
          <a:xfrm>
            <a:off x="342900" y="2374244"/>
            <a:ext cx="11506200" cy="3276000"/>
          </a:xfrm>
          <a:prstGeom prst="rect">
            <a:avLst/>
          </a:prstGeom>
          <a:solidFill>
            <a:schemeClr val="bg1"/>
          </a:solidFill>
          <a:ln>
            <a:noFill/>
          </a:ln>
          <a:effectLst>
            <a:outerShdw blurRad="50800" dist="50800" dir="5400000" algn="t"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12" name="直接连接符 11"/>
          <p:cNvCxnSpPr/>
          <p:nvPr/>
        </p:nvCxnSpPr>
        <p:spPr>
          <a:xfrm>
            <a:off x="5646000" y="1123950"/>
            <a:ext cx="900000" cy="0"/>
          </a:xfrm>
          <a:prstGeom prst="line">
            <a:avLst/>
          </a:prstGeom>
          <a:ln w="28575">
            <a:solidFill>
              <a:srgbClr val="009B97"/>
            </a:solidFill>
          </a:ln>
        </p:spPr>
        <p:style>
          <a:lnRef idx="1">
            <a:schemeClr val="accent1"/>
          </a:lnRef>
          <a:fillRef idx="0">
            <a:schemeClr val="accent1"/>
          </a:fillRef>
          <a:effectRef idx="0">
            <a:schemeClr val="accent1"/>
          </a:effectRef>
          <a:fontRef idx="minor">
            <a:schemeClr val="tx1"/>
          </a:fontRef>
        </p:style>
      </p:cxnSp>
      <p:sp>
        <p:nvSpPr>
          <p:cNvPr id="4" name="文本框 3"/>
          <p:cNvSpPr txBox="1"/>
          <p:nvPr/>
        </p:nvSpPr>
        <p:spPr>
          <a:xfrm>
            <a:off x="4521221" y="94649"/>
            <a:ext cx="3171329" cy="1107996"/>
          </a:xfrm>
          <a:prstGeom prst="rect">
            <a:avLst/>
          </a:prstGeom>
          <a:noFill/>
        </p:spPr>
        <p:txBody>
          <a:bodyPr wrap="square" rtlCol="0">
            <a:spAutoFit/>
          </a:bodyPr>
          <a:lstStyle/>
          <a:p>
            <a:pPr algn="ctr"/>
            <a:r>
              <a:rPr lang="en-US" altLang="zh-CN" sz="6600" dirty="0">
                <a:solidFill>
                  <a:schemeClr val="bg1"/>
                </a:solidFill>
                <a:effectLst>
                  <a:outerShdw blurRad="38100" dist="38100" dir="2700000" algn="tl" rotWithShape="0">
                    <a:prstClr val="black">
                      <a:alpha val="40000"/>
                    </a:prstClr>
                  </a:outerShdw>
                </a:effectLst>
                <a:cs typeface="+mn-ea"/>
                <a:sym typeface="+mn-lt"/>
              </a:rPr>
              <a:t>01</a:t>
            </a:r>
            <a:endParaRPr lang="zh-CN" altLang="en-US" sz="6600" dirty="0">
              <a:solidFill>
                <a:schemeClr val="bg1"/>
              </a:solidFill>
              <a:effectLst>
                <a:outerShdw blurRad="38100" dist="38100" dir="2700000" algn="tl" rotWithShape="0">
                  <a:prstClr val="black">
                    <a:alpha val="40000"/>
                  </a:prstClr>
                </a:outerShdw>
              </a:effectLst>
              <a:cs typeface="+mn-ea"/>
              <a:sym typeface="+mn-lt"/>
            </a:endParaRPr>
          </a:p>
        </p:txBody>
      </p:sp>
      <p:sp>
        <p:nvSpPr>
          <p:cNvPr id="5" name="文本框 4"/>
          <p:cNvSpPr txBox="1"/>
          <p:nvPr/>
        </p:nvSpPr>
        <p:spPr>
          <a:xfrm>
            <a:off x="342900" y="2850341"/>
            <a:ext cx="11506200" cy="829945"/>
          </a:xfrm>
          <a:prstGeom prst="rect">
            <a:avLst/>
          </a:prstGeom>
          <a:noFill/>
        </p:spPr>
        <p:txBody>
          <a:bodyPr wrap="square" rtlCol="0">
            <a:spAutoFit/>
          </a:bodyPr>
          <a:lstStyle/>
          <a:p>
            <a:pPr algn="ctr"/>
            <a:r>
              <a:rPr lang="zh-CN" altLang="en-US" sz="4800" spc="400" dirty="0">
                <a:solidFill>
                  <a:srgbClr val="267CA0"/>
                </a:solidFill>
                <a:effectLst>
                  <a:outerShdw blurRad="38100" dist="25400" dir="2700000" algn="tl" rotWithShape="0">
                    <a:prstClr val="black">
                      <a:alpha val="30000"/>
                    </a:prstClr>
                  </a:outerShdw>
                </a:effectLst>
                <a:cs typeface="+mn-ea"/>
                <a:sym typeface="+mn-lt"/>
              </a:rPr>
              <a:t>一、什么是脱硫剂？</a:t>
            </a:r>
            <a:endParaRPr lang="zh-CN" altLang="en-US" sz="4800" spc="400" dirty="0">
              <a:solidFill>
                <a:srgbClr val="267CA0"/>
              </a:solidFill>
              <a:effectLst>
                <a:outerShdw blurRad="38100" dist="25400" dir="2700000" algn="tl" rotWithShape="0">
                  <a:prstClr val="black">
                    <a:alpha val="30000"/>
                  </a:prstClr>
                </a:outerShdw>
              </a:effectLst>
              <a:cs typeface="+mn-ea"/>
              <a:sym typeface="+mn-lt"/>
            </a:endParaRPr>
          </a:p>
        </p:txBody>
      </p:sp>
      <p:cxnSp>
        <p:nvCxnSpPr>
          <p:cNvPr id="7" name="直接连接符 6"/>
          <p:cNvCxnSpPr/>
          <p:nvPr/>
        </p:nvCxnSpPr>
        <p:spPr>
          <a:xfrm>
            <a:off x="696000" y="4005931"/>
            <a:ext cx="10800000" cy="0"/>
          </a:xfrm>
          <a:prstGeom prst="line">
            <a:avLst/>
          </a:prstGeom>
          <a:noFill/>
          <a:ln w="1905">
            <a:solidFill>
              <a:srgbClr val="009B97">
                <a:alpha val="70000"/>
              </a:srgbClr>
            </a:solidFill>
          </a:ln>
        </p:spPr>
        <p:style>
          <a:lnRef idx="2">
            <a:schemeClr val="accent1">
              <a:shade val="50000"/>
            </a:schemeClr>
          </a:lnRef>
          <a:fillRef idx="1">
            <a:schemeClr val="accent1"/>
          </a:fillRef>
          <a:effectRef idx="0">
            <a:schemeClr val="accent1"/>
          </a:effectRef>
          <a:fontRef idx="minor">
            <a:schemeClr val="lt1"/>
          </a:fontRef>
        </p:style>
      </p:cxnSp>
      <p:sp>
        <p:nvSpPr>
          <p:cNvPr id="18" name="Freeform 37"/>
          <p:cNvSpPr>
            <a:spLocks noEditPoints="1"/>
          </p:cNvSpPr>
          <p:nvPr/>
        </p:nvSpPr>
        <p:spPr bwMode="auto">
          <a:xfrm>
            <a:off x="5892421" y="1469270"/>
            <a:ext cx="414696" cy="598777"/>
          </a:xfrm>
          <a:custGeom>
            <a:avLst/>
            <a:gdLst>
              <a:gd name="T0" fmla="*/ 214 w 514"/>
              <a:gd name="T1" fmla="*/ 329 h 743"/>
              <a:gd name="T2" fmla="*/ 214 w 514"/>
              <a:gd name="T3" fmla="*/ 129 h 743"/>
              <a:gd name="T4" fmla="*/ 200 w 514"/>
              <a:gd name="T5" fmla="*/ 114 h 743"/>
              <a:gd name="T6" fmla="*/ 186 w 514"/>
              <a:gd name="T7" fmla="*/ 129 h 743"/>
              <a:gd name="T8" fmla="*/ 186 w 514"/>
              <a:gd name="T9" fmla="*/ 329 h 743"/>
              <a:gd name="T10" fmla="*/ 200 w 514"/>
              <a:gd name="T11" fmla="*/ 343 h 743"/>
              <a:gd name="T12" fmla="*/ 214 w 514"/>
              <a:gd name="T13" fmla="*/ 329 h 743"/>
              <a:gd name="T14" fmla="*/ 514 w 514"/>
              <a:gd name="T15" fmla="*/ 486 h 743"/>
              <a:gd name="T16" fmla="*/ 486 w 514"/>
              <a:gd name="T17" fmla="*/ 514 h 743"/>
              <a:gd name="T18" fmla="*/ 294 w 514"/>
              <a:gd name="T19" fmla="*/ 514 h 743"/>
              <a:gd name="T20" fmla="*/ 271 w 514"/>
              <a:gd name="T21" fmla="*/ 730 h 743"/>
              <a:gd name="T22" fmla="*/ 257 w 514"/>
              <a:gd name="T23" fmla="*/ 743 h 743"/>
              <a:gd name="T24" fmla="*/ 257 w 514"/>
              <a:gd name="T25" fmla="*/ 743 h 743"/>
              <a:gd name="T26" fmla="*/ 243 w 514"/>
              <a:gd name="T27" fmla="*/ 731 h 743"/>
              <a:gd name="T28" fmla="*/ 209 w 514"/>
              <a:gd name="T29" fmla="*/ 514 h 743"/>
              <a:gd name="T30" fmla="*/ 28 w 514"/>
              <a:gd name="T31" fmla="*/ 514 h 743"/>
              <a:gd name="T32" fmla="*/ 0 w 514"/>
              <a:gd name="T33" fmla="*/ 486 h 743"/>
              <a:gd name="T34" fmla="*/ 114 w 514"/>
              <a:gd name="T35" fmla="*/ 343 h 743"/>
              <a:gd name="T36" fmla="*/ 114 w 514"/>
              <a:gd name="T37" fmla="*/ 114 h 743"/>
              <a:gd name="T38" fmla="*/ 57 w 514"/>
              <a:gd name="T39" fmla="*/ 57 h 743"/>
              <a:gd name="T40" fmla="*/ 114 w 514"/>
              <a:gd name="T41" fmla="*/ 0 h 743"/>
              <a:gd name="T42" fmla="*/ 400 w 514"/>
              <a:gd name="T43" fmla="*/ 0 h 743"/>
              <a:gd name="T44" fmla="*/ 457 w 514"/>
              <a:gd name="T45" fmla="*/ 57 h 743"/>
              <a:gd name="T46" fmla="*/ 400 w 514"/>
              <a:gd name="T47" fmla="*/ 114 h 743"/>
              <a:gd name="T48" fmla="*/ 400 w 514"/>
              <a:gd name="T49" fmla="*/ 343 h 743"/>
              <a:gd name="T50" fmla="*/ 514 w 514"/>
              <a:gd name="T51" fmla="*/ 486 h 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14" h="743">
                <a:moveTo>
                  <a:pt x="214" y="329"/>
                </a:moveTo>
                <a:cubicBezTo>
                  <a:pt x="214" y="129"/>
                  <a:pt x="214" y="129"/>
                  <a:pt x="214" y="129"/>
                </a:cubicBezTo>
                <a:cubicBezTo>
                  <a:pt x="214" y="121"/>
                  <a:pt x="208" y="114"/>
                  <a:pt x="200" y="114"/>
                </a:cubicBezTo>
                <a:cubicBezTo>
                  <a:pt x="192" y="114"/>
                  <a:pt x="186" y="121"/>
                  <a:pt x="186" y="129"/>
                </a:cubicBezTo>
                <a:cubicBezTo>
                  <a:pt x="186" y="329"/>
                  <a:pt x="186" y="329"/>
                  <a:pt x="186" y="329"/>
                </a:cubicBezTo>
                <a:cubicBezTo>
                  <a:pt x="186" y="337"/>
                  <a:pt x="192" y="343"/>
                  <a:pt x="200" y="343"/>
                </a:cubicBezTo>
                <a:cubicBezTo>
                  <a:pt x="208" y="343"/>
                  <a:pt x="214" y="337"/>
                  <a:pt x="214" y="329"/>
                </a:cubicBezTo>
                <a:close/>
                <a:moveTo>
                  <a:pt x="514" y="486"/>
                </a:moveTo>
                <a:cubicBezTo>
                  <a:pt x="514" y="501"/>
                  <a:pt x="501" y="514"/>
                  <a:pt x="486" y="514"/>
                </a:cubicBezTo>
                <a:cubicBezTo>
                  <a:pt x="294" y="514"/>
                  <a:pt x="294" y="514"/>
                  <a:pt x="294" y="514"/>
                </a:cubicBezTo>
                <a:cubicBezTo>
                  <a:pt x="271" y="730"/>
                  <a:pt x="271" y="730"/>
                  <a:pt x="271" y="730"/>
                </a:cubicBezTo>
                <a:cubicBezTo>
                  <a:pt x="270" y="737"/>
                  <a:pt x="265" y="743"/>
                  <a:pt x="257" y="743"/>
                </a:cubicBezTo>
                <a:cubicBezTo>
                  <a:pt x="257" y="743"/>
                  <a:pt x="257" y="743"/>
                  <a:pt x="257" y="743"/>
                </a:cubicBezTo>
                <a:cubicBezTo>
                  <a:pt x="250" y="743"/>
                  <a:pt x="244" y="738"/>
                  <a:pt x="243" y="731"/>
                </a:cubicBezTo>
                <a:cubicBezTo>
                  <a:pt x="209" y="514"/>
                  <a:pt x="209" y="514"/>
                  <a:pt x="209" y="514"/>
                </a:cubicBezTo>
                <a:cubicBezTo>
                  <a:pt x="28" y="514"/>
                  <a:pt x="28" y="514"/>
                  <a:pt x="28" y="514"/>
                </a:cubicBezTo>
                <a:cubicBezTo>
                  <a:pt x="13" y="514"/>
                  <a:pt x="0" y="501"/>
                  <a:pt x="0" y="486"/>
                </a:cubicBezTo>
                <a:cubicBezTo>
                  <a:pt x="0" y="413"/>
                  <a:pt x="55" y="343"/>
                  <a:pt x="114" y="343"/>
                </a:cubicBezTo>
                <a:cubicBezTo>
                  <a:pt x="114" y="114"/>
                  <a:pt x="114" y="114"/>
                  <a:pt x="114" y="114"/>
                </a:cubicBezTo>
                <a:cubicBezTo>
                  <a:pt x="83" y="114"/>
                  <a:pt x="57" y="89"/>
                  <a:pt x="57" y="57"/>
                </a:cubicBezTo>
                <a:cubicBezTo>
                  <a:pt x="57" y="26"/>
                  <a:pt x="83" y="0"/>
                  <a:pt x="114" y="0"/>
                </a:cubicBezTo>
                <a:cubicBezTo>
                  <a:pt x="400" y="0"/>
                  <a:pt x="400" y="0"/>
                  <a:pt x="400" y="0"/>
                </a:cubicBezTo>
                <a:cubicBezTo>
                  <a:pt x="431" y="0"/>
                  <a:pt x="457" y="26"/>
                  <a:pt x="457" y="57"/>
                </a:cubicBezTo>
                <a:cubicBezTo>
                  <a:pt x="457" y="89"/>
                  <a:pt x="431" y="114"/>
                  <a:pt x="400" y="114"/>
                </a:cubicBezTo>
                <a:cubicBezTo>
                  <a:pt x="400" y="343"/>
                  <a:pt x="400" y="343"/>
                  <a:pt x="400" y="343"/>
                </a:cubicBezTo>
                <a:cubicBezTo>
                  <a:pt x="459" y="343"/>
                  <a:pt x="514" y="413"/>
                  <a:pt x="514" y="486"/>
                </a:cubicBezTo>
                <a:close/>
              </a:path>
            </a:pathLst>
          </a:custGeom>
          <a:solidFill>
            <a:schemeClr val="bg1"/>
          </a:solidFill>
          <a:ln>
            <a:noFill/>
          </a:ln>
          <a:effectLst>
            <a:outerShdw blurRad="38100" dist="25400" dir="2700000" algn="tl" rotWithShape="0">
              <a:prstClr val="black">
                <a:alpha val="40000"/>
              </a:prstClr>
            </a:outerShdw>
          </a:effectLst>
        </p:spPr>
        <p:txBody>
          <a:bodyPr vert="horz" wrap="square" lIns="91440" tIns="45720" rIns="91440" bIns="45720" numCol="1" anchor="t" anchorCtr="0" compatLnSpc="1"/>
          <a:lstStyle/>
          <a:p>
            <a:endParaRPr lang="zh-CN" altLang="en-US">
              <a:cs typeface="+mn-ea"/>
              <a:sym typeface="+mn-lt"/>
            </a:endParaRPr>
          </a:p>
        </p:txBody>
      </p:sp>
      <p:pic>
        <p:nvPicPr>
          <p:cNvPr id="3" name="图片 2"/>
          <p:cNvPicPr>
            <a:picLocks noChangeAspect="1"/>
          </p:cNvPicPr>
          <p:nvPr/>
        </p:nvPicPr>
        <p:blipFill>
          <a:blip r:embed="rId2">
            <a:clrChange>
              <a:clrFrom>
                <a:srgbClr val="FFFFFE">
                  <a:alpha val="100000"/>
                </a:srgbClr>
              </a:clrFrom>
              <a:clrTo>
                <a:srgbClr val="FFFFFE">
                  <a:alpha val="100000"/>
                  <a:alpha val="0"/>
                </a:srgbClr>
              </a:clrTo>
            </a:clrChange>
          </a:blip>
          <a:srcRect r="83031" b="81863"/>
          <a:stretch>
            <a:fillRect/>
          </a:stretch>
        </p:blipFill>
        <p:spPr>
          <a:xfrm>
            <a:off x="4232275" y="4331970"/>
            <a:ext cx="3338830" cy="1169670"/>
          </a:xfrm>
          <a:prstGeom prst="rect">
            <a:avLst/>
          </a:prstGeom>
        </p:spPr>
      </p:pic>
    </p:spTree>
  </p:cSld>
  <p:clrMapOvr>
    <a:masterClrMapping/>
  </p:clrMapOvr>
  <p:transition spd="slow" advClick="0" advTm="2000">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cstate="print">
            <a:extLst>
              <a:ext uri="{28A0092B-C50C-407E-A947-70E740481C1C}">
                <a14:useLocalDpi xmlns:a14="http://schemas.microsoft.com/office/drawing/2010/main" val="0"/>
              </a:ext>
            </a:extLst>
          </a:blip>
          <a:srcRect/>
          <a:stretch>
            <a:fillRect/>
          </a:stretch>
        </p:blipFill>
        <p:spPr>
          <a:xfrm>
            <a:off x="-1730" y="0"/>
            <a:ext cx="12193730" cy="6858000"/>
          </a:xfrm>
          <a:prstGeom prst="rect">
            <a:avLst/>
          </a:prstGeom>
        </p:spPr>
      </p:pic>
      <p:sp>
        <p:nvSpPr>
          <p:cNvPr id="3" name="矩形 2"/>
          <p:cNvSpPr/>
          <p:nvPr/>
        </p:nvSpPr>
        <p:spPr>
          <a:xfrm>
            <a:off x="-1730" y="0"/>
            <a:ext cx="12193729" cy="6857999"/>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任意多边形: 形状 30"/>
          <p:cNvSpPr/>
          <p:nvPr/>
        </p:nvSpPr>
        <p:spPr>
          <a:xfrm>
            <a:off x="-436918" y="363640"/>
            <a:ext cx="1082592" cy="409932"/>
          </a:xfrm>
          <a:custGeom>
            <a:avLst/>
            <a:gdLst>
              <a:gd name="connsiteX0" fmla="*/ 124918 w 1413447"/>
              <a:gd name="connsiteY0" fmla="*/ 0 h 535213"/>
              <a:gd name="connsiteX1" fmla="*/ 1413447 w 1413447"/>
              <a:gd name="connsiteY1" fmla="*/ 0 h 535213"/>
              <a:gd name="connsiteX2" fmla="*/ 1293066 w 1413447"/>
              <a:gd name="connsiteY2" fmla="*/ 515770 h 535213"/>
              <a:gd name="connsiteX3" fmla="*/ 1296954 w 1413447"/>
              <a:gd name="connsiteY3" fmla="*/ 499111 h 535213"/>
              <a:gd name="connsiteX4" fmla="*/ 1284655 w 1413447"/>
              <a:gd name="connsiteY4" fmla="*/ 517355 h 535213"/>
              <a:gd name="connsiteX5" fmla="*/ 1263549 w 1413447"/>
              <a:gd name="connsiteY5" fmla="*/ 531584 h 535213"/>
              <a:gd name="connsiteX6" fmla="*/ 1245575 w 1413447"/>
              <a:gd name="connsiteY6" fmla="*/ 535213 h 535213"/>
              <a:gd name="connsiteX7" fmla="*/ 74294 w 1413447"/>
              <a:gd name="connsiteY7" fmla="*/ 535213 h 535213"/>
              <a:gd name="connsiteX8" fmla="*/ 56319 w 1413447"/>
              <a:gd name="connsiteY8" fmla="*/ 531584 h 535213"/>
              <a:gd name="connsiteX9" fmla="*/ 15766 w 1413447"/>
              <a:gd name="connsiteY9" fmla="*/ 470404 h 535213"/>
              <a:gd name="connsiteX10" fmla="*/ 19864 w 1413447"/>
              <a:gd name="connsiteY10" fmla="*/ 450109 h 535213"/>
              <a:gd name="connsiteX11" fmla="*/ 0 w 1413447"/>
              <a:gd name="connsiteY11" fmla="*/ 535213 h 535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13447" h="535213">
                <a:moveTo>
                  <a:pt x="124918" y="0"/>
                </a:moveTo>
                <a:lnTo>
                  <a:pt x="1413447" y="0"/>
                </a:lnTo>
                <a:lnTo>
                  <a:pt x="1293066" y="515770"/>
                </a:lnTo>
                <a:lnTo>
                  <a:pt x="1296954" y="499111"/>
                </a:lnTo>
                <a:lnTo>
                  <a:pt x="1284655" y="517355"/>
                </a:lnTo>
                <a:cubicBezTo>
                  <a:pt x="1278647" y="523362"/>
                  <a:pt x="1271493" y="528224"/>
                  <a:pt x="1263549" y="531584"/>
                </a:cubicBezTo>
                <a:lnTo>
                  <a:pt x="1245575" y="535213"/>
                </a:lnTo>
                <a:lnTo>
                  <a:pt x="74294" y="535213"/>
                </a:lnTo>
                <a:lnTo>
                  <a:pt x="56319" y="531584"/>
                </a:lnTo>
                <a:cubicBezTo>
                  <a:pt x="32488" y="521505"/>
                  <a:pt x="15766" y="497907"/>
                  <a:pt x="15766" y="470404"/>
                </a:cubicBezTo>
                <a:lnTo>
                  <a:pt x="19864" y="450109"/>
                </a:lnTo>
                <a:lnTo>
                  <a:pt x="0" y="535213"/>
                </a:lnTo>
                <a:close/>
              </a:path>
            </a:pathLst>
          </a:custGeom>
          <a:solidFill>
            <a:srgbClr val="267CA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sp>
        <p:nvSpPr>
          <p:cNvPr id="5" name="文本框 4"/>
          <p:cNvSpPr txBox="1"/>
          <p:nvPr/>
        </p:nvSpPr>
        <p:spPr>
          <a:xfrm>
            <a:off x="759974" y="319311"/>
            <a:ext cx="6258046" cy="460375"/>
          </a:xfrm>
          <a:prstGeom prst="rect">
            <a:avLst/>
          </a:prstGeom>
          <a:noFill/>
        </p:spPr>
        <p:txBody>
          <a:bodyPr wrap="square" rtlCol="0">
            <a:spAutoFit/>
          </a:bodyPr>
          <a:lstStyle>
            <a:defPPr>
              <a:defRPr lang="zh-CN"/>
            </a:defPPr>
            <a:lvl1pPr>
              <a:defRPr sz="2400" b="1">
                <a:solidFill>
                  <a:srgbClr val="267CA0"/>
                </a:solidFill>
                <a:latin typeface="包图粗黑体" panose="02000800000000000000" pitchFamily="2" charset="-122"/>
                <a:ea typeface="包图粗黑体" panose="02000800000000000000" pitchFamily="2" charset="-122"/>
              </a:defRPr>
            </a:lvl1pPr>
          </a:lstStyle>
          <a:p>
            <a:r>
              <a:rPr lang="zh-CN" altLang="en-US" dirty="0">
                <a:latin typeface="+mn-lt"/>
                <a:ea typeface="+mn-ea"/>
                <a:cs typeface="+mn-ea"/>
                <a:sym typeface="+mn-lt"/>
              </a:rPr>
              <a:t>一、什么是脱硫剂？</a:t>
            </a:r>
            <a:endParaRPr lang="zh-CN" altLang="en-US" dirty="0">
              <a:latin typeface="+mn-lt"/>
              <a:ea typeface="+mn-ea"/>
              <a:cs typeface="+mn-ea"/>
              <a:sym typeface="+mn-lt"/>
            </a:endParaRPr>
          </a:p>
        </p:txBody>
      </p:sp>
      <p:pic>
        <p:nvPicPr>
          <p:cNvPr id="32" name="图片 31"/>
          <p:cNvPicPr>
            <a:picLocks noChangeAspect="1"/>
          </p:cNvPicPr>
          <p:nvPr/>
        </p:nvPicPr>
        <p:blipFill rotWithShape="1">
          <a:blip r:embed="rId2" cstate="print">
            <a:extLst>
              <a:ext uri="{28A0092B-C50C-407E-A947-70E740481C1C}">
                <a14:useLocalDpi xmlns:a14="http://schemas.microsoft.com/office/drawing/2010/main" val="0"/>
              </a:ext>
            </a:extLst>
          </a:blip>
          <a:srcRect t="40578" b="28549"/>
          <a:stretch>
            <a:fillRect/>
          </a:stretch>
        </p:blipFill>
        <p:spPr>
          <a:xfrm>
            <a:off x="-17601" y="1534668"/>
            <a:ext cx="12209601" cy="2485478"/>
          </a:xfrm>
          <a:prstGeom prst="rect">
            <a:avLst/>
          </a:prstGeom>
        </p:spPr>
      </p:pic>
      <p:sp>
        <p:nvSpPr>
          <p:cNvPr id="11" name="矩形 10"/>
          <p:cNvSpPr/>
          <p:nvPr/>
        </p:nvSpPr>
        <p:spPr>
          <a:xfrm>
            <a:off x="-17780" y="1229360"/>
            <a:ext cx="12209780" cy="2790825"/>
          </a:xfrm>
          <a:prstGeom prst="rect">
            <a:avLst/>
          </a:prstGeom>
          <a:gradFill>
            <a:gsLst>
              <a:gs pos="0">
                <a:srgbClr val="267CA0"/>
              </a:gs>
              <a:gs pos="33000">
                <a:srgbClr val="388BA5">
                  <a:alpha val="90000"/>
                </a:srgbClr>
              </a:gs>
              <a:gs pos="66000">
                <a:srgbClr val="509FA4">
                  <a:alpha val="90000"/>
                </a:srgbClr>
              </a:gs>
              <a:gs pos="100000">
                <a:srgbClr val="5BAAA4">
                  <a:alpha val="85000"/>
                </a:srgb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sp>
        <p:nvSpPr>
          <p:cNvPr id="36" name="文本框 35"/>
          <p:cNvSpPr txBox="1"/>
          <p:nvPr/>
        </p:nvSpPr>
        <p:spPr>
          <a:xfrm>
            <a:off x="83820" y="1410970"/>
            <a:ext cx="12026265" cy="2091690"/>
          </a:xfrm>
          <a:prstGeom prst="rect">
            <a:avLst/>
          </a:prstGeom>
          <a:noFill/>
        </p:spPr>
        <p:txBody>
          <a:bodyPr wrap="square" rtlCol="0">
            <a:spAutoFit/>
          </a:bodyPr>
          <a:lstStyle/>
          <a:p>
            <a:pPr>
              <a:lnSpc>
                <a:spcPct val="130000"/>
              </a:lnSpc>
            </a:pPr>
            <a:r>
              <a:rPr sz="2000" spc="130" dirty="0">
                <a:solidFill>
                  <a:schemeClr val="bg1"/>
                </a:solidFill>
                <a:cs typeface="+mn-ea"/>
                <a:sym typeface="+mn-lt"/>
              </a:rPr>
              <a:t>脱硫剂，一般指脱除燃料、原料或其他物料中的游离硫或硫化合物的药剂；在污染物的控制和处理中主要指能去除废气中硫氧化物（包括SO2和SO3）所用的药剂。各种碱性化合物都可作为脱硫剂。去除烟道废气中二氧化硫的脱硫剂，采用最多的是廉价的石灰、石灰石和用石灰质药剂配制的碱性溶液。化工厂、冶炼厂等常采用碳酸钠、碱性硫酸铝等溶液作为脱硫剂处理含二氧化硫的尾气，并可解吸回收利用。</a:t>
            </a:r>
            <a:endParaRPr sz="2000" spc="130" dirty="0">
              <a:solidFill>
                <a:schemeClr val="bg1"/>
              </a:solidFill>
              <a:cs typeface="+mn-ea"/>
              <a:sym typeface="+mn-lt"/>
            </a:endParaRPr>
          </a:p>
        </p:txBody>
      </p:sp>
      <p:sp>
        <p:nvSpPr>
          <p:cNvPr id="17" name="圆角矩形 5"/>
          <p:cNvSpPr/>
          <p:nvPr/>
        </p:nvSpPr>
        <p:spPr>
          <a:xfrm>
            <a:off x="8285480" y="3430270"/>
            <a:ext cx="3484245" cy="3339465"/>
          </a:xfrm>
          <a:prstGeom prst="roundRect">
            <a:avLst>
              <a:gd name="adj" fmla="val 825"/>
            </a:avLst>
          </a:prstGeom>
          <a:solidFill>
            <a:srgbClr val="F1F3F2"/>
          </a:solidFill>
          <a:ln>
            <a:noFill/>
          </a:ln>
          <a:effectLst>
            <a:outerShdw blurRad="50800" dist="25400" dir="270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 name="圆角矩形 5"/>
          <p:cNvSpPr/>
          <p:nvPr/>
        </p:nvSpPr>
        <p:spPr>
          <a:xfrm>
            <a:off x="4511040" y="3430270"/>
            <a:ext cx="3405505" cy="3339465"/>
          </a:xfrm>
          <a:prstGeom prst="roundRect">
            <a:avLst>
              <a:gd name="adj" fmla="val 825"/>
            </a:avLst>
          </a:prstGeom>
          <a:solidFill>
            <a:srgbClr val="F1F3F2"/>
          </a:solidFill>
          <a:ln>
            <a:noFill/>
          </a:ln>
          <a:effectLst>
            <a:outerShdw blurRad="50800" dist="25400" dir="270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2" name="组合 11"/>
          <p:cNvGrpSpPr/>
          <p:nvPr/>
        </p:nvGrpSpPr>
        <p:grpSpPr>
          <a:xfrm>
            <a:off x="398780" y="3430270"/>
            <a:ext cx="3490595" cy="3467100"/>
            <a:chOff x="1020848" y="3429969"/>
            <a:chExt cx="2868149" cy="2185067"/>
          </a:xfrm>
        </p:grpSpPr>
        <p:sp>
          <p:nvSpPr>
            <p:cNvPr id="15" name="圆角矩形 5"/>
            <p:cNvSpPr/>
            <p:nvPr/>
          </p:nvSpPr>
          <p:spPr>
            <a:xfrm>
              <a:off x="1020848" y="3429969"/>
              <a:ext cx="2868149" cy="2104628"/>
            </a:xfrm>
            <a:prstGeom prst="roundRect">
              <a:avLst>
                <a:gd name="adj" fmla="val 825"/>
              </a:avLst>
            </a:prstGeom>
            <a:solidFill>
              <a:srgbClr val="F1F3F2"/>
            </a:solidFill>
            <a:ln>
              <a:noFill/>
            </a:ln>
            <a:effectLst>
              <a:outerShdw blurRad="50800" dist="25400" dir="270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6" name="文本框 45"/>
            <p:cNvSpPr txBox="1"/>
            <p:nvPr/>
          </p:nvSpPr>
          <p:spPr>
            <a:xfrm>
              <a:off x="1111114" y="3462785"/>
              <a:ext cx="2662051" cy="2152251"/>
            </a:xfrm>
            <a:prstGeom prst="rect">
              <a:avLst/>
            </a:prstGeom>
            <a:noFill/>
          </p:spPr>
          <p:txBody>
            <a:bodyPr wrap="square" rtlCol="0">
              <a:spAutoFit/>
            </a:bodyPr>
            <a:lstStyle/>
            <a:p>
              <a:pPr algn="l">
                <a:lnSpc>
                  <a:spcPct val="150000"/>
                </a:lnSpc>
              </a:pPr>
              <a:r>
                <a:rPr spc="100" dirty="0">
                  <a:solidFill>
                    <a:srgbClr val="388BA5"/>
                  </a:solidFill>
                  <a:cs typeface="+mn-ea"/>
                  <a:sym typeface="+mn-lt"/>
                </a:rPr>
                <a:t>脱硫技术一直是环境保护工作中一个令人关注的重要课题，主流的脱硫工艺今后仍将被国内外广泛应用。受技术条件及经济成本的制约，石灰石－石膏湿法、喷雾干燥工艺是适合各种脱硫要求的首选工艺。</a:t>
              </a:r>
              <a:endParaRPr spc="100" dirty="0">
                <a:solidFill>
                  <a:srgbClr val="388BA5"/>
                </a:solidFill>
                <a:cs typeface="+mn-ea"/>
                <a:sym typeface="+mn-lt"/>
              </a:endParaRPr>
            </a:p>
          </p:txBody>
        </p:sp>
      </p:grpSp>
      <p:sp>
        <p:nvSpPr>
          <p:cNvPr id="18" name="文本框 17"/>
          <p:cNvSpPr txBox="1"/>
          <p:nvPr/>
        </p:nvSpPr>
        <p:spPr>
          <a:xfrm>
            <a:off x="4593591" y="3502660"/>
            <a:ext cx="3239770" cy="2168525"/>
          </a:xfrm>
          <a:prstGeom prst="rect">
            <a:avLst/>
          </a:prstGeom>
          <a:noFill/>
        </p:spPr>
        <p:txBody>
          <a:bodyPr wrap="square" rtlCol="0">
            <a:spAutoFit/>
          </a:bodyPr>
          <a:p>
            <a:pPr algn="l">
              <a:lnSpc>
                <a:spcPct val="150000"/>
              </a:lnSpc>
            </a:pPr>
            <a:r>
              <a:rPr spc="100" dirty="0">
                <a:solidFill>
                  <a:srgbClr val="388BA5"/>
                </a:solidFill>
                <a:cs typeface="+mn-ea"/>
                <a:sym typeface="+mn-lt"/>
              </a:rPr>
              <a:t>而电子束法和海水脱硫等工艺因处于试验研究阶段或者应用地域受到限制，所以市场分额有限，但在局部地区将有所发展。</a:t>
            </a:r>
            <a:endParaRPr spc="100" dirty="0">
              <a:solidFill>
                <a:srgbClr val="388BA5"/>
              </a:solidFill>
              <a:cs typeface="+mn-ea"/>
              <a:sym typeface="+mn-lt"/>
            </a:endParaRPr>
          </a:p>
        </p:txBody>
      </p:sp>
      <p:sp>
        <p:nvSpPr>
          <p:cNvPr id="19" name="文本框 18"/>
          <p:cNvSpPr txBox="1"/>
          <p:nvPr/>
        </p:nvSpPr>
        <p:spPr>
          <a:xfrm>
            <a:off x="8407400" y="3380740"/>
            <a:ext cx="3529965" cy="3415030"/>
          </a:xfrm>
          <a:prstGeom prst="rect">
            <a:avLst/>
          </a:prstGeom>
          <a:noFill/>
        </p:spPr>
        <p:txBody>
          <a:bodyPr wrap="square" rtlCol="0">
            <a:spAutoFit/>
          </a:bodyPr>
          <a:p>
            <a:pPr algn="l">
              <a:lnSpc>
                <a:spcPct val="150000"/>
              </a:lnSpc>
            </a:pPr>
            <a:r>
              <a:rPr spc="100" dirty="0">
                <a:solidFill>
                  <a:srgbClr val="388BA5"/>
                </a:solidFill>
                <a:cs typeface="+mn-ea"/>
                <a:sym typeface="+mn-lt"/>
              </a:rPr>
              <a:t>烟气脱硫技术－烟气循环流化床脱硫工艺（由吸收剂制备、吸收塔、脱硫灰再循环、除尘器及控制系统等部分组成的工艺）CFB-FGD会成为今后焚烧烟气脱硫重要的技术手段之一。此技术在国外已成功商业化，市场前景看好。</a:t>
            </a:r>
            <a:endParaRPr spc="100" dirty="0">
              <a:solidFill>
                <a:srgbClr val="388BA5"/>
              </a:solidFill>
              <a:cs typeface="+mn-ea"/>
              <a:sym typeface="+mn-lt"/>
            </a:endParaRPr>
          </a:p>
        </p:txBody>
      </p:sp>
      <p:pic>
        <p:nvPicPr>
          <p:cNvPr id="10" name="图片 9"/>
          <p:cNvPicPr>
            <a:picLocks noChangeAspect="1"/>
          </p:cNvPicPr>
          <p:nvPr/>
        </p:nvPicPr>
        <p:blipFill>
          <a:blip r:embed="rId3">
            <a:clrChange>
              <a:clrFrom>
                <a:srgbClr val="FFFFFE">
                  <a:alpha val="100000"/>
                </a:srgbClr>
              </a:clrFrom>
              <a:clrTo>
                <a:srgbClr val="FFFFFE">
                  <a:alpha val="100000"/>
                  <a:alpha val="0"/>
                </a:srgbClr>
              </a:clrTo>
            </a:clrChange>
          </a:blip>
          <a:srcRect r="83031" b="81863"/>
          <a:stretch>
            <a:fillRect/>
          </a:stretch>
        </p:blipFill>
        <p:spPr>
          <a:xfrm>
            <a:off x="9119870" y="-342900"/>
            <a:ext cx="3338830" cy="1169670"/>
          </a:xfrm>
          <a:prstGeom prst="rect">
            <a:avLst/>
          </a:prstGeom>
        </p:spPr>
      </p:pic>
    </p:spTree>
  </p:cSld>
  <p:clrMapOvr>
    <a:masterClrMapping/>
  </p:clrMapOvr>
  <p:transition spd="slow" advClick="0" advTm="5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cstate="print">
            <a:extLst>
              <a:ext uri="{28A0092B-C50C-407E-A947-70E740481C1C}">
                <a14:useLocalDpi xmlns:a14="http://schemas.microsoft.com/office/drawing/2010/main" val="0"/>
              </a:ext>
            </a:extLst>
          </a:blip>
          <a:srcRect/>
          <a:stretch>
            <a:fillRect/>
          </a:stretch>
        </p:blipFill>
        <p:spPr>
          <a:xfrm>
            <a:off x="-1730" y="0"/>
            <a:ext cx="12193730" cy="6858000"/>
          </a:xfrm>
          <a:prstGeom prst="rect">
            <a:avLst/>
          </a:prstGeom>
        </p:spPr>
      </p:pic>
      <p:sp>
        <p:nvSpPr>
          <p:cNvPr id="9" name="矩形 8"/>
          <p:cNvSpPr/>
          <p:nvPr/>
        </p:nvSpPr>
        <p:spPr>
          <a:xfrm>
            <a:off x="0" y="0"/>
            <a:ext cx="12192000" cy="6858000"/>
          </a:xfrm>
          <a:prstGeom prst="rect">
            <a:avLst/>
          </a:prstGeom>
          <a:gradFill>
            <a:gsLst>
              <a:gs pos="0">
                <a:srgbClr val="267CA0"/>
              </a:gs>
              <a:gs pos="33000">
                <a:srgbClr val="388BA5">
                  <a:alpha val="90000"/>
                </a:srgbClr>
              </a:gs>
              <a:gs pos="66000">
                <a:srgbClr val="509FA4">
                  <a:alpha val="90000"/>
                </a:srgbClr>
              </a:gs>
              <a:gs pos="100000">
                <a:srgbClr val="5BAAA4">
                  <a:alpha val="85000"/>
                </a:srgb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sp>
        <p:nvSpPr>
          <p:cNvPr id="10" name="矩形 9"/>
          <p:cNvSpPr/>
          <p:nvPr/>
        </p:nvSpPr>
        <p:spPr>
          <a:xfrm>
            <a:off x="0" y="4019550"/>
            <a:ext cx="12192000" cy="2838450"/>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 name="矩形 10"/>
          <p:cNvSpPr/>
          <p:nvPr/>
        </p:nvSpPr>
        <p:spPr>
          <a:xfrm>
            <a:off x="342900" y="2374244"/>
            <a:ext cx="11506200" cy="3276000"/>
          </a:xfrm>
          <a:prstGeom prst="rect">
            <a:avLst/>
          </a:prstGeom>
          <a:solidFill>
            <a:schemeClr val="bg1"/>
          </a:solidFill>
          <a:ln>
            <a:noFill/>
          </a:ln>
          <a:effectLst>
            <a:outerShdw blurRad="50800" dist="50800" dir="5400000" algn="t"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12" name="直接连接符 11"/>
          <p:cNvCxnSpPr/>
          <p:nvPr/>
        </p:nvCxnSpPr>
        <p:spPr>
          <a:xfrm>
            <a:off x="5646000" y="1123950"/>
            <a:ext cx="900000" cy="0"/>
          </a:xfrm>
          <a:prstGeom prst="line">
            <a:avLst/>
          </a:prstGeom>
          <a:ln w="28575">
            <a:solidFill>
              <a:srgbClr val="009B97"/>
            </a:solidFill>
          </a:ln>
        </p:spPr>
        <p:style>
          <a:lnRef idx="1">
            <a:schemeClr val="accent1"/>
          </a:lnRef>
          <a:fillRef idx="0">
            <a:schemeClr val="accent1"/>
          </a:fillRef>
          <a:effectRef idx="0">
            <a:schemeClr val="accent1"/>
          </a:effectRef>
          <a:fontRef idx="minor">
            <a:schemeClr val="tx1"/>
          </a:fontRef>
        </p:style>
      </p:cxnSp>
      <p:sp>
        <p:nvSpPr>
          <p:cNvPr id="4" name="文本框 3"/>
          <p:cNvSpPr txBox="1"/>
          <p:nvPr/>
        </p:nvSpPr>
        <p:spPr>
          <a:xfrm>
            <a:off x="4521221" y="94649"/>
            <a:ext cx="3171329" cy="1106805"/>
          </a:xfrm>
          <a:prstGeom prst="rect">
            <a:avLst/>
          </a:prstGeom>
          <a:noFill/>
        </p:spPr>
        <p:txBody>
          <a:bodyPr wrap="square" rtlCol="0">
            <a:spAutoFit/>
          </a:bodyPr>
          <a:lstStyle/>
          <a:p>
            <a:pPr algn="ctr"/>
            <a:r>
              <a:rPr lang="en-US" altLang="zh-CN" sz="6600" dirty="0">
                <a:solidFill>
                  <a:schemeClr val="bg1"/>
                </a:solidFill>
                <a:effectLst>
                  <a:outerShdw blurRad="38100" dist="38100" dir="2700000" algn="tl" rotWithShape="0">
                    <a:prstClr val="black">
                      <a:alpha val="40000"/>
                    </a:prstClr>
                  </a:outerShdw>
                </a:effectLst>
                <a:cs typeface="+mn-ea"/>
                <a:sym typeface="+mn-lt"/>
              </a:rPr>
              <a:t>02</a:t>
            </a:r>
            <a:endParaRPr lang="zh-CN" altLang="en-US" sz="6600" dirty="0">
              <a:solidFill>
                <a:schemeClr val="bg1"/>
              </a:solidFill>
              <a:effectLst>
                <a:outerShdw blurRad="38100" dist="38100" dir="2700000" algn="tl" rotWithShape="0">
                  <a:prstClr val="black">
                    <a:alpha val="40000"/>
                  </a:prstClr>
                </a:outerShdw>
              </a:effectLst>
              <a:cs typeface="+mn-ea"/>
              <a:sym typeface="+mn-lt"/>
            </a:endParaRPr>
          </a:p>
        </p:txBody>
      </p:sp>
      <p:sp>
        <p:nvSpPr>
          <p:cNvPr id="5" name="文本框 4"/>
          <p:cNvSpPr txBox="1"/>
          <p:nvPr/>
        </p:nvSpPr>
        <p:spPr>
          <a:xfrm>
            <a:off x="342900" y="2850341"/>
            <a:ext cx="11506200" cy="829945"/>
          </a:xfrm>
          <a:prstGeom prst="rect">
            <a:avLst/>
          </a:prstGeom>
          <a:noFill/>
        </p:spPr>
        <p:txBody>
          <a:bodyPr wrap="square" rtlCol="0">
            <a:spAutoFit/>
          </a:bodyPr>
          <a:lstStyle/>
          <a:p>
            <a:pPr algn="ctr"/>
            <a:r>
              <a:rPr lang="zh-CN" altLang="en-US" sz="4800" spc="400" dirty="0">
                <a:solidFill>
                  <a:srgbClr val="267CA0"/>
                </a:solidFill>
                <a:effectLst>
                  <a:outerShdw blurRad="38100" dist="25400" dir="2700000" algn="tl" rotWithShape="0">
                    <a:prstClr val="black">
                      <a:alpha val="30000"/>
                    </a:prstClr>
                  </a:outerShdw>
                </a:effectLst>
                <a:cs typeface="+mn-ea"/>
                <a:sym typeface="+mn-lt"/>
              </a:rPr>
              <a:t>二、脱硫剂的作用</a:t>
            </a:r>
            <a:endParaRPr lang="zh-CN" altLang="en-US" sz="4800" spc="400" dirty="0">
              <a:solidFill>
                <a:srgbClr val="267CA0"/>
              </a:solidFill>
              <a:effectLst>
                <a:outerShdw blurRad="38100" dist="25400" dir="2700000" algn="tl" rotWithShape="0">
                  <a:prstClr val="black">
                    <a:alpha val="30000"/>
                  </a:prstClr>
                </a:outerShdw>
              </a:effectLst>
              <a:cs typeface="+mn-ea"/>
              <a:sym typeface="+mn-lt"/>
            </a:endParaRPr>
          </a:p>
        </p:txBody>
      </p:sp>
      <p:cxnSp>
        <p:nvCxnSpPr>
          <p:cNvPr id="7" name="直接连接符 6"/>
          <p:cNvCxnSpPr/>
          <p:nvPr/>
        </p:nvCxnSpPr>
        <p:spPr>
          <a:xfrm>
            <a:off x="696000" y="4005931"/>
            <a:ext cx="10800000" cy="0"/>
          </a:xfrm>
          <a:prstGeom prst="line">
            <a:avLst/>
          </a:prstGeom>
          <a:noFill/>
          <a:ln w="1905">
            <a:solidFill>
              <a:srgbClr val="009B97">
                <a:alpha val="70000"/>
              </a:srgbClr>
            </a:solidFill>
          </a:ln>
        </p:spPr>
        <p:style>
          <a:lnRef idx="2">
            <a:schemeClr val="accent1">
              <a:shade val="50000"/>
            </a:schemeClr>
          </a:lnRef>
          <a:fillRef idx="1">
            <a:schemeClr val="accent1"/>
          </a:fillRef>
          <a:effectRef idx="0">
            <a:schemeClr val="accent1"/>
          </a:effectRef>
          <a:fontRef idx="minor">
            <a:schemeClr val="lt1"/>
          </a:fontRef>
        </p:style>
      </p:cxnSp>
      <p:sp>
        <p:nvSpPr>
          <p:cNvPr id="18" name="Freeform 37"/>
          <p:cNvSpPr>
            <a:spLocks noEditPoints="1"/>
          </p:cNvSpPr>
          <p:nvPr/>
        </p:nvSpPr>
        <p:spPr bwMode="auto">
          <a:xfrm>
            <a:off x="5892421" y="1469270"/>
            <a:ext cx="414696" cy="598777"/>
          </a:xfrm>
          <a:custGeom>
            <a:avLst/>
            <a:gdLst>
              <a:gd name="T0" fmla="*/ 214 w 514"/>
              <a:gd name="T1" fmla="*/ 329 h 743"/>
              <a:gd name="T2" fmla="*/ 214 w 514"/>
              <a:gd name="T3" fmla="*/ 129 h 743"/>
              <a:gd name="T4" fmla="*/ 200 w 514"/>
              <a:gd name="T5" fmla="*/ 114 h 743"/>
              <a:gd name="T6" fmla="*/ 186 w 514"/>
              <a:gd name="T7" fmla="*/ 129 h 743"/>
              <a:gd name="T8" fmla="*/ 186 w 514"/>
              <a:gd name="T9" fmla="*/ 329 h 743"/>
              <a:gd name="T10" fmla="*/ 200 w 514"/>
              <a:gd name="T11" fmla="*/ 343 h 743"/>
              <a:gd name="T12" fmla="*/ 214 w 514"/>
              <a:gd name="T13" fmla="*/ 329 h 743"/>
              <a:gd name="T14" fmla="*/ 514 w 514"/>
              <a:gd name="T15" fmla="*/ 486 h 743"/>
              <a:gd name="T16" fmla="*/ 486 w 514"/>
              <a:gd name="T17" fmla="*/ 514 h 743"/>
              <a:gd name="T18" fmla="*/ 294 w 514"/>
              <a:gd name="T19" fmla="*/ 514 h 743"/>
              <a:gd name="T20" fmla="*/ 271 w 514"/>
              <a:gd name="T21" fmla="*/ 730 h 743"/>
              <a:gd name="T22" fmla="*/ 257 w 514"/>
              <a:gd name="T23" fmla="*/ 743 h 743"/>
              <a:gd name="T24" fmla="*/ 257 w 514"/>
              <a:gd name="T25" fmla="*/ 743 h 743"/>
              <a:gd name="T26" fmla="*/ 243 w 514"/>
              <a:gd name="T27" fmla="*/ 731 h 743"/>
              <a:gd name="T28" fmla="*/ 209 w 514"/>
              <a:gd name="T29" fmla="*/ 514 h 743"/>
              <a:gd name="T30" fmla="*/ 28 w 514"/>
              <a:gd name="T31" fmla="*/ 514 h 743"/>
              <a:gd name="T32" fmla="*/ 0 w 514"/>
              <a:gd name="T33" fmla="*/ 486 h 743"/>
              <a:gd name="T34" fmla="*/ 114 w 514"/>
              <a:gd name="T35" fmla="*/ 343 h 743"/>
              <a:gd name="T36" fmla="*/ 114 w 514"/>
              <a:gd name="T37" fmla="*/ 114 h 743"/>
              <a:gd name="T38" fmla="*/ 57 w 514"/>
              <a:gd name="T39" fmla="*/ 57 h 743"/>
              <a:gd name="T40" fmla="*/ 114 w 514"/>
              <a:gd name="T41" fmla="*/ 0 h 743"/>
              <a:gd name="T42" fmla="*/ 400 w 514"/>
              <a:gd name="T43" fmla="*/ 0 h 743"/>
              <a:gd name="T44" fmla="*/ 457 w 514"/>
              <a:gd name="T45" fmla="*/ 57 h 743"/>
              <a:gd name="T46" fmla="*/ 400 w 514"/>
              <a:gd name="T47" fmla="*/ 114 h 743"/>
              <a:gd name="T48" fmla="*/ 400 w 514"/>
              <a:gd name="T49" fmla="*/ 343 h 743"/>
              <a:gd name="T50" fmla="*/ 514 w 514"/>
              <a:gd name="T51" fmla="*/ 486 h 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14" h="743">
                <a:moveTo>
                  <a:pt x="214" y="329"/>
                </a:moveTo>
                <a:cubicBezTo>
                  <a:pt x="214" y="129"/>
                  <a:pt x="214" y="129"/>
                  <a:pt x="214" y="129"/>
                </a:cubicBezTo>
                <a:cubicBezTo>
                  <a:pt x="214" y="121"/>
                  <a:pt x="208" y="114"/>
                  <a:pt x="200" y="114"/>
                </a:cubicBezTo>
                <a:cubicBezTo>
                  <a:pt x="192" y="114"/>
                  <a:pt x="186" y="121"/>
                  <a:pt x="186" y="129"/>
                </a:cubicBezTo>
                <a:cubicBezTo>
                  <a:pt x="186" y="329"/>
                  <a:pt x="186" y="329"/>
                  <a:pt x="186" y="329"/>
                </a:cubicBezTo>
                <a:cubicBezTo>
                  <a:pt x="186" y="337"/>
                  <a:pt x="192" y="343"/>
                  <a:pt x="200" y="343"/>
                </a:cubicBezTo>
                <a:cubicBezTo>
                  <a:pt x="208" y="343"/>
                  <a:pt x="214" y="337"/>
                  <a:pt x="214" y="329"/>
                </a:cubicBezTo>
                <a:close/>
                <a:moveTo>
                  <a:pt x="514" y="486"/>
                </a:moveTo>
                <a:cubicBezTo>
                  <a:pt x="514" y="501"/>
                  <a:pt x="501" y="514"/>
                  <a:pt x="486" y="514"/>
                </a:cubicBezTo>
                <a:cubicBezTo>
                  <a:pt x="294" y="514"/>
                  <a:pt x="294" y="514"/>
                  <a:pt x="294" y="514"/>
                </a:cubicBezTo>
                <a:cubicBezTo>
                  <a:pt x="271" y="730"/>
                  <a:pt x="271" y="730"/>
                  <a:pt x="271" y="730"/>
                </a:cubicBezTo>
                <a:cubicBezTo>
                  <a:pt x="270" y="737"/>
                  <a:pt x="265" y="743"/>
                  <a:pt x="257" y="743"/>
                </a:cubicBezTo>
                <a:cubicBezTo>
                  <a:pt x="257" y="743"/>
                  <a:pt x="257" y="743"/>
                  <a:pt x="257" y="743"/>
                </a:cubicBezTo>
                <a:cubicBezTo>
                  <a:pt x="250" y="743"/>
                  <a:pt x="244" y="738"/>
                  <a:pt x="243" y="731"/>
                </a:cubicBezTo>
                <a:cubicBezTo>
                  <a:pt x="209" y="514"/>
                  <a:pt x="209" y="514"/>
                  <a:pt x="209" y="514"/>
                </a:cubicBezTo>
                <a:cubicBezTo>
                  <a:pt x="28" y="514"/>
                  <a:pt x="28" y="514"/>
                  <a:pt x="28" y="514"/>
                </a:cubicBezTo>
                <a:cubicBezTo>
                  <a:pt x="13" y="514"/>
                  <a:pt x="0" y="501"/>
                  <a:pt x="0" y="486"/>
                </a:cubicBezTo>
                <a:cubicBezTo>
                  <a:pt x="0" y="413"/>
                  <a:pt x="55" y="343"/>
                  <a:pt x="114" y="343"/>
                </a:cubicBezTo>
                <a:cubicBezTo>
                  <a:pt x="114" y="114"/>
                  <a:pt x="114" y="114"/>
                  <a:pt x="114" y="114"/>
                </a:cubicBezTo>
                <a:cubicBezTo>
                  <a:pt x="83" y="114"/>
                  <a:pt x="57" y="89"/>
                  <a:pt x="57" y="57"/>
                </a:cubicBezTo>
                <a:cubicBezTo>
                  <a:pt x="57" y="26"/>
                  <a:pt x="83" y="0"/>
                  <a:pt x="114" y="0"/>
                </a:cubicBezTo>
                <a:cubicBezTo>
                  <a:pt x="400" y="0"/>
                  <a:pt x="400" y="0"/>
                  <a:pt x="400" y="0"/>
                </a:cubicBezTo>
                <a:cubicBezTo>
                  <a:pt x="431" y="0"/>
                  <a:pt x="457" y="26"/>
                  <a:pt x="457" y="57"/>
                </a:cubicBezTo>
                <a:cubicBezTo>
                  <a:pt x="457" y="89"/>
                  <a:pt x="431" y="114"/>
                  <a:pt x="400" y="114"/>
                </a:cubicBezTo>
                <a:cubicBezTo>
                  <a:pt x="400" y="343"/>
                  <a:pt x="400" y="343"/>
                  <a:pt x="400" y="343"/>
                </a:cubicBezTo>
                <a:cubicBezTo>
                  <a:pt x="459" y="343"/>
                  <a:pt x="514" y="413"/>
                  <a:pt x="514" y="486"/>
                </a:cubicBezTo>
                <a:close/>
              </a:path>
            </a:pathLst>
          </a:custGeom>
          <a:solidFill>
            <a:schemeClr val="bg1"/>
          </a:solidFill>
          <a:ln>
            <a:noFill/>
          </a:ln>
          <a:effectLst>
            <a:outerShdw blurRad="38100" dist="25400" dir="2700000" algn="tl" rotWithShape="0">
              <a:prstClr val="black">
                <a:alpha val="40000"/>
              </a:prstClr>
            </a:outerShdw>
          </a:effectLst>
        </p:spPr>
        <p:txBody>
          <a:bodyPr vert="horz" wrap="square" lIns="91440" tIns="45720" rIns="91440" bIns="45720" numCol="1" anchor="t" anchorCtr="0" compatLnSpc="1"/>
          <a:lstStyle/>
          <a:p>
            <a:endParaRPr lang="zh-CN" altLang="en-US">
              <a:cs typeface="+mn-ea"/>
              <a:sym typeface="+mn-lt"/>
            </a:endParaRPr>
          </a:p>
        </p:txBody>
      </p:sp>
      <p:pic>
        <p:nvPicPr>
          <p:cNvPr id="3" name="图片 2"/>
          <p:cNvPicPr>
            <a:picLocks noChangeAspect="1"/>
          </p:cNvPicPr>
          <p:nvPr/>
        </p:nvPicPr>
        <p:blipFill>
          <a:blip r:embed="rId2">
            <a:clrChange>
              <a:clrFrom>
                <a:srgbClr val="FFFFFE">
                  <a:alpha val="100000"/>
                </a:srgbClr>
              </a:clrFrom>
              <a:clrTo>
                <a:srgbClr val="FFFFFE">
                  <a:alpha val="100000"/>
                  <a:alpha val="0"/>
                </a:srgbClr>
              </a:clrTo>
            </a:clrChange>
          </a:blip>
          <a:srcRect r="83031" b="81863"/>
          <a:stretch>
            <a:fillRect/>
          </a:stretch>
        </p:blipFill>
        <p:spPr>
          <a:xfrm>
            <a:off x="4232275" y="4331970"/>
            <a:ext cx="3338830" cy="1169670"/>
          </a:xfrm>
          <a:prstGeom prst="rect">
            <a:avLst/>
          </a:prstGeom>
        </p:spPr>
      </p:pic>
    </p:spTree>
  </p:cSld>
  <p:clrMapOvr>
    <a:masterClrMapping/>
  </p:clrMapOvr>
  <p:transition spd="slow" advClick="0" advTm="2000">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任意多边形: 形状 30"/>
          <p:cNvSpPr/>
          <p:nvPr/>
        </p:nvSpPr>
        <p:spPr>
          <a:xfrm>
            <a:off x="-436918" y="363640"/>
            <a:ext cx="1082592" cy="409932"/>
          </a:xfrm>
          <a:custGeom>
            <a:avLst/>
            <a:gdLst>
              <a:gd name="connsiteX0" fmla="*/ 124918 w 1413447"/>
              <a:gd name="connsiteY0" fmla="*/ 0 h 535213"/>
              <a:gd name="connsiteX1" fmla="*/ 1413447 w 1413447"/>
              <a:gd name="connsiteY1" fmla="*/ 0 h 535213"/>
              <a:gd name="connsiteX2" fmla="*/ 1293066 w 1413447"/>
              <a:gd name="connsiteY2" fmla="*/ 515770 h 535213"/>
              <a:gd name="connsiteX3" fmla="*/ 1296954 w 1413447"/>
              <a:gd name="connsiteY3" fmla="*/ 499111 h 535213"/>
              <a:gd name="connsiteX4" fmla="*/ 1284655 w 1413447"/>
              <a:gd name="connsiteY4" fmla="*/ 517355 h 535213"/>
              <a:gd name="connsiteX5" fmla="*/ 1263549 w 1413447"/>
              <a:gd name="connsiteY5" fmla="*/ 531584 h 535213"/>
              <a:gd name="connsiteX6" fmla="*/ 1245575 w 1413447"/>
              <a:gd name="connsiteY6" fmla="*/ 535213 h 535213"/>
              <a:gd name="connsiteX7" fmla="*/ 74294 w 1413447"/>
              <a:gd name="connsiteY7" fmla="*/ 535213 h 535213"/>
              <a:gd name="connsiteX8" fmla="*/ 56319 w 1413447"/>
              <a:gd name="connsiteY8" fmla="*/ 531584 h 535213"/>
              <a:gd name="connsiteX9" fmla="*/ 15766 w 1413447"/>
              <a:gd name="connsiteY9" fmla="*/ 470404 h 535213"/>
              <a:gd name="connsiteX10" fmla="*/ 19864 w 1413447"/>
              <a:gd name="connsiteY10" fmla="*/ 450109 h 535213"/>
              <a:gd name="connsiteX11" fmla="*/ 0 w 1413447"/>
              <a:gd name="connsiteY11" fmla="*/ 535213 h 535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13447" h="535213">
                <a:moveTo>
                  <a:pt x="124918" y="0"/>
                </a:moveTo>
                <a:lnTo>
                  <a:pt x="1413447" y="0"/>
                </a:lnTo>
                <a:lnTo>
                  <a:pt x="1293066" y="515770"/>
                </a:lnTo>
                <a:lnTo>
                  <a:pt x="1296954" y="499111"/>
                </a:lnTo>
                <a:lnTo>
                  <a:pt x="1284655" y="517355"/>
                </a:lnTo>
                <a:cubicBezTo>
                  <a:pt x="1278647" y="523362"/>
                  <a:pt x="1271493" y="528224"/>
                  <a:pt x="1263549" y="531584"/>
                </a:cubicBezTo>
                <a:lnTo>
                  <a:pt x="1245575" y="535213"/>
                </a:lnTo>
                <a:lnTo>
                  <a:pt x="74294" y="535213"/>
                </a:lnTo>
                <a:lnTo>
                  <a:pt x="56319" y="531584"/>
                </a:lnTo>
                <a:cubicBezTo>
                  <a:pt x="32488" y="521505"/>
                  <a:pt x="15766" y="497907"/>
                  <a:pt x="15766" y="470404"/>
                </a:cubicBezTo>
                <a:lnTo>
                  <a:pt x="19864" y="450109"/>
                </a:lnTo>
                <a:lnTo>
                  <a:pt x="0" y="535213"/>
                </a:lnTo>
                <a:close/>
              </a:path>
            </a:pathLst>
          </a:custGeom>
          <a:solidFill>
            <a:srgbClr val="267CA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sp>
        <p:nvSpPr>
          <p:cNvPr id="8" name="文本框 7"/>
          <p:cNvSpPr txBox="1"/>
          <p:nvPr/>
        </p:nvSpPr>
        <p:spPr>
          <a:xfrm>
            <a:off x="759974" y="319311"/>
            <a:ext cx="6258046" cy="460375"/>
          </a:xfrm>
          <a:prstGeom prst="rect">
            <a:avLst/>
          </a:prstGeom>
          <a:noFill/>
        </p:spPr>
        <p:txBody>
          <a:bodyPr wrap="square" rtlCol="0">
            <a:spAutoFit/>
          </a:bodyPr>
          <a:lstStyle>
            <a:defPPr>
              <a:defRPr lang="zh-CN"/>
            </a:defPPr>
            <a:lvl1pPr>
              <a:defRPr sz="2400" b="1">
                <a:solidFill>
                  <a:srgbClr val="267CA0"/>
                </a:solidFill>
                <a:latin typeface="包图粗黑体" panose="02000800000000000000" pitchFamily="2" charset="-122"/>
                <a:ea typeface="包图粗黑体" panose="02000800000000000000" pitchFamily="2" charset="-122"/>
              </a:defRPr>
            </a:lvl1pPr>
          </a:lstStyle>
          <a:p>
            <a:r>
              <a:rPr lang="zh-CN" altLang="en-US" dirty="0">
                <a:latin typeface="+mn-lt"/>
                <a:ea typeface="+mn-ea"/>
                <a:cs typeface="+mn-ea"/>
                <a:sym typeface="+mn-lt"/>
              </a:rPr>
              <a:t>二、脱硫剂的作用</a:t>
            </a:r>
            <a:endParaRPr lang="zh-CN" altLang="en-US" dirty="0">
              <a:latin typeface="+mn-lt"/>
              <a:ea typeface="+mn-ea"/>
              <a:cs typeface="+mn-ea"/>
              <a:sym typeface="+mn-lt"/>
            </a:endParaRPr>
          </a:p>
        </p:txBody>
      </p:sp>
      <p:grpSp>
        <p:nvGrpSpPr>
          <p:cNvPr id="40" name="组合 39"/>
          <p:cNvGrpSpPr/>
          <p:nvPr/>
        </p:nvGrpSpPr>
        <p:grpSpPr>
          <a:xfrm>
            <a:off x="8658860" y="1316990"/>
            <a:ext cx="3154045" cy="2496820"/>
            <a:chOff x="3203584" y="1563333"/>
            <a:chExt cx="5517039" cy="4504851"/>
          </a:xfrm>
        </p:grpSpPr>
        <p:sp>
          <p:nvSpPr>
            <p:cNvPr id="61" name="Freeform 29"/>
            <p:cNvSpPr/>
            <p:nvPr/>
          </p:nvSpPr>
          <p:spPr bwMode="auto">
            <a:xfrm>
              <a:off x="3353799" y="2947732"/>
              <a:ext cx="4149783" cy="2981695"/>
            </a:xfrm>
            <a:custGeom>
              <a:avLst/>
              <a:gdLst>
                <a:gd name="T0" fmla="*/ 1453 w 1542"/>
                <a:gd name="T1" fmla="*/ 0 h 1107"/>
                <a:gd name="T2" fmla="*/ 1050 w 1542"/>
                <a:gd name="T3" fmla="*/ 457 h 1107"/>
                <a:gd name="T4" fmla="*/ 1035 w 1542"/>
                <a:gd name="T5" fmla="*/ 429 h 1107"/>
                <a:gd name="T6" fmla="*/ 1019 w 1542"/>
                <a:gd name="T7" fmla="*/ 398 h 1107"/>
                <a:gd name="T8" fmla="*/ 1003 w 1542"/>
                <a:gd name="T9" fmla="*/ 368 h 1107"/>
                <a:gd name="T10" fmla="*/ 987 w 1542"/>
                <a:gd name="T11" fmla="*/ 338 h 1107"/>
                <a:gd name="T12" fmla="*/ 970 w 1542"/>
                <a:gd name="T13" fmla="*/ 308 h 1107"/>
                <a:gd name="T14" fmla="*/ 953 w 1542"/>
                <a:gd name="T15" fmla="*/ 278 h 1107"/>
                <a:gd name="T16" fmla="*/ 908 w 1542"/>
                <a:gd name="T17" fmla="*/ 200 h 1107"/>
                <a:gd name="T18" fmla="*/ 863 w 1542"/>
                <a:gd name="T19" fmla="*/ 275 h 1107"/>
                <a:gd name="T20" fmla="*/ 840 w 1542"/>
                <a:gd name="T21" fmla="*/ 312 h 1107"/>
                <a:gd name="T22" fmla="*/ 817 w 1542"/>
                <a:gd name="T23" fmla="*/ 350 h 1107"/>
                <a:gd name="T24" fmla="*/ 772 w 1542"/>
                <a:gd name="T25" fmla="*/ 426 h 1107"/>
                <a:gd name="T26" fmla="*/ 727 w 1542"/>
                <a:gd name="T27" fmla="*/ 501 h 1107"/>
                <a:gd name="T28" fmla="*/ 704 w 1542"/>
                <a:gd name="T29" fmla="*/ 539 h 1107"/>
                <a:gd name="T30" fmla="*/ 681 w 1542"/>
                <a:gd name="T31" fmla="*/ 576 h 1107"/>
                <a:gd name="T32" fmla="*/ 590 w 1542"/>
                <a:gd name="T33" fmla="*/ 726 h 1107"/>
                <a:gd name="T34" fmla="*/ 544 w 1542"/>
                <a:gd name="T35" fmla="*/ 801 h 1107"/>
                <a:gd name="T36" fmla="*/ 524 w 1542"/>
                <a:gd name="T37" fmla="*/ 834 h 1107"/>
                <a:gd name="T38" fmla="*/ 398 w 1542"/>
                <a:gd name="T39" fmla="*/ 658 h 1107"/>
                <a:gd name="T40" fmla="*/ 379 w 1542"/>
                <a:gd name="T41" fmla="*/ 630 h 1107"/>
                <a:gd name="T42" fmla="*/ 359 w 1542"/>
                <a:gd name="T43" fmla="*/ 655 h 1107"/>
                <a:gd name="T44" fmla="*/ 269 w 1542"/>
                <a:gd name="T45" fmla="*/ 766 h 1107"/>
                <a:gd name="T46" fmla="*/ 179 w 1542"/>
                <a:gd name="T47" fmla="*/ 877 h 1107"/>
                <a:gd name="T48" fmla="*/ 89 w 1542"/>
                <a:gd name="T49" fmla="*/ 987 h 1107"/>
                <a:gd name="T50" fmla="*/ 0 w 1542"/>
                <a:gd name="T51" fmla="*/ 1096 h 1107"/>
                <a:gd name="T52" fmla="*/ 0 w 1542"/>
                <a:gd name="T53" fmla="*/ 1107 h 1107"/>
                <a:gd name="T54" fmla="*/ 8 w 1542"/>
                <a:gd name="T55" fmla="*/ 1107 h 1107"/>
                <a:gd name="T56" fmla="*/ 105 w 1542"/>
                <a:gd name="T57" fmla="*/ 1001 h 1107"/>
                <a:gd name="T58" fmla="*/ 203 w 1542"/>
                <a:gd name="T59" fmla="*/ 897 h 1107"/>
                <a:gd name="T60" fmla="*/ 300 w 1542"/>
                <a:gd name="T61" fmla="*/ 793 h 1107"/>
                <a:gd name="T62" fmla="*/ 374 w 1542"/>
                <a:gd name="T63" fmla="*/ 713 h 1107"/>
                <a:gd name="T64" fmla="*/ 498 w 1542"/>
                <a:gd name="T65" fmla="*/ 912 h 1107"/>
                <a:gd name="T66" fmla="*/ 524 w 1542"/>
                <a:gd name="T67" fmla="*/ 953 h 1107"/>
                <a:gd name="T68" fmla="*/ 553 w 1542"/>
                <a:gd name="T69" fmla="*/ 911 h 1107"/>
                <a:gd name="T70" fmla="*/ 603 w 1542"/>
                <a:gd name="T71" fmla="*/ 839 h 1107"/>
                <a:gd name="T72" fmla="*/ 652 w 1542"/>
                <a:gd name="T73" fmla="*/ 766 h 1107"/>
                <a:gd name="T74" fmla="*/ 751 w 1542"/>
                <a:gd name="T75" fmla="*/ 621 h 1107"/>
                <a:gd name="T76" fmla="*/ 776 w 1542"/>
                <a:gd name="T77" fmla="*/ 585 h 1107"/>
                <a:gd name="T78" fmla="*/ 801 w 1542"/>
                <a:gd name="T79" fmla="*/ 549 h 1107"/>
                <a:gd name="T80" fmla="*/ 851 w 1542"/>
                <a:gd name="T81" fmla="*/ 476 h 1107"/>
                <a:gd name="T82" fmla="*/ 901 w 1542"/>
                <a:gd name="T83" fmla="*/ 405 h 1107"/>
                <a:gd name="T84" fmla="*/ 909 w 1542"/>
                <a:gd name="T85" fmla="*/ 419 h 1107"/>
                <a:gd name="T86" fmla="*/ 925 w 1542"/>
                <a:gd name="T87" fmla="*/ 449 h 1107"/>
                <a:gd name="T88" fmla="*/ 942 w 1542"/>
                <a:gd name="T89" fmla="*/ 479 h 1107"/>
                <a:gd name="T90" fmla="*/ 959 w 1542"/>
                <a:gd name="T91" fmla="*/ 509 h 1107"/>
                <a:gd name="T92" fmla="*/ 976 w 1542"/>
                <a:gd name="T93" fmla="*/ 539 h 1107"/>
                <a:gd name="T94" fmla="*/ 993 w 1542"/>
                <a:gd name="T95" fmla="*/ 568 h 1107"/>
                <a:gd name="T96" fmla="*/ 1029 w 1542"/>
                <a:gd name="T97" fmla="*/ 630 h 1107"/>
                <a:gd name="T98" fmla="*/ 1542 w 1542"/>
                <a:gd name="T99" fmla="*/ 89 h 1107"/>
                <a:gd name="T100" fmla="*/ 1453 w 1542"/>
                <a:gd name="T101" fmla="*/ 0 h 1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42" h="1107">
                  <a:moveTo>
                    <a:pt x="1453" y="0"/>
                  </a:moveTo>
                  <a:cubicBezTo>
                    <a:pt x="1443" y="8"/>
                    <a:pt x="1133" y="362"/>
                    <a:pt x="1050" y="457"/>
                  </a:cubicBezTo>
                  <a:cubicBezTo>
                    <a:pt x="1045" y="448"/>
                    <a:pt x="1040" y="438"/>
                    <a:pt x="1035" y="429"/>
                  </a:cubicBezTo>
                  <a:cubicBezTo>
                    <a:pt x="1030" y="419"/>
                    <a:pt x="1025" y="408"/>
                    <a:pt x="1019" y="398"/>
                  </a:cubicBezTo>
                  <a:cubicBezTo>
                    <a:pt x="1014" y="388"/>
                    <a:pt x="1009" y="378"/>
                    <a:pt x="1003" y="368"/>
                  </a:cubicBezTo>
                  <a:cubicBezTo>
                    <a:pt x="998" y="358"/>
                    <a:pt x="992" y="348"/>
                    <a:pt x="987" y="338"/>
                  </a:cubicBezTo>
                  <a:cubicBezTo>
                    <a:pt x="970" y="308"/>
                    <a:pt x="970" y="308"/>
                    <a:pt x="970" y="308"/>
                  </a:cubicBezTo>
                  <a:cubicBezTo>
                    <a:pt x="964" y="298"/>
                    <a:pt x="959" y="288"/>
                    <a:pt x="953" y="278"/>
                  </a:cubicBezTo>
                  <a:cubicBezTo>
                    <a:pt x="908" y="200"/>
                    <a:pt x="908" y="200"/>
                    <a:pt x="908" y="200"/>
                  </a:cubicBezTo>
                  <a:cubicBezTo>
                    <a:pt x="863" y="275"/>
                    <a:pt x="863" y="275"/>
                    <a:pt x="863" y="275"/>
                  </a:cubicBezTo>
                  <a:cubicBezTo>
                    <a:pt x="840" y="312"/>
                    <a:pt x="840" y="312"/>
                    <a:pt x="840" y="312"/>
                  </a:cubicBezTo>
                  <a:cubicBezTo>
                    <a:pt x="832" y="325"/>
                    <a:pt x="825" y="338"/>
                    <a:pt x="817" y="350"/>
                  </a:cubicBezTo>
                  <a:cubicBezTo>
                    <a:pt x="772" y="426"/>
                    <a:pt x="772" y="426"/>
                    <a:pt x="772" y="426"/>
                  </a:cubicBezTo>
                  <a:cubicBezTo>
                    <a:pt x="727" y="501"/>
                    <a:pt x="727" y="501"/>
                    <a:pt x="727" y="501"/>
                  </a:cubicBezTo>
                  <a:cubicBezTo>
                    <a:pt x="704" y="539"/>
                    <a:pt x="704" y="539"/>
                    <a:pt x="704" y="539"/>
                  </a:cubicBezTo>
                  <a:cubicBezTo>
                    <a:pt x="681" y="576"/>
                    <a:pt x="681" y="576"/>
                    <a:pt x="681" y="576"/>
                  </a:cubicBezTo>
                  <a:cubicBezTo>
                    <a:pt x="590" y="726"/>
                    <a:pt x="590" y="726"/>
                    <a:pt x="590" y="726"/>
                  </a:cubicBezTo>
                  <a:cubicBezTo>
                    <a:pt x="544" y="801"/>
                    <a:pt x="544" y="801"/>
                    <a:pt x="544" y="801"/>
                  </a:cubicBezTo>
                  <a:cubicBezTo>
                    <a:pt x="537" y="812"/>
                    <a:pt x="530" y="823"/>
                    <a:pt x="524" y="834"/>
                  </a:cubicBezTo>
                  <a:cubicBezTo>
                    <a:pt x="398" y="658"/>
                    <a:pt x="398" y="658"/>
                    <a:pt x="398" y="658"/>
                  </a:cubicBezTo>
                  <a:cubicBezTo>
                    <a:pt x="379" y="630"/>
                    <a:pt x="379" y="630"/>
                    <a:pt x="379" y="630"/>
                  </a:cubicBezTo>
                  <a:cubicBezTo>
                    <a:pt x="359" y="655"/>
                    <a:pt x="359" y="655"/>
                    <a:pt x="359" y="655"/>
                  </a:cubicBezTo>
                  <a:cubicBezTo>
                    <a:pt x="269" y="766"/>
                    <a:pt x="269" y="766"/>
                    <a:pt x="269" y="766"/>
                  </a:cubicBezTo>
                  <a:cubicBezTo>
                    <a:pt x="179" y="877"/>
                    <a:pt x="179" y="877"/>
                    <a:pt x="179" y="877"/>
                  </a:cubicBezTo>
                  <a:cubicBezTo>
                    <a:pt x="89" y="987"/>
                    <a:pt x="89" y="987"/>
                    <a:pt x="89" y="987"/>
                  </a:cubicBezTo>
                  <a:cubicBezTo>
                    <a:pt x="0" y="1096"/>
                    <a:pt x="0" y="1096"/>
                    <a:pt x="0" y="1096"/>
                  </a:cubicBezTo>
                  <a:cubicBezTo>
                    <a:pt x="0" y="1107"/>
                    <a:pt x="0" y="1107"/>
                    <a:pt x="0" y="1107"/>
                  </a:cubicBezTo>
                  <a:cubicBezTo>
                    <a:pt x="8" y="1107"/>
                    <a:pt x="8" y="1107"/>
                    <a:pt x="8" y="1107"/>
                  </a:cubicBezTo>
                  <a:cubicBezTo>
                    <a:pt x="105" y="1001"/>
                    <a:pt x="105" y="1001"/>
                    <a:pt x="105" y="1001"/>
                  </a:cubicBezTo>
                  <a:cubicBezTo>
                    <a:pt x="203" y="897"/>
                    <a:pt x="203" y="897"/>
                    <a:pt x="203" y="897"/>
                  </a:cubicBezTo>
                  <a:cubicBezTo>
                    <a:pt x="300" y="793"/>
                    <a:pt x="300" y="793"/>
                    <a:pt x="300" y="793"/>
                  </a:cubicBezTo>
                  <a:cubicBezTo>
                    <a:pt x="374" y="713"/>
                    <a:pt x="374" y="713"/>
                    <a:pt x="374" y="713"/>
                  </a:cubicBezTo>
                  <a:cubicBezTo>
                    <a:pt x="498" y="912"/>
                    <a:pt x="498" y="912"/>
                    <a:pt x="498" y="912"/>
                  </a:cubicBezTo>
                  <a:cubicBezTo>
                    <a:pt x="524" y="953"/>
                    <a:pt x="524" y="953"/>
                    <a:pt x="524" y="953"/>
                  </a:cubicBezTo>
                  <a:cubicBezTo>
                    <a:pt x="553" y="911"/>
                    <a:pt x="553" y="911"/>
                    <a:pt x="553" y="911"/>
                  </a:cubicBezTo>
                  <a:cubicBezTo>
                    <a:pt x="570" y="887"/>
                    <a:pt x="586" y="863"/>
                    <a:pt x="603" y="839"/>
                  </a:cubicBezTo>
                  <a:cubicBezTo>
                    <a:pt x="652" y="766"/>
                    <a:pt x="652" y="766"/>
                    <a:pt x="652" y="766"/>
                  </a:cubicBezTo>
                  <a:cubicBezTo>
                    <a:pt x="751" y="621"/>
                    <a:pt x="751" y="621"/>
                    <a:pt x="751" y="621"/>
                  </a:cubicBezTo>
                  <a:cubicBezTo>
                    <a:pt x="776" y="585"/>
                    <a:pt x="776" y="585"/>
                    <a:pt x="776" y="585"/>
                  </a:cubicBezTo>
                  <a:cubicBezTo>
                    <a:pt x="801" y="549"/>
                    <a:pt x="801" y="549"/>
                    <a:pt x="801" y="549"/>
                  </a:cubicBezTo>
                  <a:cubicBezTo>
                    <a:pt x="851" y="476"/>
                    <a:pt x="851" y="476"/>
                    <a:pt x="851" y="476"/>
                  </a:cubicBezTo>
                  <a:cubicBezTo>
                    <a:pt x="901" y="405"/>
                    <a:pt x="901" y="405"/>
                    <a:pt x="901" y="405"/>
                  </a:cubicBezTo>
                  <a:cubicBezTo>
                    <a:pt x="903" y="410"/>
                    <a:pt x="906" y="415"/>
                    <a:pt x="909" y="419"/>
                  </a:cubicBezTo>
                  <a:cubicBezTo>
                    <a:pt x="914" y="430"/>
                    <a:pt x="919" y="439"/>
                    <a:pt x="925" y="449"/>
                  </a:cubicBezTo>
                  <a:cubicBezTo>
                    <a:pt x="930" y="459"/>
                    <a:pt x="936" y="469"/>
                    <a:pt x="942" y="479"/>
                  </a:cubicBezTo>
                  <a:cubicBezTo>
                    <a:pt x="947" y="489"/>
                    <a:pt x="953" y="499"/>
                    <a:pt x="959" y="509"/>
                  </a:cubicBezTo>
                  <a:cubicBezTo>
                    <a:pt x="976" y="539"/>
                    <a:pt x="976" y="539"/>
                    <a:pt x="976" y="539"/>
                  </a:cubicBezTo>
                  <a:cubicBezTo>
                    <a:pt x="993" y="568"/>
                    <a:pt x="993" y="568"/>
                    <a:pt x="993" y="568"/>
                  </a:cubicBezTo>
                  <a:cubicBezTo>
                    <a:pt x="1029" y="630"/>
                    <a:pt x="1029" y="630"/>
                    <a:pt x="1029" y="630"/>
                  </a:cubicBezTo>
                  <a:cubicBezTo>
                    <a:pt x="1029" y="630"/>
                    <a:pt x="1534" y="101"/>
                    <a:pt x="1542" y="89"/>
                  </a:cubicBezTo>
                  <a:lnTo>
                    <a:pt x="1453" y="0"/>
                  </a:lnTo>
                  <a:close/>
                </a:path>
              </a:pathLst>
            </a:cu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vert="horz" wrap="square" lIns="91407" tIns="45703" rIns="91407" bIns="45703" numCol="1" anchor="t" anchorCtr="0" compatLnSpc="1"/>
            <a:lstStyle/>
            <a:p>
              <a:endParaRPr lang="en-US" dirty="0">
                <a:cs typeface="+mn-ea"/>
                <a:sym typeface="+mn-lt"/>
              </a:endParaRPr>
            </a:p>
          </p:txBody>
        </p:sp>
        <p:sp>
          <p:nvSpPr>
            <p:cNvPr id="62" name="Freeform 30"/>
            <p:cNvSpPr/>
            <p:nvPr/>
          </p:nvSpPr>
          <p:spPr bwMode="auto">
            <a:xfrm>
              <a:off x="6814798" y="2470707"/>
              <a:ext cx="708138" cy="390501"/>
            </a:xfrm>
            <a:custGeom>
              <a:avLst/>
              <a:gdLst>
                <a:gd name="T0" fmla="*/ 194 w 263"/>
                <a:gd name="T1" fmla="*/ 144 h 145"/>
                <a:gd name="T2" fmla="*/ 0 w 263"/>
                <a:gd name="T3" fmla="*/ 138 h 145"/>
                <a:gd name="T4" fmla="*/ 72 w 263"/>
                <a:gd name="T5" fmla="*/ 57 h 145"/>
                <a:gd name="T6" fmla="*/ 212 w 263"/>
                <a:gd name="T7" fmla="*/ 15 h 145"/>
                <a:gd name="T8" fmla="*/ 237 w 263"/>
                <a:gd name="T9" fmla="*/ 8 h 145"/>
                <a:gd name="T10" fmla="*/ 238 w 263"/>
                <a:gd name="T11" fmla="*/ 7 h 145"/>
                <a:gd name="T12" fmla="*/ 263 w 263"/>
                <a:gd name="T13" fmla="*/ 0 h 145"/>
                <a:gd name="T14" fmla="*/ 212 w 263"/>
                <a:gd name="T15" fmla="*/ 145 h 145"/>
                <a:gd name="T16" fmla="*/ 194 w 263"/>
                <a:gd name="T17" fmla="*/ 144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3" h="145">
                  <a:moveTo>
                    <a:pt x="194" y="144"/>
                  </a:moveTo>
                  <a:cubicBezTo>
                    <a:pt x="0" y="138"/>
                    <a:pt x="0" y="138"/>
                    <a:pt x="0" y="138"/>
                  </a:cubicBezTo>
                  <a:cubicBezTo>
                    <a:pt x="72" y="57"/>
                    <a:pt x="72" y="57"/>
                    <a:pt x="72" y="57"/>
                  </a:cubicBezTo>
                  <a:cubicBezTo>
                    <a:pt x="212" y="15"/>
                    <a:pt x="212" y="15"/>
                    <a:pt x="212" y="15"/>
                  </a:cubicBezTo>
                  <a:cubicBezTo>
                    <a:pt x="218" y="14"/>
                    <a:pt x="227" y="11"/>
                    <a:pt x="237" y="8"/>
                  </a:cubicBezTo>
                  <a:cubicBezTo>
                    <a:pt x="238" y="7"/>
                    <a:pt x="238" y="7"/>
                    <a:pt x="238" y="7"/>
                  </a:cubicBezTo>
                  <a:cubicBezTo>
                    <a:pt x="247" y="4"/>
                    <a:pt x="257" y="1"/>
                    <a:pt x="263" y="0"/>
                  </a:cubicBezTo>
                  <a:cubicBezTo>
                    <a:pt x="212" y="145"/>
                    <a:pt x="212" y="145"/>
                    <a:pt x="212" y="145"/>
                  </a:cubicBezTo>
                  <a:cubicBezTo>
                    <a:pt x="204" y="144"/>
                    <a:pt x="196" y="144"/>
                    <a:pt x="194" y="144"/>
                  </a:cubicBezTo>
                  <a:close/>
                </a:path>
              </a:pathLst>
            </a:custGeom>
            <a:solidFill>
              <a:srgbClr val="009B97"/>
            </a:solidFill>
            <a:ln>
              <a:noFill/>
            </a:ln>
          </p:spPr>
          <p:txBody>
            <a:bodyPr vert="horz" wrap="square" lIns="91407" tIns="45703" rIns="91407" bIns="45703" numCol="1" anchor="t" anchorCtr="0" compatLnSpc="1"/>
            <a:lstStyle/>
            <a:p>
              <a:endParaRPr lang="en-US" dirty="0">
                <a:cs typeface="+mn-ea"/>
                <a:sym typeface="+mn-lt"/>
              </a:endParaRPr>
            </a:p>
          </p:txBody>
        </p:sp>
        <p:sp>
          <p:nvSpPr>
            <p:cNvPr id="63" name="Freeform 31"/>
            <p:cNvSpPr/>
            <p:nvPr/>
          </p:nvSpPr>
          <p:spPr bwMode="auto">
            <a:xfrm>
              <a:off x="7592384" y="2829330"/>
              <a:ext cx="368870" cy="745709"/>
            </a:xfrm>
            <a:custGeom>
              <a:avLst/>
              <a:gdLst>
                <a:gd name="T0" fmla="*/ 0 w 137"/>
                <a:gd name="T1" fmla="*/ 68 h 277"/>
                <a:gd name="T2" fmla="*/ 137 w 137"/>
                <a:gd name="T3" fmla="*/ 0 h 277"/>
                <a:gd name="T4" fmla="*/ 132 w 137"/>
                <a:gd name="T5" fmla="*/ 30 h 277"/>
                <a:gd name="T6" fmla="*/ 131 w 137"/>
                <a:gd name="T7" fmla="*/ 30 h 277"/>
                <a:gd name="T8" fmla="*/ 128 w 137"/>
                <a:gd name="T9" fmla="*/ 46 h 277"/>
                <a:gd name="T10" fmla="*/ 126 w 137"/>
                <a:gd name="T11" fmla="*/ 59 h 277"/>
                <a:gd name="T12" fmla="*/ 109 w 137"/>
                <a:gd name="T13" fmla="*/ 192 h 277"/>
                <a:gd name="T14" fmla="*/ 41 w 137"/>
                <a:gd name="T15" fmla="*/ 277 h 277"/>
                <a:gd name="T16" fmla="*/ 0 w 137"/>
                <a:gd name="T17" fmla="*/ 68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7" h="277">
                  <a:moveTo>
                    <a:pt x="0" y="68"/>
                  </a:moveTo>
                  <a:cubicBezTo>
                    <a:pt x="137" y="0"/>
                    <a:pt x="137" y="0"/>
                    <a:pt x="137" y="0"/>
                  </a:cubicBezTo>
                  <a:cubicBezTo>
                    <a:pt x="136" y="9"/>
                    <a:pt x="134" y="19"/>
                    <a:pt x="132" y="30"/>
                  </a:cubicBezTo>
                  <a:cubicBezTo>
                    <a:pt x="131" y="30"/>
                    <a:pt x="131" y="30"/>
                    <a:pt x="131" y="30"/>
                  </a:cubicBezTo>
                  <a:cubicBezTo>
                    <a:pt x="130" y="36"/>
                    <a:pt x="129" y="41"/>
                    <a:pt x="128" y="46"/>
                  </a:cubicBezTo>
                  <a:cubicBezTo>
                    <a:pt x="127" y="51"/>
                    <a:pt x="126" y="56"/>
                    <a:pt x="126" y="59"/>
                  </a:cubicBezTo>
                  <a:cubicBezTo>
                    <a:pt x="109" y="192"/>
                    <a:pt x="109" y="192"/>
                    <a:pt x="109" y="192"/>
                  </a:cubicBezTo>
                  <a:cubicBezTo>
                    <a:pt x="41" y="277"/>
                    <a:pt x="41" y="277"/>
                    <a:pt x="41" y="277"/>
                  </a:cubicBezTo>
                  <a:lnTo>
                    <a:pt x="0" y="68"/>
                  </a:lnTo>
                  <a:close/>
                </a:path>
              </a:pathLst>
            </a:custGeom>
            <a:solidFill>
              <a:srgbClr val="009B97"/>
            </a:solidFill>
            <a:ln>
              <a:noFill/>
            </a:ln>
          </p:spPr>
          <p:txBody>
            <a:bodyPr vert="horz" wrap="square" lIns="91407" tIns="45703" rIns="91407" bIns="45703" numCol="1" anchor="t" anchorCtr="0" compatLnSpc="1"/>
            <a:lstStyle/>
            <a:p>
              <a:endParaRPr lang="en-US" dirty="0">
                <a:cs typeface="+mn-ea"/>
                <a:sym typeface="+mn-lt"/>
              </a:endParaRPr>
            </a:p>
          </p:txBody>
        </p:sp>
        <p:sp>
          <p:nvSpPr>
            <p:cNvPr id="64" name="Freeform 32"/>
            <p:cNvSpPr/>
            <p:nvPr/>
          </p:nvSpPr>
          <p:spPr bwMode="auto">
            <a:xfrm>
              <a:off x="7195052" y="1590656"/>
              <a:ext cx="1495971" cy="1661051"/>
            </a:xfrm>
            <a:custGeom>
              <a:avLst/>
              <a:gdLst>
                <a:gd name="T0" fmla="*/ 50 w 556"/>
                <a:gd name="T1" fmla="*/ 617 h 617"/>
                <a:gd name="T2" fmla="*/ 14 w 556"/>
                <a:gd name="T3" fmla="*/ 603 h 617"/>
                <a:gd name="T4" fmla="*/ 3 w 556"/>
                <a:gd name="T5" fmla="*/ 550 h 617"/>
                <a:gd name="T6" fmla="*/ 37 w 556"/>
                <a:gd name="T7" fmla="*/ 451 h 617"/>
                <a:gd name="T8" fmla="*/ 184 w 556"/>
                <a:gd name="T9" fmla="*/ 247 h 617"/>
                <a:gd name="T10" fmla="*/ 506 w 556"/>
                <a:gd name="T11" fmla="*/ 7 h 617"/>
                <a:gd name="T12" fmla="*/ 537 w 556"/>
                <a:gd name="T13" fmla="*/ 0 h 617"/>
                <a:gd name="T14" fmla="*/ 547 w 556"/>
                <a:gd name="T15" fmla="*/ 2 h 617"/>
                <a:gd name="T16" fmla="*/ 547 w 556"/>
                <a:gd name="T17" fmla="*/ 3 h 617"/>
                <a:gd name="T18" fmla="*/ 549 w 556"/>
                <a:gd name="T19" fmla="*/ 48 h 617"/>
                <a:gd name="T20" fmla="*/ 350 w 556"/>
                <a:gd name="T21" fmla="*/ 397 h 617"/>
                <a:gd name="T22" fmla="*/ 165 w 556"/>
                <a:gd name="T23" fmla="*/ 568 h 617"/>
                <a:gd name="T24" fmla="*/ 72 w 556"/>
                <a:gd name="T25" fmla="*/ 614 h 617"/>
                <a:gd name="T26" fmla="*/ 50 w 556"/>
                <a:gd name="T27" fmla="*/ 617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56" h="617">
                  <a:moveTo>
                    <a:pt x="50" y="617"/>
                  </a:moveTo>
                  <a:cubicBezTo>
                    <a:pt x="35" y="617"/>
                    <a:pt x="23" y="612"/>
                    <a:pt x="14" y="603"/>
                  </a:cubicBezTo>
                  <a:cubicBezTo>
                    <a:pt x="4" y="591"/>
                    <a:pt x="0" y="574"/>
                    <a:pt x="3" y="550"/>
                  </a:cubicBezTo>
                  <a:cubicBezTo>
                    <a:pt x="6" y="523"/>
                    <a:pt x="17" y="490"/>
                    <a:pt x="37" y="451"/>
                  </a:cubicBezTo>
                  <a:cubicBezTo>
                    <a:pt x="69" y="391"/>
                    <a:pt x="119" y="320"/>
                    <a:pt x="184" y="247"/>
                  </a:cubicBezTo>
                  <a:cubicBezTo>
                    <a:pt x="292" y="124"/>
                    <a:pt x="427" y="33"/>
                    <a:pt x="506" y="7"/>
                  </a:cubicBezTo>
                  <a:cubicBezTo>
                    <a:pt x="519" y="2"/>
                    <a:pt x="529" y="0"/>
                    <a:pt x="537" y="0"/>
                  </a:cubicBezTo>
                  <a:cubicBezTo>
                    <a:pt x="541" y="0"/>
                    <a:pt x="545" y="1"/>
                    <a:pt x="547" y="2"/>
                  </a:cubicBezTo>
                  <a:cubicBezTo>
                    <a:pt x="547" y="3"/>
                    <a:pt x="547" y="3"/>
                    <a:pt x="547" y="3"/>
                  </a:cubicBezTo>
                  <a:cubicBezTo>
                    <a:pt x="550" y="5"/>
                    <a:pt x="556" y="15"/>
                    <a:pt x="549" y="48"/>
                  </a:cubicBezTo>
                  <a:cubicBezTo>
                    <a:pt x="532" y="126"/>
                    <a:pt x="463" y="269"/>
                    <a:pt x="350" y="397"/>
                  </a:cubicBezTo>
                  <a:cubicBezTo>
                    <a:pt x="285" y="471"/>
                    <a:pt x="221" y="530"/>
                    <a:pt x="165" y="568"/>
                  </a:cubicBezTo>
                  <a:cubicBezTo>
                    <a:pt x="129" y="593"/>
                    <a:pt x="98" y="609"/>
                    <a:pt x="72" y="614"/>
                  </a:cubicBezTo>
                  <a:cubicBezTo>
                    <a:pt x="64" y="616"/>
                    <a:pt x="57" y="617"/>
                    <a:pt x="50" y="617"/>
                  </a:cubicBezTo>
                  <a:close/>
                </a:path>
              </a:pathLst>
            </a:cu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vert="horz" wrap="square" lIns="91407" tIns="45703" rIns="91407" bIns="45703" numCol="1" anchor="t" anchorCtr="0" compatLnSpc="1"/>
            <a:lstStyle/>
            <a:p>
              <a:endParaRPr lang="en-US" dirty="0">
                <a:cs typeface="+mn-ea"/>
                <a:sym typeface="+mn-lt"/>
              </a:endParaRPr>
            </a:p>
          </p:txBody>
        </p:sp>
        <p:sp>
          <p:nvSpPr>
            <p:cNvPr id="65" name="Freeform 33"/>
            <p:cNvSpPr/>
            <p:nvPr/>
          </p:nvSpPr>
          <p:spPr bwMode="auto">
            <a:xfrm>
              <a:off x="7321424" y="2616433"/>
              <a:ext cx="507764" cy="463364"/>
            </a:xfrm>
            <a:custGeom>
              <a:avLst/>
              <a:gdLst>
                <a:gd name="T0" fmla="*/ 32 w 189"/>
                <a:gd name="T1" fmla="*/ 0 h 172"/>
                <a:gd name="T2" fmla="*/ 0 w 189"/>
                <a:gd name="T3" fmla="*/ 53 h 172"/>
                <a:gd name="T4" fmla="*/ 139 w 189"/>
                <a:gd name="T5" fmla="*/ 172 h 172"/>
                <a:gd name="T6" fmla="*/ 189 w 189"/>
                <a:gd name="T7" fmla="*/ 132 h 172"/>
                <a:gd name="T8" fmla="*/ 32 w 189"/>
                <a:gd name="T9" fmla="*/ 0 h 172"/>
              </a:gdLst>
              <a:ahLst/>
              <a:cxnLst>
                <a:cxn ang="0">
                  <a:pos x="T0" y="T1"/>
                </a:cxn>
                <a:cxn ang="0">
                  <a:pos x="T2" y="T3"/>
                </a:cxn>
                <a:cxn ang="0">
                  <a:pos x="T4" y="T5"/>
                </a:cxn>
                <a:cxn ang="0">
                  <a:pos x="T6" y="T7"/>
                </a:cxn>
                <a:cxn ang="0">
                  <a:pos x="T8" y="T9"/>
                </a:cxn>
              </a:cxnLst>
              <a:rect l="0" t="0" r="r" b="b"/>
              <a:pathLst>
                <a:path w="189" h="172">
                  <a:moveTo>
                    <a:pt x="32" y="0"/>
                  </a:moveTo>
                  <a:cubicBezTo>
                    <a:pt x="32" y="0"/>
                    <a:pt x="3" y="41"/>
                    <a:pt x="0" y="53"/>
                  </a:cubicBezTo>
                  <a:cubicBezTo>
                    <a:pt x="139" y="172"/>
                    <a:pt x="139" y="172"/>
                    <a:pt x="139" y="172"/>
                  </a:cubicBezTo>
                  <a:cubicBezTo>
                    <a:pt x="139" y="172"/>
                    <a:pt x="160" y="159"/>
                    <a:pt x="189" y="132"/>
                  </a:cubicBezTo>
                  <a:lnTo>
                    <a:pt x="32" y="0"/>
                  </a:lnTo>
                  <a:close/>
                </a:path>
              </a:pathLst>
            </a:custGeom>
            <a:solidFill>
              <a:srgbClr val="509FA4"/>
            </a:solidFill>
            <a:ln>
              <a:noFill/>
            </a:ln>
          </p:spPr>
          <p:txBody>
            <a:bodyPr vert="horz" wrap="square" lIns="91407" tIns="45703" rIns="91407" bIns="45703" numCol="1" anchor="t" anchorCtr="0" compatLnSpc="1"/>
            <a:lstStyle/>
            <a:p>
              <a:endParaRPr lang="en-US" dirty="0">
                <a:cs typeface="+mn-ea"/>
                <a:sym typeface="+mn-lt"/>
              </a:endParaRPr>
            </a:p>
          </p:txBody>
        </p:sp>
        <p:sp>
          <p:nvSpPr>
            <p:cNvPr id="66" name="Freeform 34"/>
            <p:cNvSpPr/>
            <p:nvPr/>
          </p:nvSpPr>
          <p:spPr bwMode="auto">
            <a:xfrm>
              <a:off x="7286131" y="2789483"/>
              <a:ext cx="382532" cy="331300"/>
            </a:xfrm>
            <a:custGeom>
              <a:avLst/>
              <a:gdLst>
                <a:gd name="T0" fmla="*/ 7 w 142"/>
                <a:gd name="T1" fmla="*/ 0 h 123"/>
                <a:gd name="T2" fmla="*/ 0 w 142"/>
                <a:gd name="T3" fmla="*/ 12 h 123"/>
                <a:gd name="T4" fmla="*/ 131 w 142"/>
                <a:gd name="T5" fmla="*/ 123 h 123"/>
                <a:gd name="T6" fmla="*/ 142 w 142"/>
                <a:gd name="T7" fmla="*/ 116 h 123"/>
                <a:gd name="T8" fmla="*/ 7 w 142"/>
                <a:gd name="T9" fmla="*/ 0 h 123"/>
              </a:gdLst>
              <a:ahLst/>
              <a:cxnLst>
                <a:cxn ang="0">
                  <a:pos x="T0" y="T1"/>
                </a:cxn>
                <a:cxn ang="0">
                  <a:pos x="T2" y="T3"/>
                </a:cxn>
                <a:cxn ang="0">
                  <a:pos x="T4" y="T5"/>
                </a:cxn>
                <a:cxn ang="0">
                  <a:pos x="T6" y="T7"/>
                </a:cxn>
                <a:cxn ang="0">
                  <a:pos x="T8" y="T9"/>
                </a:cxn>
              </a:cxnLst>
              <a:rect l="0" t="0" r="r" b="b"/>
              <a:pathLst>
                <a:path w="142" h="123">
                  <a:moveTo>
                    <a:pt x="7" y="0"/>
                  </a:moveTo>
                  <a:cubicBezTo>
                    <a:pt x="7" y="0"/>
                    <a:pt x="1" y="9"/>
                    <a:pt x="0" y="12"/>
                  </a:cubicBezTo>
                  <a:cubicBezTo>
                    <a:pt x="131" y="123"/>
                    <a:pt x="131" y="123"/>
                    <a:pt x="131" y="123"/>
                  </a:cubicBezTo>
                  <a:cubicBezTo>
                    <a:pt x="131" y="123"/>
                    <a:pt x="142" y="117"/>
                    <a:pt x="142" y="116"/>
                  </a:cubicBezTo>
                  <a:lnTo>
                    <a:pt x="7" y="0"/>
                  </a:lnTo>
                  <a:close/>
                </a:path>
              </a:pathLst>
            </a:custGeom>
            <a:solidFill>
              <a:srgbClr val="509FA4"/>
            </a:solidFill>
            <a:ln>
              <a:noFill/>
            </a:ln>
          </p:spPr>
          <p:txBody>
            <a:bodyPr vert="horz" wrap="square" lIns="91407" tIns="45703" rIns="91407" bIns="45703" numCol="1" anchor="t" anchorCtr="0" compatLnSpc="1"/>
            <a:lstStyle/>
            <a:p>
              <a:endParaRPr lang="en-US" dirty="0">
                <a:cs typeface="+mn-ea"/>
                <a:sym typeface="+mn-lt"/>
              </a:endParaRPr>
            </a:p>
          </p:txBody>
        </p:sp>
        <p:sp>
          <p:nvSpPr>
            <p:cNvPr id="67" name="Freeform 35"/>
            <p:cNvSpPr/>
            <p:nvPr/>
          </p:nvSpPr>
          <p:spPr bwMode="auto">
            <a:xfrm>
              <a:off x="8249290" y="1563333"/>
              <a:ext cx="471333" cy="477026"/>
            </a:xfrm>
            <a:custGeom>
              <a:avLst/>
              <a:gdLst>
                <a:gd name="T0" fmla="*/ 112 w 175"/>
                <a:gd name="T1" fmla="*/ 177 h 177"/>
                <a:gd name="T2" fmla="*/ 155 w 175"/>
                <a:gd name="T3" fmla="*/ 12 h 177"/>
                <a:gd name="T4" fmla="*/ 0 w 175"/>
                <a:gd name="T5" fmla="*/ 75 h 177"/>
                <a:gd name="T6" fmla="*/ 112 w 175"/>
                <a:gd name="T7" fmla="*/ 177 h 177"/>
              </a:gdLst>
              <a:ahLst/>
              <a:cxnLst>
                <a:cxn ang="0">
                  <a:pos x="T0" y="T1"/>
                </a:cxn>
                <a:cxn ang="0">
                  <a:pos x="T2" y="T3"/>
                </a:cxn>
                <a:cxn ang="0">
                  <a:pos x="T4" y="T5"/>
                </a:cxn>
                <a:cxn ang="0">
                  <a:pos x="T6" y="T7"/>
                </a:cxn>
              </a:cxnLst>
              <a:rect l="0" t="0" r="r" b="b"/>
              <a:pathLst>
                <a:path w="175" h="177">
                  <a:moveTo>
                    <a:pt x="112" y="177"/>
                  </a:moveTo>
                  <a:cubicBezTo>
                    <a:pt x="151" y="100"/>
                    <a:pt x="175" y="27"/>
                    <a:pt x="155" y="12"/>
                  </a:cubicBezTo>
                  <a:cubicBezTo>
                    <a:pt x="137" y="0"/>
                    <a:pt x="69" y="26"/>
                    <a:pt x="0" y="75"/>
                  </a:cubicBezTo>
                  <a:lnTo>
                    <a:pt x="112" y="177"/>
                  </a:lnTo>
                  <a:close/>
                </a:path>
              </a:pathLst>
            </a:custGeom>
            <a:solidFill>
              <a:srgbClr val="009B97"/>
            </a:solidFill>
            <a:ln>
              <a:noFill/>
            </a:ln>
          </p:spPr>
          <p:txBody>
            <a:bodyPr vert="horz" wrap="square" lIns="91407" tIns="45703" rIns="91407" bIns="45703" numCol="1" anchor="t" anchorCtr="0" compatLnSpc="1"/>
            <a:lstStyle/>
            <a:p>
              <a:endParaRPr lang="en-US" dirty="0">
                <a:cs typeface="+mn-ea"/>
                <a:sym typeface="+mn-lt"/>
              </a:endParaRPr>
            </a:p>
          </p:txBody>
        </p:sp>
        <p:sp>
          <p:nvSpPr>
            <p:cNvPr id="68" name="Freeform 36"/>
            <p:cNvSpPr/>
            <p:nvPr/>
          </p:nvSpPr>
          <p:spPr bwMode="auto">
            <a:xfrm>
              <a:off x="7076650" y="2961393"/>
              <a:ext cx="434901" cy="396193"/>
            </a:xfrm>
            <a:custGeom>
              <a:avLst/>
              <a:gdLst>
                <a:gd name="T0" fmla="*/ 131 w 162"/>
                <a:gd name="T1" fmla="*/ 147 h 147"/>
                <a:gd name="T2" fmla="*/ 127 w 162"/>
                <a:gd name="T3" fmla="*/ 146 h 147"/>
                <a:gd name="T4" fmla="*/ 121 w 162"/>
                <a:gd name="T5" fmla="*/ 145 h 147"/>
                <a:gd name="T6" fmla="*/ 24 w 162"/>
                <a:gd name="T7" fmla="*/ 70 h 147"/>
                <a:gd name="T8" fmla="*/ 14 w 162"/>
                <a:gd name="T9" fmla="*/ 56 h 147"/>
                <a:gd name="T10" fmla="*/ 13 w 162"/>
                <a:gd name="T11" fmla="*/ 54 h 147"/>
                <a:gd name="T12" fmla="*/ 7 w 162"/>
                <a:gd name="T13" fmla="*/ 43 h 147"/>
                <a:gd name="T14" fmla="*/ 21 w 162"/>
                <a:gd name="T15" fmla="*/ 13 h 147"/>
                <a:gd name="T16" fmla="*/ 56 w 162"/>
                <a:gd name="T17" fmla="*/ 0 h 147"/>
                <a:gd name="T18" fmla="*/ 56 w 162"/>
                <a:gd name="T19" fmla="*/ 0 h 147"/>
                <a:gd name="T20" fmla="*/ 57 w 162"/>
                <a:gd name="T21" fmla="*/ 2 h 147"/>
                <a:gd name="T22" fmla="*/ 59 w 162"/>
                <a:gd name="T23" fmla="*/ 8 h 147"/>
                <a:gd name="T24" fmla="*/ 162 w 162"/>
                <a:gd name="T25" fmla="*/ 88 h 147"/>
                <a:gd name="T26" fmla="*/ 162 w 162"/>
                <a:gd name="T27" fmla="*/ 88 h 147"/>
                <a:gd name="T28" fmla="*/ 161 w 162"/>
                <a:gd name="T29" fmla="*/ 103 h 147"/>
                <a:gd name="T30" fmla="*/ 131 w 162"/>
                <a:gd name="T31"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2" h="147">
                  <a:moveTo>
                    <a:pt x="131" y="147"/>
                  </a:moveTo>
                  <a:cubicBezTo>
                    <a:pt x="130" y="147"/>
                    <a:pt x="128" y="147"/>
                    <a:pt x="127" y="146"/>
                  </a:cubicBezTo>
                  <a:cubicBezTo>
                    <a:pt x="125" y="146"/>
                    <a:pt x="123" y="145"/>
                    <a:pt x="121" y="145"/>
                  </a:cubicBezTo>
                  <a:cubicBezTo>
                    <a:pt x="98" y="136"/>
                    <a:pt x="51" y="104"/>
                    <a:pt x="24" y="70"/>
                  </a:cubicBezTo>
                  <a:cubicBezTo>
                    <a:pt x="20" y="65"/>
                    <a:pt x="16" y="60"/>
                    <a:pt x="14" y="56"/>
                  </a:cubicBezTo>
                  <a:cubicBezTo>
                    <a:pt x="13" y="54"/>
                    <a:pt x="13" y="54"/>
                    <a:pt x="13" y="54"/>
                  </a:cubicBezTo>
                  <a:cubicBezTo>
                    <a:pt x="11" y="51"/>
                    <a:pt x="8" y="47"/>
                    <a:pt x="7" y="43"/>
                  </a:cubicBezTo>
                  <a:cubicBezTo>
                    <a:pt x="0" y="25"/>
                    <a:pt x="16" y="16"/>
                    <a:pt x="21" y="13"/>
                  </a:cubicBezTo>
                  <a:cubicBezTo>
                    <a:pt x="29" y="8"/>
                    <a:pt x="41" y="4"/>
                    <a:pt x="56" y="0"/>
                  </a:cubicBezTo>
                  <a:cubicBezTo>
                    <a:pt x="56" y="0"/>
                    <a:pt x="56" y="0"/>
                    <a:pt x="56" y="0"/>
                  </a:cubicBezTo>
                  <a:cubicBezTo>
                    <a:pt x="57" y="2"/>
                    <a:pt x="57" y="2"/>
                    <a:pt x="57" y="2"/>
                  </a:cubicBezTo>
                  <a:cubicBezTo>
                    <a:pt x="57" y="3"/>
                    <a:pt x="58" y="5"/>
                    <a:pt x="59" y="8"/>
                  </a:cubicBezTo>
                  <a:cubicBezTo>
                    <a:pt x="68" y="26"/>
                    <a:pt x="97" y="70"/>
                    <a:pt x="162" y="88"/>
                  </a:cubicBezTo>
                  <a:cubicBezTo>
                    <a:pt x="162" y="88"/>
                    <a:pt x="162" y="88"/>
                    <a:pt x="162" y="88"/>
                  </a:cubicBezTo>
                  <a:cubicBezTo>
                    <a:pt x="162" y="88"/>
                    <a:pt x="162" y="94"/>
                    <a:pt x="161" y="103"/>
                  </a:cubicBezTo>
                  <a:cubicBezTo>
                    <a:pt x="157" y="131"/>
                    <a:pt x="147" y="147"/>
                    <a:pt x="131" y="147"/>
                  </a:cubicBezTo>
                  <a:close/>
                </a:path>
              </a:pathLst>
            </a:custGeom>
            <a:solidFill>
              <a:srgbClr val="009B97"/>
            </a:solidFill>
            <a:ln>
              <a:noFill/>
            </a:ln>
          </p:spPr>
          <p:txBody>
            <a:bodyPr vert="horz" wrap="square" lIns="91407" tIns="45703" rIns="91407" bIns="45703" numCol="1" anchor="t" anchorCtr="0" compatLnSpc="1"/>
            <a:lstStyle/>
            <a:p>
              <a:endParaRPr lang="en-US" dirty="0">
                <a:cs typeface="+mn-ea"/>
                <a:sym typeface="+mn-lt"/>
              </a:endParaRPr>
            </a:p>
          </p:txBody>
        </p:sp>
        <p:sp>
          <p:nvSpPr>
            <p:cNvPr id="69" name="Freeform 37"/>
            <p:cNvSpPr/>
            <p:nvPr/>
          </p:nvSpPr>
          <p:spPr bwMode="auto">
            <a:xfrm>
              <a:off x="7840574" y="2158761"/>
              <a:ext cx="373423" cy="374562"/>
            </a:xfrm>
            <a:custGeom>
              <a:avLst/>
              <a:gdLst>
                <a:gd name="T0" fmla="*/ 117 w 139"/>
                <a:gd name="T1" fmla="*/ 109 h 139"/>
                <a:gd name="T2" fmla="*/ 30 w 139"/>
                <a:gd name="T3" fmla="*/ 117 h 139"/>
                <a:gd name="T4" fmla="*/ 22 w 139"/>
                <a:gd name="T5" fmla="*/ 30 h 139"/>
                <a:gd name="T6" fmla="*/ 109 w 139"/>
                <a:gd name="T7" fmla="*/ 22 h 139"/>
                <a:gd name="T8" fmla="*/ 117 w 139"/>
                <a:gd name="T9" fmla="*/ 109 h 139"/>
              </a:gdLst>
              <a:ahLst/>
              <a:cxnLst>
                <a:cxn ang="0">
                  <a:pos x="T0" y="T1"/>
                </a:cxn>
                <a:cxn ang="0">
                  <a:pos x="T2" y="T3"/>
                </a:cxn>
                <a:cxn ang="0">
                  <a:pos x="T4" y="T5"/>
                </a:cxn>
                <a:cxn ang="0">
                  <a:pos x="T6" y="T7"/>
                </a:cxn>
                <a:cxn ang="0">
                  <a:pos x="T8" y="T9"/>
                </a:cxn>
              </a:cxnLst>
              <a:rect l="0" t="0" r="r" b="b"/>
              <a:pathLst>
                <a:path w="139" h="139">
                  <a:moveTo>
                    <a:pt x="117" y="109"/>
                  </a:moveTo>
                  <a:cubicBezTo>
                    <a:pt x="95" y="135"/>
                    <a:pt x="56" y="139"/>
                    <a:pt x="30" y="117"/>
                  </a:cubicBezTo>
                  <a:cubicBezTo>
                    <a:pt x="4" y="95"/>
                    <a:pt x="0" y="56"/>
                    <a:pt x="22" y="30"/>
                  </a:cubicBezTo>
                  <a:cubicBezTo>
                    <a:pt x="44" y="4"/>
                    <a:pt x="83" y="0"/>
                    <a:pt x="109" y="22"/>
                  </a:cubicBezTo>
                  <a:cubicBezTo>
                    <a:pt x="135" y="44"/>
                    <a:pt x="139" y="83"/>
                    <a:pt x="117" y="109"/>
                  </a:cubicBezTo>
                  <a:close/>
                </a:path>
              </a:pathLst>
            </a:custGeom>
            <a:solidFill>
              <a:srgbClr val="267CA0"/>
            </a:solidFill>
            <a:ln>
              <a:noFill/>
            </a:ln>
          </p:spPr>
          <p:txBody>
            <a:bodyPr vert="horz" wrap="square" lIns="91407" tIns="45703" rIns="91407" bIns="45703" numCol="1" anchor="t" anchorCtr="0" compatLnSpc="1"/>
            <a:lstStyle/>
            <a:p>
              <a:endParaRPr lang="en-US" dirty="0">
                <a:cs typeface="+mn-ea"/>
                <a:sym typeface="+mn-lt"/>
              </a:endParaRPr>
            </a:p>
          </p:txBody>
        </p:sp>
        <p:sp>
          <p:nvSpPr>
            <p:cNvPr id="70" name="Freeform 38"/>
            <p:cNvSpPr/>
            <p:nvPr/>
          </p:nvSpPr>
          <p:spPr bwMode="auto">
            <a:xfrm>
              <a:off x="7883837" y="2202023"/>
              <a:ext cx="288037" cy="288037"/>
            </a:xfrm>
            <a:custGeom>
              <a:avLst/>
              <a:gdLst>
                <a:gd name="T0" fmla="*/ 90 w 107"/>
                <a:gd name="T1" fmla="*/ 84 h 107"/>
                <a:gd name="T2" fmla="*/ 23 w 107"/>
                <a:gd name="T3" fmla="*/ 90 h 107"/>
                <a:gd name="T4" fmla="*/ 17 w 107"/>
                <a:gd name="T5" fmla="*/ 23 h 107"/>
                <a:gd name="T6" fmla="*/ 84 w 107"/>
                <a:gd name="T7" fmla="*/ 17 h 107"/>
                <a:gd name="T8" fmla="*/ 90 w 107"/>
                <a:gd name="T9" fmla="*/ 84 h 107"/>
              </a:gdLst>
              <a:ahLst/>
              <a:cxnLst>
                <a:cxn ang="0">
                  <a:pos x="T0" y="T1"/>
                </a:cxn>
                <a:cxn ang="0">
                  <a:pos x="T2" y="T3"/>
                </a:cxn>
                <a:cxn ang="0">
                  <a:pos x="T4" y="T5"/>
                </a:cxn>
                <a:cxn ang="0">
                  <a:pos x="T6" y="T7"/>
                </a:cxn>
                <a:cxn ang="0">
                  <a:pos x="T8" y="T9"/>
                </a:cxn>
              </a:cxnLst>
              <a:rect l="0" t="0" r="r" b="b"/>
              <a:pathLst>
                <a:path w="107" h="107">
                  <a:moveTo>
                    <a:pt x="90" y="84"/>
                  </a:moveTo>
                  <a:cubicBezTo>
                    <a:pt x="73" y="104"/>
                    <a:pt x="43" y="107"/>
                    <a:pt x="23" y="90"/>
                  </a:cubicBezTo>
                  <a:cubicBezTo>
                    <a:pt x="3" y="73"/>
                    <a:pt x="0" y="43"/>
                    <a:pt x="17" y="23"/>
                  </a:cubicBezTo>
                  <a:cubicBezTo>
                    <a:pt x="34" y="3"/>
                    <a:pt x="64" y="0"/>
                    <a:pt x="84" y="17"/>
                  </a:cubicBezTo>
                  <a:cubicBezTo>
                    <a:pt x="104" y="34"/>
                    <a:pt x="107" y="64"/>
                    <a:pt x="90" y="84"/>
                  </a:cubicBezTo>
                  <a:close/>
                </a:path>
              </a:pathLst>
            </a:custGeom>
            <a:solidFill>
              <a:srgbClr val="509FA4"/>
            </a:solidFill>
            <a:ln>
              <a:noFill/>
            </a:ln>
          </p:spPr>
          <p:txBody>
            <a:bodyPr vert="horz" wrap="square" lIns="91407" tIns="45703" rIns="91407" bIns="45703" numCol="1" anchor="t" anchorCtr="0" compatLnSpc="1"/>
            <a:lstStyle/>
            <a:p>
              <a:endParaRPr lang="en-US" dirty="0">
                <a:cs typeface="+mn-ea"/>
                <a:sym typeface="+mn-lt"/>
              </a:endParaRPr>
            </a:p>
          </p:txBody>
        </p:sp>
        <p:grpSp>
          <p:nvGrpSpPr>
            <p:cNvPr id="71" name="Group 49"/>
            <p:cNvGrpSpPr/>
            <p:nvPr/>
          </p:nvGrpSpPr>
          <p:grpSpPr>
            <a:xfrm>
              <a:off x="3203584" y="5763301"/>
              <a:ext cx="305796" cy="304883"/>
              <a:chOff x="2138511" y="2464802"/>
              <a:chExt cx="354012" cy="352956"/>
            </a:xfrm>
            <a:solidFill>
              <a:srgbClr val="5BAAA4"/>
            </a:solidFill>
          </p:grpSpPr>
          <p:sp>
            <p:nvSpPr>
              <p:cNvPr id="72" name="Oval 50"/>
              <p:cNvSpPr>
                <a:spLocks noChangeArrowheads="1"/>
              </p:cNvSpPr>
              <p:nvPr/>
            </p:nvSpPr>
            <p:spPr bwMode="auto">
              <a:xfrm>
                <a:off x="2229830" y="2555417"/>
                <a:ext cx="171376" cy="171727"/>
              </a:xfrm>
              <a:prstGeom prst="ellipse">
                <a:avLst/>
              </a:prstGeom>
              <a:grpFill/>
              <a:ln>
                <a:noFill/>
              </a:ln>
            </p:spPr>
            <p:txBody>
              <a:bodyPr vert="horz" wrap="square" lIns="91407" tIns="45703" rIns="91407" bIns="45703" numCol="1" anchor="t" anchorCtr="0" compatLnSpc="1"/>
              <a:lstStyle/>
              <a:p>
                <a:endParaRPr lang="id-ID" dirty="0">
                  <a:cs typeface="+mn-ea"/>
                  <a:sym typeface="+mn-lt"/>
                </a:endParaRPr>
              </a:p>
            </p:txBody>
          </p:sp>
          <p:sp>
            <p:nvSpPr>
              <p:cNvPr id="73" name="Freeform 51"/>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p:spPr>
            <p:txBody>
              <a:bodyPr vert="horz" wrap="square" lIns="91407" tIns="45703" rIns="91407" bIns="45703" numCol="1" anchor="t" anchorCtr="0" compatLnSpc="1"/>
              <a:lstStyle/>
              <a:p>
                <a:endParaRPr lang="id-ID" dirty="0">
                  <a:cs typeface="+mn-ea"/>
                  <a:sym typeface="+mn-lt"/>
                </a:endParaRPr>
              </a:p>
            </p:txBody>
          </p:sp>
        </p:grpSp>
        <p:grpSp>
          <p:nvGrpSpPr>
            <p:cNvPr id="74" name="Group 52"/>
            <p:cNvGrpSpPr>
              <a:grpSpLocks noChangeAspect="1"/>
            </p:cNvGrpSpPr>
            <p:nvPr/>
          </p:nvGrpSpPr>
          <p:grpSpPr>
            <a:xfrm>
              <a:off x="4207079" y="4518085"/>
              <a:ext cx="333339" cy="332345"/>
              <a:chOff x="2138511" y="2464802"/>
              <a:chExt cx="354012" cy="352956"/>
            </a:xfrm>
            <a:solidFill>
              <a:srgbClr val="009B97"/>
            </a:solidFill>
          </p:grpSpPr>
          <p:sp>
            <p:nvSpPr>
              <p:cNvPr id="75" name="Oval 53"/>
              <p:cNvSpPr>
                <a:spLocks noChangeArrowheads="1"/>
              </p:cNvSpPr>
              <p:nvPr/>
            </p:nvSpPr>
            <p:spPr bwMode="auto">
              <a:xfrm>
                <a:off x="2229830" y="2555417"/>
                <a:ext cx="171376" cy="171727"/>
              </a:xfrm>
              <a:prstGeom prst="ellipse">
                <a:avLst/>
              </a:prstGeom>
              <a:grpFill/>
              <a:ln>
                <a:noFill/>
              </a:ln>
            </p:spPr>
            <p:txBody>
              <a:bodyPr vert="horz" wrap="square" lIns="91407" tIns="45703" rIns="91407" bIns="45703" numCol="1" anchor="t" anchorCtr="0" compatLnSpc="1"/>
              <a:lstStyle/>
              <a:p>
                <a:endParaRPr lang="id-ID" dirty="0">
                  <a:cs typeface="+mn-ea"/>
                  <a:sym typeface="+mn-lt"/>
                </a:endParaRPr>
              </a:p>
            </p:txBody>
          </p:sp>
          <p:sp>
            <p:nvSpPr>
              <p:cNvPr id="76" name="Freeform 54"/>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p:spPr>
            <p:txBody>
              <a:bodyPr vert="horz" wrap="square" lIns="91407" tIns="45703" rIns="91407" bIns="45703" numCol="1" anchor="t" anchorCtr="0" compatLnSpc="1"/>
              <a:lstStyle/>
              <a:p>
                <a:endParaRPr lang="id-ID" dirty="0">
                  <a:cs typeface="+mn-ea"/>
                  <a:sym typeface="+mn-lt"/>
                </a:endParaRPr>
              </a:p>
            </p:txBody>
          </p:sp>
        </p:grpSp>
        <p:grpSp>
          <p:nvGrpSpPr>
            <p:cNvPr id="77" name="Group 55"/>
            <p:cNvGrpSpPr>
              <a:grpSpLocks noChangeAspect="1"/>
            </p:cNvGrpSpPr>
            <p:nvPr/>
          </p:nvGrpSpPr>
          <p:grpSpPr>
            <a:xfrm>
              <a:off x="4580744" y="5270035"/>
              <a:ext cx="363643" cy="362558"/>
              <a:chOff x="2138511" y="2464802"/>
              <a:chExt cx="354012" cy="352956"/>
            </a:xfrm>
            <a:solidFill>
              <a:srgbClr val="509FA4"/>
            </a:solidFill>
          </p:grpSpPr>
          <p:sp>
            <p:nvSpPr>
              <p:cNvPr id="78" name="Oval 56"/>
              <p:cNvSpPr>
                <a:spLocks noChangeArrowheads="1"/>
              </p:cNvSpPr>
              <p:nvPr/>
            </p:nvSpPr>
            <p:spPr bwMode="auto">
              <a:xfrm>
                <a:off x="2229830" y="2555417"/>
                <a:ext cx="171376" cy="171727"/>
              </a:xfrm>
              <a:prstGeom prst="ellipse">
                <a:avLst/>
              </a:prstGeom>
              <a:grpFill/>
              <a:ln>
                <a:noFill/>
              </a:ln>
            </p:spPr>
            <p:txBody>
              <a:bodyPr vert="horz" wrap="square" lIns="91407" tIns="45703" rIns="91407" bIns="45703" numCol="1" anchor="t" anchorCtr="0" compatLnSpc="1"/>
              <a:lstStyle/>
              <a:p>
                <a:endParaRPr lang="id-ID" dirty="0">
                  <a:cs typeface="+mn-ea"/>
                  <a:sym typeface="+mn-lt"/>
                </a:endParaRPr>
              </a:p>
            </p:txBody>
          </p:sp>
          <p:sp>
            <p:nvSpPr>
              <p:cNvPr id="79" name="Freeform 57"/>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p:spPr>
            <p:txBody>
              <a:bodyPr vert="horz" wrap="square" lIns="91407" tIns="45703" rIns="91407" bIns="45703" numCol="1" anchor="t" anchorCtr="0" compatLnSpc="1"/>
              <a:lstStyle/>
              <a:p>
                <a:endParaRPr lang="id-ID" dirty="0">
                  <a:cs typeface="+mn-ea"/>
                  <a:sym typeface="+mn-lt"/>
                </a:endParaRPr>
              </a:p>
            </p:txBody>
          </p:sp>
        </p:grpSp>
        <p:grpSp>
          <p:nvGrpSpPr>
            <p:cNvPr id="80" name="Group 58"/>
            <p:cNvGrpSpPr>
              <a:grpSpLocks noChangeAspect="1"/>
            </p:cNvGrpSpPr>
            <p:nvPr/>
          </p:nvGrpSpPr>
          <p:grpSpPr>
            <a:xfrm>
              <a:off x="5593882" y="3344797"/>
              <a:ext cx="393947" cy="392771"/>
              <a:chOff x="2138511" y="2464802"/>
              <a:chExt cx="354012" cy="352956"/>
            </a:xfrm>
            <a:solidFill>
              <a:srgbClr val="267CA0"/>
            </a:solidFill>
          </p:grpSpPr>
          <p:sp>
            <p:nvSpPr>
              <p:cNvPr id="81" name="Oval 59"/>
              <p:cNvSpPr>
                <a:spLocks noChangeArrowheads="1"/>
              </p:cNvSpPr>
              <p:nvPr/>
            </p:nvSpPr>
            <p:spPr bwMode="auto">
              <a:xfrm>
                <a:off x="2229830" y="2555417"/>
                <a:ext cx="171376" cy="171727"/>
              </a:xfrm>
              <a:prstGeom prst="ellipse">
                <a:avLst/>
              </a:prstGeom>
              <a:grpFill/>
              <a:ln>
                <a:noFill/>
              </a:ln>
            </p:spPr>
            <p:txBody>
              <a:bodyPr vert="horz" wrap="square" lIns="91407" tIns="45703" rIns="91407" bIns="45703" numCol="1" anchor="t" anchorCtr="0" compatLnSpc="1"/>
              <a:lstStyle/>
              <a:p>
                <a:endParaRPr lang="id-ID" dirty="0">
                  <a:cs typeface="+mn-ea"/>
                  <a:sym typeface="+mn-lt"/>
                </a:endParaRPr>
              </a:p>
            </p:txBody>
          </p:sp>
          <p:sp>
            <p:nvSpPr>
              <p:cNvPr id="82" name="Freeform 60"/>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p:spPr>
            <p:txBody>
              <a:bodyPr vert="horz" wrap="square" lIns="91407" tIns="45703" rIns="91407" bIns="45703" numCol="1" anchor="t" anchorCtr="0" compatLnSpc="1"/>
              <a:lstStyle/>
              <a:p>
                <a:endParaRPr lang="id-ID" dirty="0">
                  <a:cs typeface="+mn-ea"/>
                  <a:sym typeface="+mn-lt"/>
                </a:endParaRPr>
              </a:p>
            </p:txBody>
          </p:sp>
        </p:grpSp>
        <p:grpSp>
          <p:nvGrpSpPr>
            <p:cNvPr id="83" name="Group 61"/>
            <p:cNvGrpSpPr>
              <a:grpSpLocks noChangeAspect="1"/>
            </p:cNvGrpSpPr>
            <p:nvPr/>
          </p:nvGrpSpPr>
          <p:grpSpPr>
            <a:xfrm>
              <a:off x="5923530" y="4360966"/>
              <a:ext cx="424250" cy="422984"/>
              <a:chOff x="2138511" y="2464802"/>
              <a:chExt cx="354012" cy="352956"/>
            </a:xfrm>
            <a:solidFill>
              <a:srgbClr val="388BA5"/>
            </a:solidFill>
          </p:grpSpPr>
          <p:sp>
            <p:nvSpPr>
              <p:cNvPr id="84" name="Oval 62"/>
              <p:cNvSpPr>
                <a:spLocks noChangeArrowheads="1"/>
              </p:cNvSpPr>
              <p:nvPr/>
            </p:nvSpPr>
            <p:spPr bwMode="auto">
              <a:xfrm>
                <a:off x="2229830" y="2555417"/>
                <a:ext cx="171376" cy="171727"/>
              </a:xfrm>
              <a:prstGeom prst="ellipse">
                <a:avLst/>
              </a:prstGeom>
              <a:grpFill/>
              <a:ln>
                <a:noFill/>
              </a:ln>
            </p:spPr>
            <p:txBody>
              <a:bodyPr vert="horz" wrap="square" lIns="91407" tIns="45703" rIns="91407" bIns="45703" numCol="1" anchor="t" anchorCtr="0" compatLnSpc="1"/>
              <a:lstStyle/>
              <a:p>
                <a:endParaRPr lang="id-ID" dirty="0">
                  <a:cs typeface="+mn-ea"/>
                  <a:sym typeface="+mn-lt"/>
                </a:endParaRPr>
              </a:p>
            </p:txBody>
          </p:sp>
          <p:sp>
            <p:nvSpPr>
              <p:cNvPr id="85" name="Freeform 63"/>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p:spPr>
            <p:txBody>
              <a:bodyPr vert="horz" wrap="square" lIns="91407" tIns="45703" rIns="91407" bIns="45703" numCol="1" anchor="t" anchorCtr="0" compatLnSpc="1"/>
              <a:lstStyle/>
              <a:p>
                <a:endParaRPr lang="id-ID" dirty="0">
                  <a:cs typeface="+mn-ea"/>
                  <a:sym typeface="+mn-lt"/>
                </a:endParaRPr>
              </a:p>
            </p:txBody>
          </p:sp>
        </p:grpSp>
      </p:grpSp>
      <p:grpSp>
        <p:nvGrpSpPr>
          <p:cNvPr id="5" name="组合 4"/>
          <p:cNvGrpSpPr/>
          <p:nvPr/>
        </p:nvGrpSpPr>
        <p:grpSpPr>
          <a:xfrm>
            <a:off x="865087" y="1706112"/>
            <a:ext cx="2149777" cy="1367444"/>
            <a:chOff x="865087" y="1706112"/>
            <a:chExt cx="2149777" cy="1367444"/>
          </a:xfrm>
        </p:grpSpPr>
        <p:sp>
          <p:nvSpPr>
            <p:cNvPr id="86" name="Oval 67"/>
            <p:cNvSpPr/>
            <p:nvPr/>
          </p:nvSpPr>
          <p:spPr>
            <a:xfrm>
              <a:off x="1786982" y="1706112"/>
              <a:ext cx="300497" cy="300497"/>
            </a:xfrm>
            <a:prstGeom prst="ellipse">
              <a:avLst/>
            </a:prstGeom>
            <a:solidFill>
              <a:srgbClr val="267CA0"/>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cs typeface="+mn-ea"/>
                  <a:sym typeface="+mn-lt"/>
                </a:rPr>
                <a:t>1</a:t>
              </a:r>
              <a:endParaRPr lang="en-US" sz="1200" b="1">
                <a:cs typeface="+mn-ea"/>
                <a:sym typeface="+mn-lt"/>
              </a:endParaRPr>
            </a:p>
          </p:txBody>
        </p:sp>
        <p:sp>
          <p:nvSpPr>
            <p:cNvPr id="105" name="Freeform 70"/>
            <p:cNvSpPr>
              <a:spLocks noChangeArrowheads="1"/>
            </p:cNvSpPr>
            <p:nvPr/>
          </p:nvSpPr>
          <p:spPr bwMode="auto">
            <a:xfrm>
              <a:off x="1723944" y="2198831"/>
              <a:ext cx="426574" cy="381196"/>
            </a:xfrm>
            <a:custGeom>
              <a:avLst/>
              <a:gdLst>
                <a:gd name="T0" fmla="*/ 63953 w 497"/>
                <a:gd name="T1" fmla="*/ 123611 h 445"/>
                <a:gd name="T2" fmla="*/ 63953 w 497"/>
                <a:gd name="T3" fmla="*/ 123611 h 445"/>
                <a:gd name="T4" fmla="*/ 63953 w 497"/>
                <a:gd name="T5" fmla="*/ 56187 h 445"/>
                <a:gd name="T6" fmla="*/ 23870 w 497"/>
                <a:gd name="T7" fmla="*/ 56187 h 445"/>
                <a:gd name="T8" fmla="*/ 0 w 497"/>
                <a:gd name="T9" fmla="*/ 80010 h 445"/>
                <a:gd name="T10" fmla="*/ 0 w 497"/>
                <a:gd name="T11" fmla="*/ 143389 h 445"/>
                <a:gd name="T12" fmla="*/ 23870 w 497"/>
                <a:gd name="T13" fmla="*/ 167661 h 445"/>
                <a:gd name="T14" fmla="*/ 31977 w 497"/>
                <a:gd name="T15" fmla="*/ 167661 h 445"/>
                <a:gd name="T16" fmla="*/ 31977 w 497"/>
                <a:gd name="T17" fmla="*/ 199576 h 445"/>
                <a:gd name="T18" fmla="*/ 68007 w 497"/>
                <a:gd name="T19" fmla="*/ 167661 h 445"/>
                <a:gd name="T20" fmla="*/ 123403 w 497"/>
                <a:gd name="T21" fmla="*/ 167661 h 445"/>
                <a:gd name="T22" fmla="*/ 143670 w 497"/>
                <a:gd name="T23" fmla="*/ 143389 h 445"/>
                <a:gd name="T24" fmla="*/ 143670 w 497"/>
                <a:gd name="T25" fmla="*/ 123611 h 445"/>
                <a:gd name="T26" fmla="*/ 143670 w 497"/>
                <a:gd name="T27" fmla="*/ 123611 h 445"/>
                <a:gd name="T28" fmla="*/ 63953 w 497"/>
                <a:gd name="T29" fmla="*/ 123611 h 445"/>
                <a:gd name="T30" fmla="*/ 199517 w 497"/>
                <a:gd name="T31" fmla="*/ 0 h 445"/>
                <a:gd name="T32" fmla="*/ 199517 w 497"/>
                <a:gd name="T33" fmla="*/ 0 h 445"/>
                <a:gd name="T34" fmla="*/ 99533 w 497"/>
                <a:gd name="T35" fmla="*/ 0 h 445"/>
                <a:gd name="T36" fmla="*/ 79717 w 497"/>
                <a:gd name="T37" fmla="*/ 24273 h 445"/>
                <a:gd name="T38" fmla="*/ 79717 w 497"/>
                <a:gd name="T39" fmla="*/ 111475 h 445"/>
                <a:gd name="T40" fmla="*/ 155830 w 497"/>
                <a:gd name="T41" fmla="*/ 111475 h 445"/>
                <a:gd name="T42" fmla="*/ 191410 w 497"/>
                <a:gd name="T43" fmla="*/ 143389 h 445"/>
                <a:gd name="T44" fmla="*/ 191410 w 497"/>
                <a:gd name="T45" fmla="*/ 111475 h 445"/>
                <a:gd name="T46" fmla="*/ 199517 w 497"/>
                <a:gd name="T47" fmla="*/ 111475 h 445"/>
                <a:gd name="T48" fmla="*/ 223387 w 497"/>
                <a:gd name="T49" fmla="*/ 87651 h 445"/>
                <a:gd name="T50" fmla="*/ 223387 w 497"/>
                <a:gd name="T51" fmla="*/ 24273 h 445"/>
                <a:gd name="T52" fmla="*/ 199517 w 497"/>
                <a:gd name="T53" fmla="*/ 0 h 44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497" h="445">
                  <a:moveTo>
                    <a:pt x="142" y="275"/>
                  </a:moveTo>
                  <a:lnTo>
                    <a:pt x="142" y="275"/>
                  </a:lnTo>
                  <a:cubicBezTo>
                    <a:pt x="142" y="125"/>
                    <a:pt x="142" y="125"/>
                    <a:pt x="142" y="125"/>
                  </a:cubicBezTo>
                  <a:cubicBezTo>
                    <a:pt x="53" y="125"/>
                    <a:pt x="53" y="125"/>
                    <a:pt x="53" y="125"/>
                  </a:cubicBezTo>
                  <a:cubicBezTo>
                    <a:pt x="18" y="125"/>
                    <a:pt x="0" y="151"/>
                    <a:pt x="0" y="178"/>
                  </a:cubicBezTo>
                  <a:cubicBezTo>
                    <a:pt x="0" y="319"/>
                    <a:pt x="0" y="319"/>
                    <a:pt x="0" y="319"/>
                  </a:cubicBezTo>
                  <a:cubicBezTo>
                    <a:pt x="0" y="354"/>
                    <a:pt x="18" y="373"/>
                    <a:pt x="53" y="373"/>
                  </a:cubicBezTo>
                  <a:cubicBezTo>
                    <a:pt x="71" y="373"/>
                    <a:pt x="71" y="373"/>
                    <a:pt x="71" y="373"/>
                  </a:cubicBezTo>
                  <a:cubicBezTo>
                    <a:pt x="71" y="444"/>
                    <a:pt x="71" y="444"/>
                    <a:pt x="71" y="444"/>
                  </a:cubicBezTo>
                  <a:cubicBezTo>
                    <a:pt x="151" y="373"/>
                    <a:pt x="151" y="373"/>
                    <a:pt x="151" y="373"/>
                  </a:cubicBezTo>
                  <a:cubicBezTo>
                    <a:pt x="274" y="373"/>
                    <a:pt x="274" y="373"/>
                    <a:pt x="274" y="373"/>
                  </a:cubicBezTo>
                  <a:cubicBezTo>
                    <a:pt x="302" y="373"/>
                    <a:pt x="319" y="354"/>
                    <a:pt x="319" y="319"/>
                  </a:cubicBezTo>
                  <a:cubicBezTo>
                    <a:pt x="319" y="275"/>
                    <a:pt x="319" y="275"/>
                    <a:pt x="319" y="275"/>
                  </a:cubicBezTo>
                  <a:lnTo>
                    <a:pt x="142" y="275"/>
                  </a:lnTo>
                  <a:close/>
                  <a:moveTo>
                    <a:pt x="443" y="0"/>
                  </a:moveTo>
                  <a:lnTo>
                    <a:pt x="443" y="0"/>
                  </a:lnTo>
                  <a:cubicBezTo>
                    <a:pt x="221" y="0"/>
                    <a:pt x="221" y="0"/>
                    <a:pt x="221" y="0"/>
                  </a:cubicBezTo>
                  <a:cubicBezTo>
                    <a:pt x="195" y="0"/>
                    <a:pt x="177" y="27"/>
                    <a:pt x="177" y="54"/>
                  </a:cubicBezTo>
                  <a:cubicBezTo>
                    <a:pt x="177" y="248"/>
                    <a:pt x="177" y="248"/>
                    <a:pt x="177" y="248"/>
                  </a:cubicBezTo>
                  <a:cubicBezTo>
                    <a:pt x="346" y="248"/>
                    <a:pt x="346" y="248"/>
                    <a:pt x="346" y="248"/>
                  </a:cubicBezTo>
                  <a:cubicBezTo>
                    <a:pt x="425" y="319"/>
                    <a:pt x="425" y="319"/>
                    <a:pt x="425" y="319"/>
                  </a:cubicBezTo>
                  <a:cubicBezTo>
                    <a:pt x="425" y="248"/>
                    <a:pt x="425" y="248"/>
                    <a:pt x="425" y="248"/>
                  </a:cubicBezTo>
                  <a:cubicBezTo>
                    <a:pt x="443" y="248"/>
                    <a:pt x="443" y="248"/>
                    <a:pt x="443" y="248"/>
                  </a:cubicBezTo>
                  <a:cubicBezTo>
                    <a:pt x="470" y="248"/>
                    <a:pt x="496" y="231"/>
                    <a:pt x="496" y="195"/>
                  </a:cubicBezTo>
                  <a:cubicBezTo>
                    <a:pt x="496" y="54"/>
                    <a:pt x="496" y="54"/>
                    <a:pt x="496" y="54"/>
                  </a:cubicBezTo>
                  <a:cubicBezTo>
                    <a:pt x="496" y="27"/>
                    <a:pt x="470" y="0"/>
                    <a:pt x="443" y="0"/>
                  </a:cubicBezTo>
                  <a:close/>
                </a:path>
              </a:pathLst>
            </a:custGeom>
            <a:solidFill>
              <a:schemeClr val="bg2">
                <a:lumMod val="75000"/>
              </a:schemeClr>
            </a:solidFill>
            <a:ln>
              <a:noFill/>
            </a:ln>
            <a:effectLst/>
          </p:spPr>
          <p:txBody>
            <a:bodyPr wrap="none" lIns="34278" tIns="17139" rIns="34278" bIns="17139" anchor="ctr"/>
            <a:lstStyle/>
            <a:p>
              <a:endParaRPr lang="en-US" dirty="0">
                <a:cs typeface="+mn-ea"/>
                <a:sym typeface="+mn-lt"/>
              </a:endParaRPr>
            </a:p>
          </p:txBody>
        </p:sp>
        <p:sp>
          <p:nvSpPr>
            <p:cNvPr id="118" name="文本框 117"/>
            <p:cNvSpPr txBox="1"/>
            <p:nvPr/>
          </p:nvSpPr>
          <p:spPr>
            <a:xfrm>
              <a:off x="865087" y="2674776"/>
              <a:ext cx="2149777" cy="398780"/>
            </a:xfrm>
            <a:prstGeom prst="rect">
              <a:avLst/>
            </a:prstGeom>
            <a:noFill/>
          </p:spPr>
          <p:txBody>
            <a:bodyPr wrap="square" rtlCol="0">
              <a:spAutoFit/>
            </a:bodyPr>
            <a:lstStyle/>
            <a:p>
              <a:pPr algn="ctr"/>
              <a:r>
                <a:rPr lang="zh-CN" altLang="en-US" sz="2000" b="1" spc="150" dirty="0">
                  <a:solidFill>
                    <a:srgbClr val="267CA0"/>
                  </a:solidFill>
                  <a:cs typeface="+mn-ea"/>
                  <a:sym typeface="+mn-lt"/>
                </a:rPr>
                <a:t>燃烧前</a:t>
              </a:r>
              <a:endParaRPr lang="zh-CN" altLang="en-US" sz="2000" b="1" spc="150" dirty="0">
                <a:solidFill>
                  <a:srgbClr val="267CA0"/>
                </a:solidFill>
                <a:cs typeface="+mn-ea"/>
                <a:sym typeface="+mn-lt"/>
              </a:endParaRPr>
            </a:p>
          </p:txBody>
        </p:sp>
      </p:grpSp>
      <p:grpSp>
        <p:nvGrpSpPr>
          <p:cNvPr id="7" name="组合 6"/>
          <p:cNvGrpSpPr/>
          <p:nvPr/>
        </p:nvGrpSpPr>
        <p:grpSpPr>
          <a:xfrm>
            <a:off x="3154686" y="1706112"/>
            <a:ext cx="2149777" cy="1367444"/>
            <a:chOff x="3154686" y="1706112"/>
            <a:chExt cx="2149777" cy="1367444"/>
          </a:xfrm>
        </p:grpSpPr>
        <p:sp>
          <p:nvSpPr>
            <p:cNvPr id="89" name="Oval 71"/>
            <p:cNvSpPr/>
            <p:nvPr/>
          </p:nvSpPr>
          <p:spPr>
            <a:xfrm>
              <a:off x="4074362" y="1706112"/>
              <a:ext cx="300497" cy="300497"/>
            </a:xfrm>
            <a:prstGeom prst="ellipse">
              <a:avLst/>
            </a:prstGeom>
            <a:solidFill>
              <a:srgbClr val="267CA0"/>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cs typeface="+mn-ea"/>
                  <a:sym typeface="+mn-lt"/>
                </a:rPr>
                <a:t>2</a:t>
              </a:r>
              <a:endParaRPr lang="en-US" sz="1200" b="1">
                <a:cs typeface="+mn-ea"/>
                <a:sym typeface="+mn-lt"/>
              </a:endParaRPr>
            </a:p>
          </p:txBody>
        </p:sp>
        <p:sp>
          <p:nvSpPr>
            <p:cNvPr id="106" name="Freeform 51"/>
            <p:cNvSpPr>
              <a:spLocks noChangeArrowheads="1"/>
            </p:cNvSpPr>
            <p:nvPr/>
          </p:nvSpPr>
          <p:spPr bwMode="auto">
            <a:xfrm>
              <a:off x="4026450" y="2266901"/>
              <a:ext cx="396324" cy="245056"/>
            </a:xfrm>
            <a:custGeom>
              <a:avLst/>
              <a:gdLst>
                <a:gd name="T0" fmla="*/ 8120 w 461"/>
                <a:gd name="T1" fmla="*/ 12182 h 285"/>
                <a:gd name="T2" fmla="*/ 8120 w 461"/>
                <a:gd name="T3" fmla="*/ 12182 h 285"/>
                <a:gd name="T4" fmla="*/ 91576 w 461"/>
                <a:gd name="T5" fmla="*/ 56398 h 285"/>
                <a:gd name="T6" fmla="*/ 104207 w 461"/>
                <a:gd name="T7" fmla="*/ 60008 h 285"/>
                <a:gd name="T8" fmla="*/ 111876 w 461"/>
                <a:gd name="T9" fmla="*/ 56398 h 285"/>
                <a:gd name="T10" fmla="*/ 195783 w 461"/>
                <a:gd name="T11" fmla="*/ 12182 h 285"/>
                <a:gd name="T12" fmla="*/ 199843 w 461"/>
                <a:gd name="T13" fmla="*/ 0 h 285"/>
                <a:gd name="T14" fmla="*/ 8120 w 461"/>
                <a:gd name="T15" fmla="*/ 0 h 285"/>
                <a:gd name="T16" fmla="*/ 8120 w 461"/>
                <a:gd name="T17" fmla="*/ 12182 h 285"/>
                <a:gd name="T18" fmla="*/ 199843 w 461"/>
                <a:gd name="T19" fmla="*/ 36095 h 285"/>
                <a:gd name="T20" fmla="*/ 199843 w 461"/>
                <a:gd name="T21" fmla="*/ 36095 h 285"/>
                <a:gd name="T22" fmla="*/ 111876 w 461"/>
                <a:gd name="T23" fmla="*/ 80311 h 285"/>
                <a:gd name="T24" fmla="*/ 104207 w 461"/>
                <a:gd name="T25" fmla="*/ 80311 h 285"/>
                <a:gd name="T26" fmla="*/ 91576 w 461"/>
                <a:gd name="T27" fmla="*/ 80311 h 285"/>
                <a:gd name="T28" fmla="*/ 8120 w 461"/>
                <a:gd name="T29" fmla="*/ 36095 h 285"/>
                <a:gd name="T30" fmla="*/ 4060 w 461"/>
                <a:gd name="T31" fmla="*/ 36095 h 285"/>
                <a:gd name="T32" fmla="*/ 4060 w 461"/>
                <a:gd name="T33" fmla="*/ 120015 h 285"/>
                <a:gd name="T34" fmla="*/ 15789 w 461"/>
                <a:gd name="T35" fmla="*/ 128137 h 285"/>
                <a:gd name="T36" fmla="*/ 191723 w 461"/>
                <a:gd name="T37" fmla="*/ 128137 h 285"/>
                <a:gd name="T38" fmla="*/ 203903 w 461"/>
                <a:gd name="T39" fmla="*/ 120015 h 285"/>
                <a:gd name="T40" fmla="*/ 203903 w 461"/>
                <a:gd name="T41" fmla="*/ 36095 h 285"/>
                <a:gd name="T42" fmla="*/ 199843 w 461"/>
                <a:gd name="T43" fmla="*/ 36095 h 28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61" h="285">
                  <a:moveTo>
                    <a:pt x="18" y="27"/>
                  </a:moveTo>
                  <a:lnTo>
                    <a:pt x="18" y="27"/>
                  </a:lnTo>
                  <a:cubicBezTo>
                    <a:pt x="35" y="35"/>
                    <a:pt x="203" y="125"/>
                    <a:pt x="203" y="125"/>
                  </a:cubicBezTo>
                  <a:cubicBezTo>
                    <a:pt x="212" y="133"/>
                    <a:pt x="221" y="133"/>
                    <a:pt x="231" y="133"/>
                  </a:cubicBezTo>
                  <a:cubicBezTo>
                    <a:pt x="239" y="133"/>
                    <a:pt x="248" y="133"/>
                    <a:pt x="248" y="125"/>
                  </a:cubicBezTo>
                  <a:cubicBezTo>
                    <a:pt x="256" y="125"/>
                    <a:pt x="425" y="35"/>
                    <a:pt x="434" y="27"/>
                  </a:cubicBezTo>
                  <a:cubicBezTo>
                    <a:pt x="452" y="18"/>
                    <a:pt x="460" y="0"/>
                    <a:pt x="443" y="0"/>
                  </a:cubicBezTo>
                  <a:cubicBezTo>
                    <a:pt x="18" y="0"/>
                    <a:pt x="18" y="0"/>
                    <a:pt x="18" y="0"/>
                  </a:cubicBezTo>
                  <a:cubicBezTo>
                    <a:pt x="0" y="0"/>
                    <a:pt x="9" y="18"/>
                    <a:pt x="18" y="27"/>
                  </a:cubicBezTo>
                  <a:close/>
                  <a:moveTo>
                    <a:pt x="443" y="80"/>
                  </a:moveTo>
                  <a:lnTo>
                    <a:pt x="443" y="80"/>
                  </a:lnTo>
                  <a:cubicBezTo>
                    <a:pt x="434" y="80"/>
                    <a:pt x="256" y="169"/>
                    <a:pt x="248" y="178"/>
                  </a:cubicBezTo>
                  <a:cubicBezTo>
                    <a:pt x="248" y="178"/>
                    <a:pt x="239" y="178"/>
                    <a:pt x="231" y="178"/>
                  </a:cubicBezTo>
                  <a:cubicBezTo>
                    <a:pt x="221" y="178"/>
                    <a:pt x="212" y="178"/>
                    <a:pt x="203" y="178"/>
                  </a:cubicBezTo>
                  <a:cubicBezTo>
                    <a:pt x="194" y="169"/>
                    <a:pt x="27" y="80"/>
                    <a:pt x="18" y="80"/>
                  </a:cubicBezTo>
                  <a:cubicBezTo>
                    <a:pt x="9" y="72"/>
                    <a:pt x="9" y="80"/>
                    <a:pt x="9" y="80"/>
                  </a:cubicBezTo>
                  <a:cubicBezTo>
                    <a:pt x="9" y="88"/>
                    <a:pt x="9" y="266"/>
                    <a:pt x="9" y="266"/>
                  </a:cubicBezTo>
                  <a:cubicBezTo>
                    <a:pt x="9" y="275"/>
                    <a:pt x="18" y="284"/>
                    <a:pt x="35" y="284"/>
                  </a:cubicBezTo>
                  <a:cubicBezTo>
                    <a:pt x="425" y="284"/>
                    <a:pt x="425" y="284"/>
                    <a:pt x="425" y="284"/>
                  </a:cubicBezTo>
                  <a:cubicBezTo>
                    <a:pt x="443" y="284"/>
                    <a:pt x="452" y="275"/>
                    <a:pt x="452" y="266"/>
                  </a:cubicBezTo>
                  <a:cubicBezTo>
                    <a:pt x="452" y="266"/>
                    <a:pt x="452" y="88"/>
                    <a:pt x="452" y="80"/>
                  </a:cubicBezTo>
                  <a:cubicBezTo>
                    <a:pt x="452" y="80"/>
                    <a:pt x="452" y="72"/>
                    <a:pt x="443" y="80"/>
                  </a:cubicBezTo>
                  <a:close/>
                </a:path>
              </a:pathLst>
            </a:custGeom>
            <a:solidFill>
              <a:schemeClr val="bg2">
                <a:lumMod val="75000"/>
              </a:schemeClr>
            </a:solidFill>
            <a:ln>
              <a:noFill/>
            </a:ln>
            <a:effectLst/>
          </p:spPr>
          <p:txBody>
            <a:bodyPr wrap="none" lIns="34278" tIns="17139" rIns="34278" bIns="17139" anchor="ctr"/>
            <a:lstStyle/>
            <a:p>
              <a:endParaRPr lang="en-US" dirty="0">
                <a:cs typeface="+mn-ea"/>
                <a:sym typeface="+mn-lt"/>
              </a:endParaRPr>
            </a:p>
          </p:txBody>
        </p:sp>
        <p:sp>
          <p:nvSpPr>
            <p:cNvPr id="123" name="文本框 122"/>
            <p:cNvSpPr txBox="1"/>
            <p:nvPr/>
          </p:nvSpPr>
          <p:spPr>
            <a:xfrm>
              <a:off x="3154686" y="2674776"/>
              <a:ext cx="2149777" cy="398780"/>
            </a:xfrm>
            <a:prstGeom prst="rect">
              <a:avLst/>
            </a:prstGeom>
            <a:noFill/>
          </p:spPr>
          <p:txBody>
            <a:bodyPr wrap="square" rtlCol="0">
              <a:spAutoFit/>
            </a:bodyPr>
            <a:lstStyle/>
            <a:p>
              <a:pPr algn="ctr"/>
              <a:r>
                <a:rPr lang="zh-CN" altLang="en-US" sz="2000" b="1" spc="150" dirty="0">
                  <a:solidFill>
                    <a:srgbClr val="267CA0"/>
                  </a:solidFill>
                  <a:cs typeface="+mn-ea"/>
                  <a:sym typeface="+mn-lt"/>
                </a:rPr>
                <a:t>燃烧中</a:t>
              </a:r>
              <a:endParaRPr lang="zh-CN" altLang="en-US" sz="2000" b="1" spc="150" dirty="0">
                <a:solidFill>
                  <a:srgbClr val="267CA0"/>
                </a:solidFill>
                <a:cs typeface="+mn-ea"/>
                <a:sym typeface="+mn-lt"/>
              </a:endParaRPr>
            </a:p>
          </p:txBody>
        </p:sp>
      </p:grpSp>
      <p:grpSp>
        <p:nvGrpSpPr>
          <p:cNvPr id="35" name="组合 34"/>
          <p:cNvGrpSpPr/>
          <p:nvPr/>
        </p:nvGrpSpPr>
        <p:grpSpPr>
          <a:xfrm>
            <a:off x="5543356" y="1642591"/>
            <a:ext cx="2149777" cy="1383538"/>
            <a:chOff x="998026" y="4066386"/>
            <a:chExt cx="2149777" cy="1383538"/>
          </a:xfrm>
        </p:grpSpPr>
        <p:sp>
          <p:nvSpPr>
            <p:cNvPr id="92" name="Oval 75"/>
            <p:cNvSpPr/>
            <p:nvPr/>
          </p:nvSpPr>
          <p:spPr>
            <a:xfrm>
              <a:off x="1937232" y="4066386"/>
              <a:ext cx="300497" cy="300497"/>
            </a:xfrm>
            <a:prstGeom prst="ellipse">
              <a:avLst/>
            </a:prstGeom>
            <a:solidFill>
              <a:srgbClr val="267CA0"/>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cs typeface="+mn-ea"/>
                  <a:sym typeface="+mn-lt"/>
                </a:rPr>
                <a:t>3</a:t>
              </a:r>
              <a:endParaRPr lang="en-US" sz="1200" b="1">
                <a:cs typeface="+mn-ea"/>
                <a:sym typeface="+mn-lt"/>
              </a:endParaRPr>
            </a:p>
          </p:txBody>
        </p:sp>
        <p:sp>
          <p:nvSpPr>
            <p:cNvPr id="104" name="Freeform 47"/>
            <p:cNvSpPr>
              <a:spLocks noChangeArrowheads="1"/>
            </p:cNvSpPr>
            <p:nvPr/>
          </p:nvSpPr>
          <p:spPr bwMode="auto">
            <a:xfrm>
              <a:off x="1875706" y="4563646"/>
              <a:ext cx="423550" cy="372118"/>
            </a:xfrm>
            <a:custGeom>
              <a:avLst/>
              <a:gdLst>
                <a:gd name="T0" fmla="*/ 221804 w 498"/>
                <a:gd name="T1" fmla="*/ 194813 h 435"/>
                <a:gd name="T2" fmla="*/ 221804 w 498"/>
                <a:gd name="T3" fmla="*/ 194813 h 435"/>
                <a:gd name="T4" fmla="*/ 217341 w 498"/>
                <a:gd name="T5" fmla="*/ 147232 h 435"/>
                <a:gd name="T6" fmla="*/ 189671 w 498"/>
                <a:gd name="T7" fmla="*/ 131521 h 435"/>
                <a:gd name="T8" fmla="*/ 166018 w 498"/>
                <a:gd name="T9" fmla="*/ 103691 h 435"/>
                <a:gd name="T10" fmla="*/ 174051 w 498"/>
                <a:gd name="T11" fmla="*/ 87980 h 435"/>
                <a:gd name="T12" fmla="*/ 182084 w 498"/>
                <a:gd name="T13" fmla="*/ 71372 h 435"/>
                <a:gd name="T14" fmla="*/ 178068 w 498"/>
                <a:gd name="T15" fmla="*/ 67781 h 435"/>
                <a:gd name="T16" fmla="*/ 182084 w 498"/>
                <a:gd name="T17" fmla="*/ 51621 h 435"/>
                <a:gd name="T18" fmla="*/ 154415 w 498"/>
                <a:gd name="T19" fmla="*/ 27830 h 435"/>
                <a:gd name="T20" fmla="*/ 126745 w 498"/>
                <a:gd name="T21" fmla="*/ 51621 h 435"/>
                <a:gd name="T22" fmla="*/ 130762 w 498"/>
                <a:gd name="T23" fmla="*/ 67781 h 435"/>
                <a:gd name="T24" fmla="*/ 126745 w 498"/>
                <a:gd name="T25" fmla="*/ 71372 h 435"/>
                <a:gd name="T26" fmla="*/ 134778 w 498"/>
                <a:gd name="T27" fmla="*/ 87980 h 435"/>
                <a:gd name="T28" fmla="*/ 138795 w 498"/>
                <a:gd name="T29" fmla="*/ 103691 h 435"/>
                <a:gd name="T30" fmla="*/ 130762 w 498"/>
                <a:gd name="T31" fmla="*/ 123441 h 435"/>
                <a:gd name="T32" fmla="*/ 170035 w 498"/>
                <a:gd name="T33" fmla="*/ 163392 h 435"/>
                <a:gd name="T34" fmla="*/ 170035 w 498"/>
                <a:gd name="T35" fmla="*/ 194813 h 435"/>
                <a:gd name="T36" fmla="*/ 221804 w 498"/>
                <a:gd name="T37" fmla="*/ 194813 h 435"/>
                <a:gd name="T38" fmla="*/ 115142 w 498"/>
                <a:gd name="T39" fmla="*/ 135561 h 435"/>
                <a:gd name="T40" fmla="*/ 115142 w 498"/>
                <a:gd name="T41" fmla="*/ 135561 h 435"/>
                <a:gd name="T42" fmla="*/ 83455 w 498"/>
                <a:gd name="T43" fmla="*/ 103691 h 435"/>
                <a:gd name="T44" fmla="*/ 95059 w 498"/>
                <a:gd name="T45" fmla="*/ 75412 h 435"/>
                <a:gd name="T46" fmla="*/ 103092 w 498"/>
                <a:gd name="T47" fmla="*/ 59701 h 435"/>
                <a:gd name="T48" fmla="*/ 99075 w 498"/>
                <a:gd name="T49" fmla="*/ 51621 h 435"/>
                <a:gd name="T50" fmla="*/ 103092 w 498"/>
                <a:gd name="T51" fmla="*/ 31870 h 435"/>
                <a:gd name="T52" fmla="*/ 67389 w 498"/>
                <a:gd name="T53" fmla="*/ 0 h 435"/>
                <a:gd name="T54" fmla="*/ 31686 w 498"/>
                <a:gd name="T55" fmla="*/ 31870 h 435"/>
                <a:gd name="T56" fmla="*/ 31686 w 498"/>
                <a:gd name="T57" fmla="*/ 51621 h 435"/>
                <a:gd name="T58" fmla="*/ 31686 w 498"/>
                <a:gd name="T59" fmla="*/ 59701 h 435"/>
                <a:gd name="T60" fmla="*/ 39719 w 498"/>
                <a:gd name="T61" fmla="*/ 75412 h 435"/>
                <a:gd name="T62" fmla="*/ 47753 w 498"/>
                <a:gd name="T63" fmla="*/ 103691 h 435"/>
                <a:gd name="T64" fmla="*/ 20083 w 498"/>
                <a:gd name="T65" fmla="*/ 135561 h 435"/>
                <a:gd name="T66" fmla="*/ 0 w 498"/>
                <a:gd name="T67" fmla="*/ 155312 h 435"/>
                <a:gd name="T68" fmla="*/ 0 w 498"/>
                <a:gd name="T69" fmla="*/ 194813 h 435"/>
                <a:gd name="T70" fmla="*/ 154415 w 498"/>
                <a:gd name="T71" fmla="*/ 194813 h 435"/>
                <a:gd name="T72" fmla="*/ 154415 w 498"/>
                <a:gd name="T73" fmla="*/ 163392 h 435"/>
                <a:gd name="T74" fmla="*/ 115142 w 498"/>
                <a:gd name="T75" fmla="*/ 135561 h 43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498" h="435">
                  <a:moveTo>
                    <a:pt x="497" y="434"/>
                  </a:moveTo>
                  <a:lnTo>
                    <a:pt x="497" y="434"/>
                  </a:lnTo>
                  <a:cubicBezTo>
                    <a:pt x="497" y="434"/>
                    <a:pt x="497" y="337"/>
                    <a:pt x="487" y="328"/>
                  </a:cubicBezTo>
                  <a:cubicBezTo>
                    <a:pt x="479" y="319"/>
                    <a:pt x="462" y="302"/>
                    <a:pt x="425" y="293"/>
                  </a:cubicBezTo>
                  <a:cubicBezTo>
                    <a:pt x="390" y="275"/>
                    <a:pt x="372" y="257"/>
                    <a:pt x="372" y="231"/>
                  </a:cubicBezTo>
                  <a:cubicBezTo>
                    <a:pt x="372" y="213"/>
                    <a:pt x="390" y="222"/>
                    <a:pt x="390" y="196"/>
                  </a:cubicBezTo>
                  <a:cubicBezTo>
                    <a:pt x="390" y="178"/>
                    <a:pt x="408" y="196"/>
                    <a:pt x="408" y="159"/>
                  </a:cubicBezTo>
                  <a:cubicBezTo>
                    <a:pt x="408" y="151"/>
                    <a:pt x="399" y="151"/>
                    <a:pt x="399" y="151"/>
                  </a:cubicBezTo>
                  <a:cubicBezTo>
                    <a:pt x="399" y="151"/>
                    <a:pt x="408" y="133"/>
                    <a:pt x="408" y="115"/>
                  </a:cubicBezTo>
                  <a:cubicBezTo>
                    <a:pt x="408" y="98"/>
                    <a:pt x="399" y="62"/>
                    <a:pt x="346" y="62"/>
                  </a:cubicBezTo>
                  <a:cubicBezTo>
                    <a:pt x="293" y="62"/>
                    <a:pt x="284" y="98"/>
                    <a:pt x="284" y="115"/>
                  </a:cubicBezTo>
                  <a:cubicBezTo>
                    <a:pt x="284" y="133"/>
                    <a:pt x="293" y="151"/>
                    <a:pt x="293" y="151"/>
                  </a:cubicBezTo>
                  <a:cubicBezTo>
                    <a:pt x="293" y="151"/>
                    <a:pt x="284" y="151"/>
                    <a:pt x="284" y="159"/>
                  </a:cubicBezTo>
                  <a:cubicBezTo>
                    <a:pt x="284" y="196"/>
                    <a:pt x="293" y="178"/>
                    <a:pt x="302" y="196"/>
                  </a:cubicBezTo>
                  <a:cubicBezTo>
                    <a:pt x="302" y="222"/>
                    <a:pt x="311" y="213"/>
                    <a:pt x="311" y="231"/>
                  </a:cubicBezTo>
                  <a:cubicBezTo>
                    <a:pt x="311" y="249"/>
                    <a:pt x="311" y="266"/>
                    <a:pt x="293" y="275"/>
                  </a:cubicBezTo>
                  <a:cubicBezTo>
                    <a:pt x="372" y="319"/>
                    <a:pt x="381" y="319"/>
                    <a:pt x="381" y="364"/>
                  </a:cubicBezTo>
                  <a:cubicBezTo>
                    <a:pt x="381" y="434"/>
                    <a:pt x="381" y="434"/>
                    <a:pt x="381" y="434"/>
                  </a:cubicBezTo>
                  <a:lnTo>
                    <a:pt x="497" y="434"/>
                  </a:lnTo>
                  <a:close/>
                  <a:moveTo>
                    <a:pt x="258" y="302"/>
                  </a:moveTo>
                  <a:lnTo>
                    <a:pt x="258" y="302"/>
                  </a:lnTo>
                  <a:cubicBezTo>
                    <a:pt x="204" y="284"/>
                    <a:pt x="187" y="266"/>
                    <a:pt x="187" y="231"/>
                  </a:cubicBezTo>
                  <a:cubicBezTo>
                    <a:pt x="187" y="204"/>
                    <a:pt x="204" y="213"/>
                    <a:pt x="213" y="168"/>
                  </a:cubicBezTo>
                  <a:cubicBezTo>
                    <a:pt x="213" y="159"/>
                    <a:pt x="231" y="168"/>
                    <a:pt x="231" y="133"/>
                  </a:cubicBezTo>
                  <a:cubicBezTo>
                    <a:pt x="231" y="115"/>
                    <a:pt x="222" y="115"/>
                    <a:pt x="222" y="115"/>
                  </a:cubicBezTo>
                  <a:cubicBezTo>
                    <a:pt x="222" y="115"/>
                    <a:pt x="222" y="89"/>
                    <a:pt x="231" y="71"/>
                  </a:cubicBezTo>
                  <a:cubicBezTo>
                    <a:pt x="231" y="53"/>
                    <a:pt x="213" y="0"/>
                    <a:pt x="151" y="0"/>
                  </a:cubicBezTo>
                  <a:cubicBezTo>
                    <a:pt x="80" y="0"/>
                    <a:pt x="71" y="53"/>
                    <a:pt x="71" y="71"/>
                  </a:cubicBezTo>
                  <a:cubicBezTo>
                    <a:pt x="71" y="89"/>
                    <a:pt x="71" y="115"/>
                    <a:pt x="71" y="115"/>
                  </a:cubicBezTo>
                  <a:cubicBezTo>
                    <a:pt x="71" y="115"/>
                    <a:pt x="71" y="115"/>
                    <a:pt x="71" y="133"/>
                  </a:cubicBezTo>
                  <a:cubicBezTo>
                    <a:pt x="71" y="168"/>
                    <a:pt x="80" y="159"/>
                    <a:pt x="89" y="168"/>
                  </a:cubicBezTo>
                  <a:cubicBezTo>
                    <a:pt x="89" y="213"/>
                    <a:pt x="107" y="204"/>
                    <a:pt x="107" y="231"/>
                  </a:cubicBezTo>
                  <a:cubicBezTo>
                    <a:pt x="107" y="266"/>
                    <a:pt x="89" y="284"/>
                    <a:pt x="45" y="302"/>
                  </a:cubicBezTo>
                  <a:cubicBezTo>
                    <a:pt x="27" y="310"/>
                    <a:pt x="0" y="319"/>
                    <a:pt x="0" y="346"/>
                  </a:cubicBezTo>
                  <a:cubicBezTo>
                    <a:pt x="0" y="434"/>
                    <a:pt x="0" y="434"/>
                    <a:pt x="0" y="434"/>
                  </a:cubicBezTo>
                  <a:cubicBezTo>
                    <a:pt x="346" y="434"/>
                    <a:pt x="346" y="434"/>
                    <a:pt x="346" y="434"/>
                  </a:cubicBezTo>
                  <a:cubicBezTo>
                    <a:pt x="346" y="434"/>
                    <a:pt x="346" y="381"/>
                    <a:pt x="346" y="364"/>
                  </a:cubicBezTo>
                  <a:cubicBezTo>
                    <a:pt x="346" y="346"/>
                    <a:pt x="302" y="328"/>
                    <a:pt x="258" y="302"/>
                  </a:cubicBezTo>
                  <a:close/>
                </a:path>
              </a:pathLst>
            </a:custGeom>
            <a:solidFill>
              <a:schemeClr val="bg2">
                <a:lumMod val="75000"/>
              </a:schemeClr>
            </a:solidFill>
            <a:ln>
              <a:noFill/>
            </a:ln>
            <a:effectLst/>
          </p:spPr>
          <p:txBody>
            <a:bodyPr wrap="none" lIns="34278" tIns="17139" rIns="34278" bIns="17139" anchor="ctr"/>
            <a:lstStyle/>
            <a:p>
              <a:endParaRPr lang="en-US" dirty="0">
                <a:cs typeface="+mn-ea"/>
                <a:sym typeface="+mn-lt"/>
              </a:endParaRPr>
            </a:p>
          </p:txBody>
        </p:sp>
        <p:sp>
          <p:nvSpPr>
            <p:cNvPr id="126" name="文本框 125"/>
            <p:cNvSpPr txBox="1"/>
            <p:nvPr/>
          </p:nvSpPr>
          <p:spPr>
            <a:xfrm>
              <a:off x="998026" y="5051144"/>
              <a:ext cx="2149777" cy="398780"/>
            </a:xfrm>
            <a:prstGeom prst="rect">
              <a:avLst/>
            </a:prstGeom>
            <a:noFill/>
          </p:spPr>
          <p:txBody>
            <a:bodyPr wrap="square" rtlCol="0">
              <a:spAutoFit/>
            </a:bodyPr>
            <a:lstStyle/>
            <a:p>
              <a:pPr algn="ctr"/>
              <a:r>
                <a:rPr lang="zh-CN" altLang="en-US" sz="2000" b="1" spc="150" dirty="0">
                  <a:solidFill>
                    <a:srgbClr val="267CA0"/>
                  </a:solidFill>
                  <a:cs typeface="+mn-ea"/>
                  <a:sym typeface="+mn-lt"/>
                </a:rPr>
                <a:t>燃烧后</a:t>
              </a:r>
              <a:endParaRPr lang="zh-CN" altLang="en-US" sz="2000" b="1" spc="150" dirty="0">
                <a:solidFill>
                  <a:srgbClr val="267CA0"/>
                </a:solidFill>
                <a:cs typeface="+mn-ea"/>
                <a:sym typeface="+mn-lt"/>
              </a:endParaRPr>
            </a:p>
          </p:txBody>
        </p:sp>
      </p:grpSp>
      <p:sp>
        <p:nvSpPr>
          <p:cNvPr id="11" name="矩形 10"/>
          <p:cNvSpPr/>
          <p:nvPr/>
        </p:nvSpPr>
        <p:spPr>
          <a:xfrm>
            <a:off x="-17780" y="3169285"/>
            <a:ext cx="12209780" cy="2790825"/>
          </a:xfrm>
          <a:prstGeom prst="rect">
            <a:avLst/>
          </a:prstGeom>
          <a:gradFill>
            <a:gsLst>
              <a:gs pos="0">
                <a:srgbClr val="267CA0"/>
              </a:gs>
              <a:gs pos="33000">
                <a:srgbClr val="388BA5">
                  <a:alpha val="90000"/>
                </a:srgbClr>
              </a:gs>
              <a:gs pos="66000">
                <a:srgbClr val="509FA4">
                  <a:alpha val="90000"/>
                </a:srgbClr>
              </a:gs>
              <a:gs pos="100000">
                <a:srgbClr val="5BAAA4">
                  <a:alpha val="85000"/>
                </a:srgb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a:endParaRPr lang="zh-CN" altLang="en-US">
              <a:cs typeface="+mn-ea"/>
              <a:sym typeface="+mn-lt"/>
            </a:endParaRPr>
          </a:p>
        </p:txBody>
      </p:sp>
      <p:sp>
        <p:nvSpPr>
          <p:cNvPr id="36" name="文本框 35"/>
          <p:cNvSpPr txBox="1"/>
          <p:nvPr/>
        </p:nvSpPr>
        <p:spPr>
          <a:xfrm>
            <a:off x="235585" y="3632835"/>
            <a:ext cx="11790680" cy="2009775"/>
          </a:xfrm>
          <a:prstGeom prst="rect">
            <a:avLst/>
          </a:prstGeom>
          <a:noFill/>
        </p:spPr>
        <p:txBody>
          <a:bodyPr wrap="square" rtlCol="0">
            <a:spAutoFit/>
          </a:bodyPr>
          <a:p>
            <a:pPr>
              <a:lnSpc>
                <a:spcPct val="130000"/>
              </a:lnSpc>
            </a:pPr>
            <a:r>
              <a:rPr sz="2400" spc="130" dirty="0">
                <a:solidFill>
                  <a:schemeClr val="bg1"/>
                </a:solidFill>
                <a:cs typeface="+mn-ea"/>
                <a:sym typeface="+mn-lt"/>
              </a:rPr>
              <a:t>脱硫方法一般有燃烧前、燃烧中和燃烧后脱硫等三种。随着工业的发展和人们生活水平的提高，对能源的渴求也不断增加，燃煤烟气中的SO</a:t>
            </a:r>
            <a:r>
              <a:rPr sz="2400" spc="130" baseline="-25000" dirty="0">
                <a:solidFill>
                  <a:schemeClr val="bg1"/>
                </a:solidFill>
                <a:cs typeface="+mn-ea"/>
                <a:sym typeface="+mn-lt"/>
              </a:rPr>
              <a:t>2</a:t>
            </a:r>
            <a:r>
              <a:rPr sz="2400" spc="130" dirty="0">
                <a:solidFill>
                  <a:schemeClr val="bg1"/>
                </a:solidFill>
                <a:cs typeface="+mn-ea"/>
                <a:sym typeface="+mn-lt"/>
              </a:rPr>
              <a:t> 已经成为大气污染的主要原因。减少SO</a:t>
            </a:r>
            <a:r>
              <a:rPr sz="2400" spc="130" baseline="-25000" dirty="0">
                <a:solidFill>
                  <a:schemeClr val="bg1"/>
                </a:solidFill>
                <a:cs typeface="+mn-ea"/>
                <a:sym typeface="+mn-lt"/>
              </a:rPr>
              <a:t>2</a:t>
            </a:r>
            <a:r>
              <a:rPr sz="2400" spc="130" dirty="0">
                <a:solidFill>
                  <a:schemeClr val="bg1"/>
                </a:solidFill>
                <a:cs typeface="+mn-ea"/>
                <a:sym typeface="+mn-lt"/>
              </a:rPr>
              <a:t> 污染已成为当今大气环境治理的当务之急。不少烟气脱硫工艺已经在工业中广泛应用，其对各类锅炉和焚烧炉尾气的治理也具有重要的现实意义。</a:t>
            </a:r>
            <a:endParaRPr sz="2400" spc="130" dirty="0">
              <a:solidFill>
                <a:schemeClr val="bg1"/>
              </a:solidFill>
              <a:cs typeface="+mn-ea"/>
              <a:sym typeface="+mn-lt"/>
            </a:endParaRPr>
          </a:p>
        </p:txBody>
      </p:sp>
      <p:pic>
        <p:nvPicPr>
          <p:cNvPr id="2" name="图片 1"/>
          <p:cNvPicPr>
            <a:picLocks noChangeAspect="1"/>
          </p:cNvPicPr>
          <p:nvPr/>
        </p:nvPicPr>
        <p:blipFill>
          <a:blip r:embed="rId1">
            <a:clrChange>
              <a:clrFrom>
                <a:srgbClr val="FFFFFE">
                  <a:alpha val="100000"/>
                </a:srgbClr>
              </a:clrFrom>
              <a:clrTo>
                <a:srgbClr val="FFFFFE">
                  <a:alpha val="100000"/>
                  <a:alpha val="0"/>
                </a:srgbClr>
              </a:clrTo>
            </a:clrChange>
          </a:blip>
          <a:srcRect r="83031" b="81863"/>
          <a:stretch>
            <a:fillRect/>
          </a:stretch>
        </p:blipFill>
        <p:spPr>
          <a:xfrm>
            <a:off x="9119870" y="-342900"/>
            <a:ext cx="3338830" cy="1169670"/>
          </a:xfrm>
          <a:prstGeom prst="rect">
            <a:avLst/>
          </a:prstGeom>
        </p:spPr>
      </p:pic>
    </p:spTree>
  </p:cSld>
  <p:clrMapOvr>
    <a:masterClrMapping/>
  </p:clrMapOvr>
  <p:transition spd="slow" advClick="0" advTm="5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down)">
                                      <p:cBhvr>
                                        <p:cTn id="7" dur="1000"/>
                                        <p:tgtEl>
                                          <p:spTgt spid="40"/>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anim calcmode="lin" valueType="num">
                                      <p:cBhvr>
                                        <p:cTn id="12" dur="500" fill="hold"/>
                                        <p:tgtEl>
                                          <p:spTgt spid="5"/>
                                        </p:tgtEl>
                                        <p:attrNameLst>
                                          <p:attrName>ppt_x</p:attrName>
                                        </p:attrNameLst>
                                      </p:cBhvr>
                                      <p:tavLst>
                                        <p:tav tm="0">
                                          <p:val>
                                            <p:strVal val="#ppt_x"/>
                                          </p:val>
                                        </p:tav>
                                        <p:tav tm="100000">
                                          <p:val>
                                            <p:strVal val="#ppt_x"/>
                                          </p:val>
                                        </p:tav>
                                      </p:tavLst>
                                    </p:anim>
                                    <p:anim calcmode="lin" valueType="num">
                                      <p:cBhvr>
                                        <p:cTn id="13" dur="50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anim calcmode="lin" valueType="num">
                                      <p:cBhvr>
                                        <p:cTn id="18" dur="500" fill="hold"/>
                                        <p:tgtEl>
                                          <p:spTgt spid="7"/>
                                        </p:tgtEl>
                                        <p:attrNameLst>
                                          <p:attrName>ppt_x</p:attrName>
                                        </p:attrNameLst>
                                      </p:cBhvr>
                                      <p:tavLst>
                                        <p:tav tm="0">
                                          <p:val>
                                            <p:strVal val="#ppt_x"/>
                                          </p:val>
                                        </p:tav>
                                        <p:tav tm="100000">
                                          <p:val>
                                            <p:strVal val="#ppt_x"/>
                                          </p:val>
                                        </p:tav>
                                      </p:tavLst>
                                    </p:anim>
                                    <p:anim calcmode="lin" valueType="num">
                                      <p:cBhvr>
                                        <p:cTn id="19" dur="500" fill="hold"/>
                                        <p:tgtEl>
                                          <p:spTgt spid="7"/>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42" presetClass="entr" presetSubtype="0" fill="hold" nodeType="afterEffect">
                                  <p:stCondLst>
                                    <p:cond delay="0"/>
                                  </p:stCondLst>
                                  <p:childTnLst>
                                    <p:set>
                                      <p:cBhvr>
                                        <p:cTn id="22" dur="1" fill="hold">
                                          <p:stCondLst>
                                            <p:cond delay="0"/>
                                          </p:stCondLst>
                                        </p:cTn>
                                        <p:tgtEl>
                                          <p:spTgt spid="35"/>
                                        </p:tgtEl>
                                        <p:attrNameLst>
                                          <p:attrName>style.visibility</p:attrName>
                                        </p:attrNameLst>
                                      </p:cBhvr>
                                      <p:to>
                                        <p:strVal val="visible"/>
                                      </p:to>
                                    </p:set>
                                    <p:animEffect transition="in" filter="fade">
                                      <p:cBhvr>
                                        <p:cTn id="23" dur="500"/>
                                        <p:tgtEl>
                                          <p:spTgt spid="35"/>
                                        </p:tgtEl>
                                      </p:cBhvr>
                                    </p:animEffect>
                                    <p:anim calcmode="lin" valueType="num">
                                      <p:cBhvr>
                                        <p:cTn id="24" dur="500" fill="hold"/>
                                        <p:tgtEl>
                                          <p:spTgt spid="35"/>
                                        </p:tgtEl>
                                        <p:attrNameLst>
                                          <p:attrName>ppt_x</p:attrName>
                                        </p:attrNameLst>
                                      </p:cBhvr>
                                      <p:tavLst>
                                        <p:tav tm="0">
                                          <p:val>
                                            <p:strVal val="#ppt_x"/>
                                          </p:val>
                                        </p:tav>
                                        <p:tav tm="100000">
                                          <p:val>
                                            <p:strVal val="#ppt_x"/>
                                          </p:val>
                                        </p:tav>
                                      </p:tavLst>
                                    </p:anim>
                                    <p:anim calcmode="lin" valueType="num">
                                      <p:cBhvr>
                                        <p:cTn id="25" dur="5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cstate="print">
            <a:extLst>
              <a:ext uri="{28A0092B-C50C-407E-A947-70E740481C1C}">
                <a14:useLocalDpi xmlns:a14="http://schemas.microsoft.com/office/drawing/2010/main" val="0"/>
              </a:ext>
            </a:extLst>
          </a:blip>
          <a:srcRect/>
          <a:stretch>
            <a:fillRect/>
          </a:stretch>
        </p:blipFill>
        <p:spPr>
          <a:xfrm>
            <a:off x="-1730" y="0"/>
            <a:ext cx="12193730" cy="6858000"/>
          </a:xfrm>
          <a:prstGeom prst="rect">
            <a:avLst/>
          </a:prstGeom>
        </p:spPr>
      </p:pic>
      <p:sp>
        <p:nvSpPr>
          <p:cNvPr id="9" name="矩形 8"/>
          <p:cNvSpPr/>
          <p:nvPr/>
        </p:nvSpPr>
        <p:spPr>
          <a:xfrm>
            <a:off x="0" y="0"/>
            <a:ext cx="12192000" cy="6858000"/>
          </a:xfrm>
          <a:prstGeom prst="rect">
            <a:avLst/>
          </a:prstGeom>
          <a:gradFill>
            <a:gsLst>
              <a:gs pos="0">
                <a:srgbClr val="267CA0"/>
              </a:gs>
              <a:gs pos="33000">
                <a:srgbClr val="388BA5">
                  <a:alpha val="90000"/>
                </a:srgbClr>
              </a:gs>
              <a:gs pos="66000">
                <a:srgbClr val="509FA4">
                  <a:alpha val="90000"/>
                </a:srgbClr>
              </a:gs>
              <a:gs pos="100000">
                <a:srgbClr val="5BAAA4">
                  <a:alpha val="85000"/>
                </a:srgb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sp>
        <p:nvSpPr>
          <p:cNvPr id="10" name="矩形 9"/>
          <p:cNvSpPr/>
          <p:nvPr/>
        </p:nvSpPr>
        <p:spPr>
          <a:xfrm>
            <a:off x="0" y="4019550"/>
            <a:ext cx="12192000" cy="2838450"/>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 name="矩形 10"/>
          <p:cNvSpPr/>
          <p:nvPr/>
        </p:nvSpPr>
        <p:spPr>
          <a:xfrm>
            <a:off x="342900" y="2374244"/>
            <a:ext cx="11506200" cy="3276000"/>
          </a:xfrm>
          <a:prstGeom prst="rect">
            <a:avLst/>
          </a:prstGeom>
          <a:solidFill>
            <a:schemeClr val="bg1"/>
          </a:solidFill>
          <a:ln>
            <a:noFill/>
          </a:ln>
          <a:effectLst>
            <a:outerShdw blurRad="50800" dist="50800" dir="5400000" algn="t"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12" name="直接连接符 11"/>
          <p:cNvCxnSpPr/>
          <p:nvPr/>
        </p:nvCxnSpPr>
        <p:spPr>
          <a:xfrm>
            <a:off x="5646000" y="1123950"/>
            <a:ext cx="900000" cy="0"/>
          </a:xfrm>
          <a:prstGeom prst="line">
            <a:avLst/>
          </a:prstGeom>
          <a:ln w="28575">
            <a:solidFill>
              <a:srgbClr val="009B97"/>
            </a:solidFill>
          </a:ln>
        </p:spPr>
        <p:style>
          <a:lnRef idx="1">
            <a:schemeClr val="accent1"/>
          </a:lnRef>
          <a:fillRef idx="0">
            <a:schemeClr val="accent1"/>
          </a:fillRef>
          <a:effectRef idx="0">
            <a:schemeClr val="accent1"/>
          </a:effectRef>
          <a:fontRef idx="minor">
            <a:schemeClr val="tx1"/>
          </a:fontRef>
        </p:style>
      </p:cxnSp>
      <p:sp>
        <p:nvSpPr>
          <p:cNvPr id="4" name="文本框 3"/>
          <p:cNvSpPr txBox="1"/>
          <p:nvPr/>
        </p:nvSpPr>
        <p:spPr>
          <a:xfrm>
            <a:off x="4521221" y="94649"/>
            <a:ext cx="3171329" cy="1106805"/>
          </a:xfrm>
          <a:prstGeom prst="rect">
            <a:avLst/>
          </a:prstGeom>
          <a:noFill/>
        </p:spPr>
        <p:txBody>
          <a:bodyPr wrap="square" rtlCol="0">
            <a:spAutoFit/>
          </a:bodyPr>
          <a:lstStyle/>
          <a:p>
            <a:pPr algn="ctr"/>
            <a:r>
              <a:rPr lang="en-US" altLang="zh-CN" sz="6600" dirty="0">
                <a:solidFill>
                  <a:schemeClr val="bg1"/>
                </a:solidFill>
                <a:effectLst>
                  <a:outerShdw blurRad="38100" dist="38100" dir="2700000" algn="tl" rotWithShape="0">
                    <a:prstClr val="black">
                      <a:alpha val="40000"/>
                    </a:prstClr>
                  </a:outerShdw>
                </a:effectLst>
                <a:cs typeface="+mn-ea"/>
                <a:sym typeface="+mn-lt"/>
              </a:rPr>
              <a:t>03</a:t>
            </a:r>
            <a:endParaRPr lang="zh-CN" altLang="en-US" sz="6600" dirty="0">
              <a:solidFill>
                <a:schemeClr val="bg1"/>
              </a:solidFill>
              <a:effectLst>
                <a:outerShdw blurRad="38100" dist="38100" dir="2700000" algn="tl" rotWithShape="0">
                  <a:prstClr val="black">
                    <a:alpha val="40000"/>
                  </a:prstClr>
                </a:outerShdw>
              </a:effectLst>
              <a:cs typeface="+mn-ea"/>
              <a:sym typeface="+mn-lt"/>
            </a:endParaRPr>
          </a:p>
        </p:txBody>
      </p:sp>
      <p:sp>
        <p:nvSpPr>
          <p:cNvPr id="5" name="文本框 4"/>
          <p:cNvSpPr txBox="1"/>
          <p:nvPr/>
        </p:nvSpPr>
        <p:spPr>
          <a:xfrm>
            <a:off x="342900" y="2850341"/>
            <a:ext cx="11506200" cy="829945"/>
          </a:xfrm>
          <a:prstGeom prst="rect">
            <a:avLst/>
          </a:prstGeom>
          <a:noFill/>
        </p:spPr>
        <p:txBody>
          <a:bodyPr wrap="square" rtlCol="0">
            <a:spAutoFit/>
          </a:bodyPr>
          <a:lstStyle/>
          <a:p>
            <a:pPr algn="ctr"/>
            <a:r>
              <a:rPr lang="zh-CN" altLang="en-US" sz="4800" spc="400" dirty="0">
                <a:solidFill>
                  <a:srgbClr val="267CA0"/>
                </a:solidFill>
                <a:effectLst>
                  <a:outerShdw blurRad="38100" dist="25400" dir="2700000" algn="tl" rotWithShape="0">
                    <a:prstClr val="black">
                      <a:alpha val="30000"/>
                    </a:prstClr>
                  </a:outerShdw>
                </a:effectLst>
                <a:cs typeface="+mn-ea"/>
                <a:sym typeface="+mn-lt"/>
              </a:rPr>
              <a:t>三、脱硫剂的方法</a:t>
            </a:r>
            <a:endParaRPr lang="zh-CN" altLang="en-US" sz="4800" spc="400" dirty="0">
              <a:solidFill>
                <a:srgbClr val="267CA0"/>
              </a:solidFill>
              <a:effectLst>
                <a:outerShdw blurRad="38100" dist="25400" dir="2700000" algn="tl" rotWithShape="0">
                  <a:prstClr val="black">
                    <a:alpha val="30000"/>
                  </a:prstClr>
                </a:outerShdw>
              </a:effectLst>
              <a:cs typeface="+mn-ea"/>
              <a:sym typeface="+mn-lt"/>
            </a:endParaRPr>
          </a:p>
        </p:txBody>
      </p:sp>
      <p:cxnSp>
        <p:nvCxnSpPr>
          <p:cNvPr id="7" name="直接连接符 6"/>
          <p:cNvCxnSpPr/>
          <p:nvPr/>
        </p:nvCxnSpPr>
        <p:spPr>
          <a:xfrm>
            <a:off x="696000" y="4005931"/>
            <a:ext cx="10800000" cy="0"/>
          </a:xfrm>
          <a:prstGeom prst="line">
            <a:avLst/>
          </a:prstGeom>
          <a:noFill/>
          <a:ln w="1905">
            <a:solidFill>
              <a:srgbClr val="009B97">
                <a:alpha val="70000"/>
              </a:srgbClr>
            </a:solidFill>
          </a:ln>
        </p:spPr>
        <p:style>
          <a:lnRef idx="2">
            <a:schemeClr val="accent1">
              <a:shade val="50000"/>
            </a:schemeClr>
          </a:lnRef>
          <a:fillRef idx="1">
            <a:schemeClr val="accent1"/>
          </a:fillRef>
          <a:effectRef idx="0">
            <a:schemeClr val="accent1"/>
          </a:effectRef>
          <a:fontRef idx="minor">
            <a:schemeClr val="lt1"/>
          </a:fontRef>
        </p:style>
      </p:cxnSp>
      <p:sp>
        <p:nvSpPr>
          <p:cNvPr id="18" name="Freeform 37"/>
          <p:cNvSpPr>
            <a:spLocks noEditPoints="1"/>
          </p:cNvSpPr>
          <p:nvPr/>
        </p:nvSpPr>
        <p:spPr bwMode="auto">
          <a:xfrm>
            <a:off x="5892421" y="1469270"/>
            <a:ext cx="414696" cy="598777"/>
          </a:xfrm>
          <a:custGeom>
            <a:avLst/>
            <a:gdLst>
              <a:gd name="T0" fmla="*/ 214 w 514"/>
              <a:gd name="T1" fmla="*/ 329 h 743"/>
              <a:gd name="T2" fmla="*/ 214 w 514"/>
              <a:gd name="T3" fmla="*/ 129 h 743"/>
              <a:gd name="T4" fmla="*/ 200 w 514"/>
              <a:gd name="T5" fmla="*/ 114 h 743"/>
              <a:gd name="T6" fmla="*/ 186 w 514"/>
              <a:gd name="T7" fmla="*/ 129 h 743"/>
              <a:gd name="T8" fmla="*/ 186 w 514"/>
              <a:gd name="T9" fmla="*/ 329 h 743"/>
              <a:gd name="T10" fmla="*/ 200 w 514"/>
              <a:gd name="T11" fmla="*/ 343 h 743"/>
              <a:gd name="T12" fmla="*/ 214 w 514"/>
              <a:gd name="T13" fmla="*/ 329 h 743"/>
              <a:gd name="T14" fmla="*/ 514 w 514"/>
              <a:gd name="T15" fmla="*/ 486 h 743"/>
              <a:gd name="T16" fmla="*/ 486 w 514"/>
              <a:gd name="T17" fmla="*/ 514 h 743"/>
              <a:gd name="T18" fmla="*/ 294 w 514"/>
              <a:gd name="T19" fmla="*/ 514 h 743"/>
              <a:gd name="T20" fmla="*/ 271 w 514"/>
              <a:gd name="T21" fmla="*/ 730 h 743"/>
              <a:gd name="T22" fmla="*/ 257 w 514"/>
              <a:gd name="T23" fmla="*/ 743 h 743"/>
              <a:gd name="T24" fmla="*/ 257 w 514"/>
              <a:gd name="T25" fmla="*/ 743 h 743"/>
              <a:gd name="T26" fmla="*/ 243 w 514"/>
              <a:gd name="T27" fmla="*/ 731 h 743"/>
              <a:gd name="T28" fmla="*/ 209 w 514"/>
              <a:gd name="T29" fmla="*/ 514 h 743"/>
              <a:gd name="T30" fmla="*/ 28 w 514"/>
              <a:gd name="T31" fmla="*/ 514 h 743"/>
              <a:gd name="T32" fmla="*/ 0 w 514"/>
              <a:gd name="T33" fmla="*/ 486 h 743"/>
              <a:gd name="T34" fmla="*/ 114 w 514"/>
              <a:gd name="T35" fmla="*/ 343 h 743"/>
              <a:gd name="T36" fmla="*/ 114 w 514"/>
              <a:gd name="T37" fmla="*/ 114 h 743"/>
              <a:gd name="T38" fmla="*/ 57 w 514"/>
              <a:gd name="T39" fmla="*/ 57 h 743"/>
              <a:gd name="T40" fmla="*/ 114 w 514"/>
              <a:gd name="T41" fmla="*/ 0 h 743"/>
              <a:gd name="T42" fmla="*/ 400 w 514"/>
              <a:gd name="T43" fmla="*/ 0 h 743"/>
              <a:gd name="T44" fmla="*/ 457 w 514"/>
              <a:gd name="T45" fmla="*/ 57 h 743"/>
              <a:gd name="T46" fmla="*/ 400 w 514"/>
              <a:gd name="T47" fmla="*/ 114 h 743"/>
              <a:gd name="T48" fmla="*/ 400 w 514"/>
              <a:gd name="T49" fmla="*/ 343 h 743"/>
              <a:gd name="T50" fmla="*/ 514 w 514"/>
              <a:gd name="T51" fmla="*/ 486 h 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14" h="743">
                <a:moveTo>
                  <a:pt x="214" y="329"/>
                </a:moveTo>
                <a:cubicBezTo>
                  <a:pt x="214" y="129"/>
                  <a:pt x="214" y="129"/>
                  <a:pt x="214" y="129"/>
                </a:cubicBezTo>
                <a:cubicBezTo>
                  <a:pt x="214" y="121"/>
                  <a:pt x="208" y="114"/>
                  <a:pt x="200" y="114"/>
                </a:cubicBezTo>
                <a:cubicBezTo>
                  <a:pt x="192" y="114"/>
                  <a:pt x="186" y="121"/>
                  <a:pt x="186" y="129"/>
                </a:cubicBezTo>
                <a:cubicBezTo>
                  <a:pt x="186" y="329"/>
                  <a:pt x="186" y="329"/>
                  <a:pt x="186" y="329"/>
                </a:cubicBezTo>
                <a:cubicBezTo>
                  <a:pt x="186" y="337"/>
                  <a:pt x="192" y="343"/>
                  <a:pt x="200" y="343"/>
                </a:cubicBezTo>
                <a:cubicBezTo>
                  <a:pt x="208" y="343"/>
                  <a:pt x="214" y="337"/>
                  <a:pt x="214" y="329"/>
                </a:cubicBezTo>
                <a:close/>
                <a:moveTo>
                  <a:pt x="514" y="486"/>
                </a:moveTo>
                <a:cubicBezTo>
                  <a:pt x="514" y="501"/>
                  <a:pt x="501" y="514"/>
                  <a:pt x="486" y="514"/>
                </a:cubicBezTo>
                <a:cubicBezTo>
                  <a:pt x="294" y="514"/>
                  <a:pt x="294" y="514"/>
                  <a:pt x="294" y="514"/>
                </a:cubicBezTo>
                <a:cubicBezTo>
                  <a:pt x="271" y="730"/>
                  <a:pt x="271" y="730"/>
                  <a:pt x="271" y="730"/>
                </a:cubicBezTo>
                <a:cubicBezTo>
                  <a:pt x="270" y="737"/>
                  <a:pt x="265" y="743"/>
                  <a:pt x="257" y="743"/>
                </a:cubicBezTo>
                <a:cubicBezTo>
                  <a:pt x="257" y="743"/>
                  <a:pt x="257" y="743"/>
                  <a:pt x="257" y="743"/>
                </a:cubicBezTo>
                <a:cubicBezTo>
                  <a:pt x="250" y="743"/>
                  <a:pt x="244" y="738"/>
                  <a:pt x="243" y="731"/>
                </a:cubicBezTo>
                <a:cubicBezTo>
                  <a:pt x="209" y="514"/>
                  <a:pt x="209" y="514"/>
                  <a:pt x="209" y="514"/>
                </a:cubicBezTo>
                <a:cubicBezTo>
                  <a:pt x="28" y="514"/>
                  <a:pt x="28" y="514"/>
                  <a:pt x="28" y="514"/>
                </a:cubicBezTo>
                <a:cubicBezTo>
                  <a:pt x="13" y="514"/>
                  <a:pt x="0" y="501"/>
                  <a:pt x="0" y="486"/>
                </a:cubicBezTo>
                <a:cubicBezTo>
                  <a:pt x="0" y="413"/>
                  <a:pt x="55" y="343"/>
                  <a:pt x="114" y="343"/>
                </a:cubicBezTo>
                <a:cubicBezTo>
                  <a:pt x="114" y="114"/>
                  <a:pt x="114" y="114"/>
                  <a:pt x="114" y="114"/>
                </a:cubicBezTo>
                <a:cubicBezTo>
                  <a:pt x="83" y="114"/>
                  <a:pt x="57" y="89"/>
                  <a:pt x="57" y="57"/>
                </a:cubicBezTo>
                <a:cubicBezTo>
                  <a:pt x="57" y="26"/>
                  <a:pt x="83" y="0"/>
                  <a:pt x="114" y="0"/>
                </a:cubicBezTo>
                <a:cubicBezTo>
                  <a:pt x="400" y="0"/>
                  <a:pt x="400" y="0"/>
                  <a:pt x="400" y="0"/>
                </a:cubicBezTo>
                <a:cubicBezTo>
                  <a:pt x="431" y="0"/>
                  <a:pt x="457" y="26"/>
                  <a:pt x="457" y="57"/>
                </a:cubicBezTo>
                <a:cubicBezTo>
                  <a:pt x="457" y="89"/>
                  <a:pt x="431" y="114"/>
                  <a:pt x="400" y="114"/>
                </a:cubicBezTo>
                <a:cubicBezTo>
                  <a:pt x="400" y="343"/>
                  <a:pt x="400" y="343"/>
                  <a:pt x="400" y="343"/>
                </a:cubicBezTo>
                <a:cubicBezTo>
                  <a:pt x="459" y="343"/>
                  <a:pt x="514" y="413"/>
                  <a:pt x="514" y="486"/>
                </a:cubicBezTo>
                <a:close/>
              </a:path>
            </a:pathLst>
          </a:custGeom>
          <a:solidFill>
            <a:schemeClr val="bg1"/>
          </a:solidFill>
          <a:ln>
            <a:noFill/>
          </a:ln>
          <a:effectLst>
            <a:outerShdw blurRad="38100" dist="25400" dir="2700000" algn="tl" rotWithShape="0">
              <a:prstClr val="black">
                <a:alpha val="40000"/>
              </a:prstClr>
            </a:outerShdw>
          </a:effectLst>
        </p:spPr>
        <p:txBody>
          <a:bodyPr vert="horz" wrap="square" lIns="91440" tIns="45720" rIns="91440" bIns="45720" numCol="1" anchor="t" anchorCtr="0" compatLnSpc="1"/>
          <a:lstStyle/>
          <a:p>
            <a:endParaRPr lang="zh-CN" altLang="en-US">
              <a:cs typeface="+mn-ea"/>
              <a:sym typeface="+mn-lt"/>
            </a:endParaRPr>
          </a:p>
        </p:txBody>
      </p:sp>
      <p:pic>
        <p:nvPicPr>
          <p:cNvPr id="3" name="图片 2"/>
          <p:cNvPicPr>
            <a:picLocks noChangeAspect="1"/>
          </p:cNvPicPr>
          <p:nvPr/>
        </p:nvPicPr>
        <p:blipFill>
          <a:blip r:embed="rId2">
            <a:clrChange>
              <a:clrFrom>
                <a:srgbClr val="FFFFFE">
                  <a:alpha val="100000"/>
                </a:srgbClr>
              </a:clrFrom>
              <a:clrTo>
                <a:srgbClr val="FFFFFE">
                  <a:alpha val="100000"/>
                  <a:alpha val="0"/>
                </a:srgbClr>
              </a:clrTo>
            </a:clrChange>
          </a:blip>
          <a:srcRect r="83031" b="81863"/>
          <a:stretch>
            <a:fillRect/>
          </a:stretch>
        </p:blipFill>
        <p:spPr>
          <a:xfrm>
            <a:off x="4232275" y="4331970"/>
            <a:ext cx="3338830" cy="1169670"/>
          </a:xfrm>
          <a:prstGeom prst="rect">
            <a:avLst/>
          </a:prstGeom>
        </p:spPr>
      </p:pic>
    </p:spTree>
  </p:cSld>
  <p:clrMapOvr>
    <a:masterClrMapping/>
  </p:clrMapOvr>
  <p:transition spd="slow" advClick="0" advTm="2000">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cstate="print">
            <a:extLst>
              <a:ext uri="{28A0092B-C50C-407E-A947-70E740481C1C}">
                <a14:useLocalDpi xmlns:a14="http://schemas.microsoft.com/office/drawing/2010/main" val="0"/>
              </a:ext>
            </a:extLst>
          </a:blip>
          <a:srcRect/>
          <a:stretch>
            <a:fillRect/>
          </a:stretch>
        </p:blipFill>
        <p:spPr>
          <a:xfrm>
            <a:off x="-1730" y="0"/>
            <a:ext cx="12193730" cy="6858000"/>
          </a:xfrm>
          <a:prstGeom prst="rect">
            <a:avLst/>
          </a:prstGeom>
        </p:spPr>
      </p:pic>
      <p:sp>
        <p:nvSpPr>
          <p:cNvPr id="3" name="矩形 2"/>
          <p:cNvSpPr/>
          <p:nvPr/>
        </p:nvSpPr>
        <p:spPr>
          <a:xfrm>
            <a:off x="-1730" y="0"/>
            <a:ext cx="12193729" cy="6857999"/>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任意多边形: 形状 30"/>
          <p:cNvSpPr/>
          <p:nvPr/>
        </p:nvSpPr>
        <p:spPr>
          <a:xfrm>
            <a:off x="-436918" y="363640"/>
            <a:ext cx="1082592" cy="409932"/>
          </a:xfrm>
          <a:custGeom>
            <a:avLst/>
            <a:gdLst>
              <a:gd name="connsiteX0" fmla="*/ 124918 w 1413447"/>
              <a:gd name="connsiteY0" fmla="*/ 0 h 535213"/>
              <a:gd name="connsiteX1" fmla="*/ 1413447 w 1413447"/>
              <a:gd name="connsiteY1" fmla="*/ 0 h 535213"/>
              <a:gd name="connsiteX2" fmla="*/ 1293066 w 1413447"/>
              <a:gd name="connsiteY2" fmla="*/ 515770 h 535213"/>
              <a:gd name="connsiteX3" fmla="*/ 1296954 w 1413447"/>
              <a:gd name="connsiteY3" fmla="*/ 499111 h 535213"/>
              <a:gd name="connsiteX4" fmla="*/ 1284655 w 1413447"/>
              <a:gd name="connsiteY4" fmla="*/ 517355 h 535213"/>
              <a:gd name="connsiteX5" fmla="*/ 1263549 w 1413447"/>
              <a:gd name="connsiteY5" fmla="*/ 531584 h 535213"/>
              <a:gd name="connsiteX6" fmla="*/ 1245575 w 1413447"/>
              <a:gd name="connsiteY6" fmla="*/ 535213 h 535213"/>
              <a:gd name="connsiteX7" fmla="*/ 74294 w 1413447"/>
              <a:gd name="connsiteY7" fmla="*/ 535213 h 535213"/>
              <a:gd name="connsiteX8" fmla="*/ 56319 w 1413447"/>
              <a:gd name="connsiteY8" fmla="*/ 531584 h 535213"/>
              <a:gd name="connsiteX9" fmla="*/ 15766 w 1413447"/>
              <a:gd name="connsiteY9" fmla="*/ 470404 h 535213"/>
              <a:gd name="connsiteX10" fmla="*/ 19864 w 1413447"/>
              <a:gd name="connsiteY10" fmla="*/ 450109 h 535213"/>
              <a:gd name="connsiteX11" fmla="*/ 0 w 1413447"/>
              <a:gd name="connsiteY11" fmla="*/ 535213 h 535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13447" h="535213">
                <a:moveTo>
                  <a:pt x="124918" y="0"/>
                </a:moveTo>
                <a:lnTo>
                  <a:pt x="1413447" y="0"/>
                </a:lnTo>
                <a:lnTo>
                  <a:pt x="1293066" y="515770"/>
                </a:lnTo>
                <a:lnTo>
                  <a:pt x="1296954" y="499111"/>
                </a:lnTo>
                <a:lnTo>
                  <a:pt x="1284655" y="517355"/>
                </a:lnTo>
                <a:cubicBezTo>
                  <a:pt x="1278647" y="523362"/>
                  <a:pt x="1271493" y="528224"/>
                  <a:pt x="1263549" y="531584"/>
                </a:cubicBezTo>
                <a:lnTo>
                  <a:pt x="1245575" y="535213"/>
                </a:lnTo>
                <a:lnTo>
                  <a:pt x="74294" y="535213"/>
                </a:lnTo>
                <a:lnTo>
                  <a:pt x="56319" y="531584"/>
                </a:lnTo>
                <a:cubicBezTo>
                  <a:pt x="32488" y="521505"/>
                  <a:pt x="15766" y="497907"/>
                  <a:pt x="15766" y="470404"/>
                </a:cubicBezTo>
                <a:lnTo>
                  <a:pt x="19864" y="450109"/>
                </a:lnTo>
                <a:lnTo>
                  <a:pt x="0" y="535213"/>
                </a:lnTo>
                <a:close/>
              </a:path>
            </a:pathLst>
          </a:custGeom>
          <a:solidFill>
            <a:srgbClr val="267CA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sp>
        <p:nvSpPr>
          <p:cNvPr id="6" name="文本框 5"/>
          <p:cNvSpPr txBox="1"/>
          <p:nvPr/>
        </p:nvSpPr>
        <p:spPr>
          <a:xfrm>
            <a:off x="759974" y="319311"/>
            <a:ext cx="6258046" cy="460375"/>
          </a:xfrm>
          <a:prstGeom prst="rect">
            <a:avLst/>
          </a:prstGeom>
          <a:noFill/>
        </p:spPr>
        <p:txBody>
          <a:bodyPr wrap="square" rtlCol="0">
            <a:spAutoFit/>
          </a:bodyPr>
          <a:lstStyle>
            <a:defPPr>
              <a:defRPr lang="zh-CN"/>
            </a:defPPr>
            <a:lvl1pPr>
              <a:defRPr sz="2400" b="1">
                <a:solidFill>
                  <a:srgbClr val="267CA0"/>
                </a:solidFill>
                <a:latin typeface="包图粗黑体" panose="02000800000000000000" pitchFamily="2" charset="-122"/>
                <a:ea typeface="包图粗黑体" panose="02000800000000000000" pitchFamily="2" charset="-122"/>
              </a:defRPr>
            </a:lvl1pPr>
          </a:lstStyle>
          <a:p>
            <a:r>
              <a:rPr lang="zh-CN" altLang="en-US" dirty="0">
                <a:latin typeface="+mn-lt"/>
                <a:ea typeface="+mn-ea"/>
                <a:cs typeface="+mn-ea"/>
                <a:sym typeface="+mn-lt"/>
              </a:rPr>
              <a:t>三、脱硫的方法</a:t>
            </a:r>
            <a:r>
              <a:rPr lang="en-US" altLang="zh-CN" dirty="0">
                <a:latin typeface="+mn-lt"/>
                <a:ea typeface="+mn-ea"/>
                <a:cs typeface="+mn-ea"/>
                <a:sym typeface="+mn-lt"/>
              </a:rPr>
              <a:t>-钙法脱硫</a:t>
            </a:r>
            <a:endParaRPr lang="en-US" altLang="zh-CN" dirty="0">
              <a:latin typeface="+mn-lt"/>
              <a:ea typeface="+mn-ea"/>
              <a:cs typeface="+mn-ea"/>
              <a:sym typeface="+mn-lt"/>
            </a:endParaRPr>
          </a:p>
        </p:txBody>
      </p:sp>
      <p:sp>
        <p:nvSpPr>
          <p:cNvPr id="24" name="文本框 23"/>
          <p:cNvSpPr txBox="1"/>
          <p:nvPr/>
        </p:nvSpPr>
        <p:spPr>
          <a:xfrm>
            <a:off x="193675" y="5198110"/>
            <a:ext cx="12068810" cy="1476375"/>
          </a:xfrm>
          <a:prstGeom prst="rect">
            <a:avLst/>
          </a:prstGeom>
          <a:noFill/>
        </p:spPr>
        <p:txBody>
          <a:bodyPr wrap="square" rtlCol="0">
            <a:spAutoFit/>
          </a:bodyPr>
          <a:lstStyle/>
          <a:p>
            <a:pPr marL="342900" indent="-342900" algn="l">
              <a:lnSpc>
                <a:spcPct val="150000"/>
              </a:lnSpc>
              <a:buFont typeface="Wingdings" panose="05000000000000000000" charset="0"/>
              <a:buChar char="n"/>
            </a:pPr>
            <a:r>
              <a:rPr sz="2000" spc="130" dirty="0">
                <a:solidFill>
                  <a:srgbClr val="388BA5"/>
                </a:solidFill>
                <a:cs typeface="+mn-ea"/>
                <a:sym typeface="+mn-lt"/>
              </a:rPr>
              <a:t>最后的产物是CaSO4·2H2O↓（就是石膏），是一种不溶于水的稳定物质，可用于建筑材料和水泥制作的原料。</a:t>
            </a:r>
            <a:endParaRPr sz="2000" spc="130" dirty="0">
              <a:solidFill>
                <a:srgbClr val="388BA5"/>
              </a:solidFill>
              <a:cs typeface="+mn-ea"/>
              <a:sym typeface="+mn-lt"/>
            </a:endParaRPr>
          </a:p>
          <a:p>
            <a:pPr marL="342900" indent="-342900" algn="l">
              <a:lnSpc>
                <a:spcPct val="150000"/>
              </a:lnSpc>
              <a:buFont typeface="Wingdings" panose="05000000000000000000" charset="0"/>
              <a:buChar char="n"/>
            </a:pPr>
            <a:r>
              <a:rPr sz="2000" spc="130" dirty="0">
                <a:solidFill>
                  <a:srgbClr val="388BA5"/>
                </a:solidFill>
                <a:cs typeface="+mn-ea"/>
                <a:sym typeface="+mn-lt"/>
              </a:rPr>
              <a:t>以上这种方法就是通常所说的石灰石—石膏法烟气脱硫（FGD）的化学机理。 </a:t>
            </a:r>
            <a:endParaRPr sz="2000" spc="130" dirty="0">
              <a:solidFill>
                <a:srgbClr val="388BA5"/>
              </a:solidFill>
              <a:cs typeface="+mn-ea"/>
              <a:sym typeface="+mn-lt"/>
            </a:endParaRPr>
          </a:p>
        </p:txBody>
      </p:sp>
      <p:grpSp>
        <p:nvGrpSpPr>
          <p:cNvPr id="31" name="组合 30"/>
          <p:cNvGrpSpPr/>
          <p:nvPr/>
        </p:nvGrpSpPr>
        <p:grpSpPr>
          <a:xfrm rot="0">
            <a:off x="294" y="319673"/>
            <a:ext cx="11117580" cy="4600575"/>
            <a:chOff x="365" y="319700"/>
            <a:chExt cx="11116567" cy="4600833"/>
          </a:xfrm>
        </p:grpSpPr>
        <p:sp>
          <p:nvSpPr>
            <p:cNvPr id="15" name="文本框 14"/>
            <p:cNvSpPr txBox="1"/>
            <p:nvPr/>
          </p:nvSpPr>
          <p:spPr>
            <a:xfrm>
              <a:off x="734993" y="1227801"/>
              <a:ext cx="10381939" cy="3692732"/>
            </a:xfrm>
            <a:prstGeom prst="rect">
              <a:avLst/>
            </a:prstGeom>
            <a:noFill/>
          </p:spPr>
          <p:txBody>
            <a:bodyPr wrap="square" rtlCol="0">
              <a:spAutoFit/>
            </a:bodyPr>
            <a:lstStyle/>
            <a:p>
              <a:pPr>
                <a:lnSpc>
                  <a:spcPct val="130000"/>
                </a:lnSpc>
              </a:pPr>
              <a:r>
                <a:rPr sz="2000" spc="100" dirty="0">
                  <a:solidFill>
                    <a:srgbClr val="388BA5"/>
                  </a:solidFill>
                  <a:cs typeface="+mn-ea"/>
                  <a:sym typeface="+mn-lt"/>
                </a:rPr>
                <a:t>利用硫酸钙化学和物理的稳定性达到脱硫目的，原料是石灰石、消石灰等，首先是使SO2溶解：</a:t>
              </a:r>
              <a:endParaRPr sz="2000" spc="100" dirty="0">
                <a:solidFill>
                  <a:srgbClr val="388BA5"/>
                </a:solidFill>
                <a:cs typeface="+mn-ea"/>
                <a:sym typeface="+mn-lt"/>
              </a:endParaRPr>
            </a:p>
            <a:p>
              <a:pPr>
                <a:lnSpc>
                  <a:spcPct val="130000"/>
                </a:lnSpc>
              </a:pPr>
              <a:r>
                <a:rPr sz="2000" spc="100" dirty="0">
                  <a:solidFill>
                    <a:srgbClr val="388BA5"/>
                  </a:solidFill>
                  <a:cs typeface="+mn-ea"/>
                  <a:sym typeface="+mn-lt"/>
                </a:rPr>
                <a:t>SO2+H2O=H2SO3，H2SO3=HSO3-+H+，HSO3-=H++SO32-</a:t>
              </a:r>
              <a:endParaRPr sz="2000" spc="100" dirty="0">
                <a:solidFill>
                  <a:srgbClr val="388BA5"/>
                </a:solidFill>
                <a:cs typeface="+mn-ea"/>
                <a:sym typeface="+mn-lt"/>
              </a:endParaRPr>
            </a:p>
            <a:p>
              <a:pPr>
                <a:lnSpc>
                  <a:spcPct val="130000"/>
                </a:lnSpc>
              </a:pPr>
              <a:r>
                <a:rPr sz="2000" spc="100" dirty="0">
                  <a:solidFill>
                    <a:srgbClr val="388BA5"/>
                  </a:solidFill>
                  <a:cs typeface="+mn-ea"/>
                  <a:sym typeface="+mn-lt"/>
                </a:rPr>
                <a:t>使石灰石溶解：</a:t>
              </a:r>
              <a:endParaRPr sz="2000" spc="100" dirty="0">
                <a:solidFill>
                  <a:srgbClr val="388BA5"/>
                </a:solidFill>
                <a:cs typeface="+mn-ea"/>
                <a:sym typeface="+mn-lt"/>
              </a:endParaRPr>
            </a:p>
            <a:p>
              <a:pPr>
                <a:lnSpc>
                  <a:spcPct val="130000"/>
                </a:lnSpc>
              </a:pPr>
              <a:r>
                <a:rPr sz="2000" spc="100" dirty="0">
                  <a:solidFill>
                    <a:srgbClr val="388BA5"/>
                  </a:solidFill>
                  <a:cs typeface="+mn-ea"/>
                  <a:sym typeface="+mn-lt"/>
                </a:rPr>
                <a:t>CaO+H2O=Ca(OH)2，Ca(OH)2=Ca2++2OH-，</a:t>
              </a:r>
              <a:endParaRPr sz="2000" spc="100" dirty="0">
                <a:solidFill>
                  <a:srgbClr val="388BA5"/>
                </a:solidFill>
                <a:cs typeface="+mn-ea"/>
                <a:sym typeface="+mn-lt"/>
              </a:endParaRPr>
            </a:p>
            <a:p>
              <a:pPr>
                <a:lnSpc>
                  <a:spcPct val="130000"/>
                </a:lnSpc>
              </a:pPr>
              <a:r>
                <a:rPr sz="2000" spc="100" dirty="0">
                  <a:solidFill>
                    <a:srgbClr val="388BA5"/>
                  </a:solidFill>
                  <a:cs typeface="+mn-ea"/>
                  <a:sym typeface="+mn-lt"/>
                </a:rPr>
                <a:t>使两种溶液进行化学反应吸收溶解的SO2：</a:t>
              </a:r>
              <a:endParaRPr sz="2000" spc="100" dirty="0">
                <a:solidFill>
                  <a:srgbClr val="388BA5"/>
                </a:solidFill>
                <a:cs typeface="+mn-ea"/>
                <a:sym typeface="+mn-lt"/>
              </a:endParaRPr>
            </a:p>
            <a:p>
              <a:pPr>
                <a:lnSpc>
                  <a:spcPct val="130000"/>
                </a:lnSpc>
              </a:pPr>
              <a:r>
                <a:rPr sz="2000" spc="100" dirty="0">
                  <a:solidFill>
                    <a:srgbClr val="388BA5"/>
                  </a:solidFill>
                  <a:cs typeface="+mn-ea"/>
                  <a:sym typeface="+mn-lt"/>
                </a:rPr>
                <a:t>Ca2++SO32-=CaSO3，CaSO3+(1/2)H2O=CaSO3·(1/2)H2O。</a:t>
              </a:r>
              <a:endParaRPr sz="2000" spc="100" dirty="0">
                <a:solidFill>
                  <a:srgbClr val="388BA5"/>
                </a:solidFill>
                <a:cs typeface="+mn-ea"/>
                <a:sym typeface="+mn-lt"/>
              </a:endParaRPr>
            </a:p>
            <a:p>
              <a:pPr>
                <a:lnSpc>
                  <a:spcPct val="130000"/>
                </a:lnSpc>
              </a:pPr>
              <a:r>
                <a:rPr sz="2000" spc="100" dirty="0">
                  <a:solidFill>
                    <a:srgbClr val="388BA5"/>
                  </a:solidFill>
                  <a:cs typeface="+mn-ea"/>
                  <a:sym typeface="+mn-lt"/>
                </a:rPr>
                <a:t>对液体进行氧化：</a:t>
              </a:r>
              <a:endParaRPr sz="2000" spc="100" dirty="0">
                <a:solidFill>
                  <a:srgbClr val="388BA5"/>
                </a:solidFill>
                <a:cs typeface="+mn-ea"/>
                <a:sym typeface="+mn-lt"/>
              </a:endParaRPr>
            </a:p>
            <a:p>
              <a:pPr>
                <a:lnSpc>
                  <a:spcPct val="130000"/>
                </a:lnSpc>
              </a:pPr>
              <a:r>
                <a:rPr sz="2000" spc="100" dirty="0">
                  <a:solidFill>
                    <a:srgbClr val="388BA5"/>
                  </a:solidFill>
                  <a:cs typeface="+mn-ea"/>
                  <a:sym typeface="+mn-lt"/>
                </a:rPr>
                <a:t>HSO3-+(1/2)O2=H++SO42-，Ca2++SO42-=CaSO4↓，CaSO4+2H2O=CaSO4·2H2O↓</a:t>
              </a:r>
              <a:endParaRPr sz="2000" spc="100" dirty="0">
                <a:solidFill>
                  <a:srgbClr val="388BA5"/>
                </a:solidFill>
                <a:cs typeface="+mn-ea"/>
                <a:sym typeface="+mn-lt"/>
              </a:endParaRPr>
            </a:p>
          </p:txBody>
        </p:sp>
        <p:sp>
          <p:nvSpPr>
            <p:cNvPr id="18" name="任意多边形 17"/>
            <p:cNvSpPr/>
            <p:nvPr/>
          </p:nvSpPr>
          <p:spPr>
            <a:xfrm>
              <a:off x="639458" y="1029670"/>
              <a:ext cx="689811" cy="962526"/>
            </a:xfrm>
            <a:custGeom>
              <a:avLst/>
              <a:gdLst>
                <a:gd name="connsiteX0" fmla="*/ 0 w 689811"/>
                <a:gd name="connsiteY0" fmla="*/ 962526 h 962526"/>
                <a:gd name="connsiteX1" fmla="*/ 0 w 689811"/>
                <a:gd name="connsiteY1" fmla="*/ 0 h 962526"/>
                <a:gd name="connsiteX2" fmla="*/ 689811 w 689811"/>
                <a:gd name="connsiteY2" fmla="*/ 0 h 962526"/>
              </a:gdLst>
              <a:ahLst/>
              <a:cxnLst>
                <a:cxn ang="0">
                  <a:pos x="connsiteX0" y="connsiteY0"/>
                </a:cxn>
                <a:cxn ang="0">
                  <a:pos x="connsiteX1" y="connsiteY1"/>
                </a:cxn>
                <a:cxn ang="0">
                  <a:pos x="connsiteX2" y="connsiteY2"/>
                </a:cxn>
              </a:cxnLst>
              <a:rect l="l" t="t" r="r" b="b"/>
              <a:pathLst>
                <a:path w="689811" h="962526">
                  <a:moveTo>
                    <a:pt x="0" y="962526"/>
                  </a:moveTo>
                  <a:lnTo>
                    <a:pt x="0" y="0"/>
                  </a:lnTo>
                  <a:lnTo>
                    <a:pt x="689811" y="0"/>
                  </a:lnTo>
                </a:path>
              </a:pathLst>
            </a:custGeom>
            <a:noFill/>
            <a:ln>
              <a:solidFill>
                <a:srgbClr val="5BAAA4"/>
              </a:solidFill>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9" name="文本框 18"/>
            <p:cNvSpPr txBox="1"/>
            <p:nvPr/>
          </p:nvSpPr>
          <p:spPr>
            <a:xfrm>
              <a:off x="1416247" y="857942"/>
              <a:ext cx="2327443" cy="460401"/>
            </a:xfrm>
            <a:prstGeom prst="rect">
              <a:avLst/>
            </a:prstGeom>
            <a:noFill/>
          </p:spPr>
          <p:txBody>
            <a:bodyPr wrap="square" rtlCol="0">
              <a:spAutoFit/>
            </a:bodyPr>
            <a:lstStyle/>
            <a:p>
              <a:r>
                <a:rPr lang="en-US" altLang="zh-CN" sz="2400" b="1" dirty="0">
                  <a:solidFill>
                    <a:srgbClr val="267CA0"/>
                  </a:solidFill>
                  <a:cs typeface="+mn-ea"/>
                  <a:sym typeface="+mn-lt"/>
                </a:rPr>
                <a:t>1、</a:t>
              </a:r>
              <a:r>
                <a:rPr lang="en-US" altLang="zh-CN" sz="2400" b="1" dirty="0">
                  <a:solidFill>
                    <a:srgbClr val="267CA0"/>
                  </a:solidFill>
                  <a:cs typeface="+mn-ea"/>
                  <a:sym typeface="+mn-lt"/>
                </a:rPr>
                <a:t>钙法脱硫</a:t>
              </a:r>
              <a:endParaRPr lang="en-US" altLang="zh-CN" sz="2400" b="1" dirty="0">
                <a:solidFill>
                  <a:srgbClr val="267CA0"/>
                </a:solidFill>
                <a:cs typeface="+mn-ea"/>
                <a:sym typeface="+mn-lt"/>
              </a:endParaRPr>
            </a:p>
          </p:txBody>
        </p:sp>
        <p:sp>
          <p:nvSpPr>
            <p:cNvPr id="25" name="Freeform 503"/>
            <p:cNvSpPr>
              <a:spLocks noEditPoints="1"/>
            </p:cNvSpPr>
            <p:nvPr/>
          </p:nvSpPr>
          <p:spPr bwMode="auto">
            <a:xfrm>
              <a:off x="365" y="319700"/>
              <a:ext cx="440167" cy="440167"/>
            </a:xfrm>
            <a:custGeom>
              <a:avLst/>
              <a:gdLst>
                <a:gd name="T0" fmla="*/ 64 w 176"/>
                <a:gd name="T1" fmla="*/ 32 h 176"/>
                <a:gd name="T2" fmla="*/ 67 w 176"/>
                <a:gd name="T3" fmla="*/ 31 h 176"/>
                <a:gd name="T4" fmla="*/ 84 w 176"/>
                <a:gd name="T5" fmla="*/ 14 h 176"/>
                <a:gd name="T6" fmla="*/ 84 w 176"/>
                <a:gd name="T7" fmla="*/ 124 h 176"/>
                <a:gd name="T8" fmla="*/ 84 w 176"/>
                <a:gd name="T9" fmla="*/ 124 h 176"/>
                <a:gd name="T10" fmla="*/ 88 w 176"/>
                <a:gd name="T11" fmla="*/ 128 h 176"/>
                <a:gd name="T12" fmla="*/ 92 w 176"/>
                <a:gd name="T13" fmla="*/ 124 h 176"/>
                <a:gd name="T14" fmla="*/ 92 w 176"/>
                <a:gd name="T15" fmla="*/ 14 h 176"/>
                <a:gd name="T16" fmla="*/ 109 w 176"/>
                <a:gd name="T17" fmla="*/ 31 h 176"/>
                <a:gd name="T18" fmla="*/ 112 w 176"/>
                <a:gd name="T19" fmla="*/ 32 h 176"/>
                <a:gd name="T20" fmla="*/ 116 w 176"/>
                <a:gd name="T21" fmla="*/ 28 h 176"/>
                <a:gd name="T22" fmla="*/ 115 w 176"/>
                <a:gd name="T23" fmla="*/ 25 h 176"/>
                <a:gd name="T24" fmla="*/ 91 w 176"/>
                <a:gd name="T25" fmla="*/ 1 h 176"/>
                <a:gd name="T26" fmla="*/ 88 w 176"/>
                <a:gd name="T27" fmla="*/ 0 h 176"/>
                <a:gd name="T28" fmla="*/ 85 w 176"/>
                <a:gd name="T29" fmla="*/ 1 h 176"/>
                <a:gd name="T30" fmla="*/ 61 w 176"/>
                <a:gd name="T31" fmla="*/ 25 h 176"/>
                <a:gd name="T32" fmla="*/ 60 w 176"/>
                <a:gd name="T33" fmla="*/ 28 h 176"/>
                <a:gd name="T34" fmla="*/ 64 w 176"/>
                <a:gd name="T35" fmla="*/ 32 h 176"/>
                <a:gd name="T36" fmla="*/ 168 w 176"/>
                <a:gd name="T37" fmla="*/ 40 h 176"/>
                <a:gd name="T38" fmla="*/ 104 w 176"/>
                <a:gd name="T39" fmla="*/ 40 h 176"/>
                <a:gd name="T40" fmla="*/ 100 w 176"/>
                <a:gd name="T41" fmla="*/ 44 h 176"/>
                <a:gd name="T42" fmla="*/ 104 w 176"/>
                <a:gd name="T43" fmla="*/ 48 h 176"/>
                <a:gd name="T44" fmla="*/ 168 w 176"/>
                <a:gd name="T45" fmla="*/ 48 h 176"/>
                <a:gd name="T46" fmla="*/ 168 w 176"/>
                <a:gd name="T47" fmla="*/ 64 h 176"/>
                <a:gd name="T48" fmla="*/ 104 w 176"/>
                <a:gd name="T49" fmla="*/ 64 h 176"/>
                <a:gd name="T50" fmla="*/ 100 w 176"/>
                <a:gd name="T51" fmla="*/ 68 h 176"/>
                <a:gd name="T52" fmla="*/ 104 w 176"/>
                <a:gd name="T53" fmla="*/ 72 h 176"/>
                <a:gd name="T54" fmla="*/ 152 w 176"/>
                <a:gd name="T55" fmla="*/ 72 h 176"/>
                <a:gd name="T56" fmla="*/ 152 w 176"/>
                <a:gd name="T57" fmla="*/ 168 h 176"/>
                <a:gd name="T58" fmla="*/ 24 w 176"/>
                <a:gd name="T59" fmla="*/ 168 h 176"/>
                <a:gd name="T60" fmla="*/ 24 w 176"/>
                <a:gd name="T61" fmla="*/ 72 h 176"/>
                <a:gd name="T62" fmla="*/ 72 w 176"/>
                <a:gd name="T63" fmla="*/ 72 h 176"/>
                <a:gd name="T64" fmla="*/ 76 w 176"/>
                <a:gd name="T65" fmla="*/ 68 h 176"/>
                <a:gd name="T66" fmla="*/ 72 w 176"/>
                <a:gd name="T67" fmla="*/ 64 h 176"/>
                <a:gd name="T68" fmla="*/ 8 w 176"/>
                <a:gd name="T69" fmla="*/ 64 h 176"/>
                <a:gd name="T70" fmla="*/ 8 w 176"/>
                <a:gd name="T71" fmla="*/ 48 h 176"/>
                <a:gd name="T72" fmla="*/ 72 w 176"/>
                <a:gd name="T73" fmla="*/ 48 h 176"/>
                <a:gd name="T74" fmla="*/ 76 w 176"/>
                <a:gd name="T75" fmla="*/ 44 h 176"/>
                <a:gd name="T76" fmla="*/ 72 w 176"/>
                <a:gd name="T77" fmla="*/ 40 h 176"/>
                <a:gd name="T78" fmla="*/ 8 w 176"/>
                <a:gd name="T79" fmla="*/ 40 h 176"/>
                <a:gd name="T80" fmla="*/ 0 w 176"/>
                <a:gd name="T81" fmla="*/ 48 h 176"/>
                <a:gd name="T82" fmla="*/ 0 w 176"/>
                <a:gd name="T83" fmla="*/ 64 h 176"/>
                <a:gd name="T84" fmla="*/ 8 w 176"/>
                <a:gd name="T85" fmla="*/ 72 h 176"/>
                <a:gd name="T86" fmla="*/ 16 w 176"/>
                <a:gd name="T87" fmla="*/ 72 h 176"/>
                <a:gd name="T88" fmla="*/ 16 w 176"/>
                <a:gd name="T89" fmla="*/ 168 h 176"/>
                <a:gd name="T90" fmla="*/ 24 w 176"/>
                <a:gd name="T91" fmla="*/ 176 h 176"/>
                <a:gd name="T92" fmla="*/ 152 w 176"/>
                <a:gd name="T93" fmla="*/ 176 h 176"/>
                <a:gd name="T94" fmla="*/ 160 w 176"/>
                <a:gd name="T95" fmla="*/ 168 h 176"/>
                <a:gd name="T96" fmla="*/ 160 w 176"/>
                <a:gd name="T97" fmla="*/ 72 h 176"/>
                <a:gd name="T98" fmla="*/ 168 w 176"/>
                <a:gd name="T99" fmla="*/ 72 h 176"/>
                <a:gd name="T100" fmla="*/ 176 w 176"/>
                <a:gd name="T101" fmla="*/ 64 h 176"/>
                <a:gd name="T102" fmla="*/ 176 w 176"/>
                <a:gd name="T103" fmla="*/ 48 h 176"/>
                <a:gd name="T104" fmla="*/ 168 w 176"/>
                <a:gd name="T105" fmla="*/ 4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6" h="176">
                  <a:moveTo>
                    <a:pt x="64" y="32"/>
                  </a:moveTo>
                  <a:cubicBezTo>
                    <a:pt x="65" y="32"/>
                    <a:pt x="66" y="32"/>
                    <a:pt x="67" y="31"/>
                  </a:cubicBezTo>
                  <a:cubicBezTo>
                    <a:pt x="84" y="14"/>
                    <a:pt x="84" y="14"/>
                    <a:pt x="84" y="14"/>
                  </a:cubicBezTo>
                  <a:cubicBezTo>
                    <a:pt x="84" y="124"/>
                    <a:pt x="84" y="124"/>
                    <a:pt x="84" y="124"/>
                  </a:cubicBezTo>
                  <a:cubicBezTo>
                    <a:pt x="84" y="124"/>
                    <a:pt x="84" y="124"/>
                    <a:pt x="84" y="124"/>
                  </a:cubicBezTo>
                  <a:cubicBezTo>
                    <a:pt x="84" y="126"/>
                    <a:pt x="86" y="128"/>
                    <a:pt x="88" y="128"/>
                  </a:cubicBezTo>
                  <a:cubicBezTo>
                    <a:pt x="90" y="128"/>
                    <a:pt x="92" y="126"/>
                    <a:pt x="92" y="124"/>
                  </a:cubicBezTo>
                  <a:cubicBezTo>
                    <a:pt x="92" y="14"/>
                    <a:pt x="92" y="14"/>
                    <a:pt x="92" y="14"/>
                  </a:cubicBezTo>
                  <a:cubicBezTo>
                    <a:pt x="109" y="31"/>
                    <a:pt x="109" y="31"/>
                    <a:pt x="109" y="31"/>
                  </a:cubicBezTo>
                  <a:cubicBezTo>
                    <a:pt x="110" y="32"/>
                    <a:pt x="111" y="32"/>
                    <a:pt x="112" y="32"/>
                  </a:cubicBezTo>
                  <a:cubicBezTo>
                    <a:pt x="114" y="32"/>
                    <a:pt x="116" y="30"/>
                    <a:pt x="116" y="28"/>
                  </a:cubicBezTo>
                  <a:cubicBezTo>
                    <a:pt x="116" y="27"/>
                    <a:pt x="116" y="26"/>
                    <a:pt x="115" y="25"/>
                  </a:cubicBezTo>
                  <a:cubicBezTo>
                    <a:pt x="91" y="1"/>
                    <a:pt x="91" y="1"/>
                    <a:pt x="91" y="1"/>
                  </a:cubicBezTo>
                  <a:cubicBezTo>
                    <a:pt x="90" y="0"/>
                    <a:pt x="89" y="0"/>
                    <a:pt x="88" y="0"/>
                  </a:cubicBezTo>
                  <a:cubicBezTo>
                    <a:pt x="87" y="0"/>
                    <a:pt x="86" y="0"/>
                    <a:pt x="85" y="1"/>
                  </a:cubicBezTo>
                  <a:cubicBezTo>
                    <a:pt x="61" y="25"/>
                    <a:pt x="61" y="25"/>
                    <a:pt x="61" y="25"/>
                  </a:cubicBezTo>
                  <a:cubicBezTo>
                    <a:pt x="60" y="26"/>
                    <a:pt x="60" y="27"/>
                    <a:pt x="60" y="28"/>
                  </a:cubicBezTo>
                  <a:cubicBezTo>
                    <a:pt x="60" y="30"/>
                    <a:pt x="62" y="32"/>
                    <a:pt x="64" y="32"/>
                  </a:cubicBezTo>
                  <a:close/>
                  <a:moveTo>
                    <a:pt x="168" y="40"/>
                  </a:moveTo>
                  <a:cubicBezTo>
                    <a:pt x="104" y="40"/>
                    <a:pt x="104" y="40"/>
                    <a:pt x="104" y="40"/>
                  </a:cubicBezTo>
                  <a:cubicBezTo>
                    <a:pt x="102" y="40"/>
                    <a:pt x="100" y="42"/>
                    <a:pt x="100" y="44"/>
                  </a:cubicBezTo>
                  <a:cubicBezTo>
                    <a:pt x="100" y="46"/>
                    <a:pt x="102" y="48"/>
                    <a:pt x="104" y="48"/>
                  </a:cubicBezTo>
                  <a:cubicBezTo>
                    <a:pt x="168" y="48"/>
                    <a:pt x="168" y="48"/>
                    <a:pt x="168" y="48"/>
                  </a:cubicBezTo>
                  <a:cubicBezTo>
                    <a:pt x="168" y="64"/>
                    <a:pt x="168" y="64"/>
                    <a:pt x="168" y="64"/>
                  </a:cubicBezTo>
                  <a:cubicBezTo>
                    <a:pt x="104" y="64"/>
                    <a:pt x="104" y="64"/>
                    <a:pt x="104" y="64"/>
                  </a:cubicBezTo>
                  <a:cubicBezTo>
                    <a:pt x="102" y="64"/>
                    <a:pt x="100" y="66"/>
                    <a:pt x="100" y="68"/>
                  </a:cubicBezTo>
                  <a:cubicBezTo>
                    <a:pt x="100" y="70"/>
                    <a:pt x="102" y="72"/>
                    <a:pt x="104" y="72"/>
                  </a:cubicBezTo>
                  <a:cubicBezTo>
                    <a:pt x="152" y="72"/>
                    <a:pt x="152" y="72"/>
                    <a:pt x="152" y="72"/>
                  </a:cubicBezTo>
                  <a:cubicBezTo>
                    <a:pt x="152" y="168"/>
                    <a:pt x="152" y="168"/>
                    <a:pt x="152" y="168"/>
                  </a:cubicBezTo>
                  <a:cubicBezTo>
                    <a:pt x="24" y="168"/>
                    <a:pt x="24" y="168"/>
                    <a:pt x="24" y="168"/>
                  </a:cubicBezTo>
                  <a:cubicBezTo>
                    <a:pt x="24" y="72"/>
                    <a:pt x="24" y="72"/>
                    <a:pt x="24" y="72"/>
                  </a:cubicBezTo>
                  <a:cubicBezTo>
                    <a:pt x="72" y="72"/>
                    <a:pt x="72" y="72"/>
                    <a:pt x="72" y="72"/>
                  </a:cubicBezTo>
                  <a:cubicBezTo>
                    <a:pt x="74" y="72"/>
                    <a:pt x="76" y="70"/>
                    <a:pt x="76" y="68"/>
                  </a:cubicBezTo>
                  <a:cubicBezTo>
                    <a:pt x="76" y="66"/>
                    <a:pt x="74" y="64"/>
                    <a:pt x="72" y="64"/>
                  </a:cubicBezTo>
                  <a:cubicBezTo>
                    <a:pt x="8" y="64"/>
                    <a:pt x="8" y="64"/>
                    <a:pt x="8" y="64"/>
                  </a:cubicBezTo>
                  <a:cubicBezTo>
                    <a:pt x="8" y="48"/>
                    <a:pt x="8" y="48"/>
                    <a:pt x="8" y="48"/>
                  </a:cubicBezTo>
                  <a:cubicBezTo>
                    <a:pt x="72" y="48"/>
                    <a:pt x="72" y="48"/>
                    <a:pt x="72" y="48"/>
                  </a:cubicBezTo>
                  <a:cubicBezTo>
                    <a:pt x="74" y="48"/>
                    <a:pt x="76" y="46"/>
                    <a:pt x="76" y="44"/>
                  </a:cubicBezTo>
                  <a:cubicBezTo>
                    <a:pt x="76" y="42"/>
                    <a:pt x="74" y="40"/>
                    <a:pt x="72" y="40"/>
                  </a:cubicBezTo>
                  <a:cubicBezTo>
                    <a:pt x="8" y="40"/>
                    <a:pt x="8" y="40"/>
                    <a:pt x="8" y="40"/>
                  </a:cubicBezTo>
                  <a:cubicBezTo>
                    <a:pt x="4" y="40"/>
                    <a:pt x="0" y="44"/>
                    <a:pt x="0" y="48"/>
                  </a:cubicBezTo>
                  <a:cubicBezTo>
                    <a:pt x="0" y="64"/>
                    <a:pt x="0" y="64"/>
                    <a:pt x="0" y="64"/>
                  </a:cubicBezTo>
                  <a:cubicBezTo>
                    <a:pt x="0" y="68"/>
                    <a:pt x="4" y="72"/>
                    <a:pt x="8" y="72"/>
                  </a:cubicBezTo>
                  <a:cubicBezTo>
                    <a:pt x="16" y="72"/>
                    <a:pt x="16" y="72"/>
                    <a:pt x="16" y="72"/>
                  </a:cubicBezTo>
                  <a:cubicBezTo>
                    <a:pt x="16" y="168"/>
                    <a:pt x="16" y="168"/>
                    <a:pt x="16" y="168"/>
                  </a:cubicBezTo>
                  <a:cubicBezTo>
                    <a:pt x="16" y="172"/>
                    <a:pt x="20" y="176"/>
                    <a:pt x="24" y="176"/>
                  </a:cubicBezTo>
                  <a:cubicBezTo>
                    <a:pt x="152" y="176"/>
                    <a:pt x="152" y="176"/>
                    <a:pt x="152" y="176"/>
                  </a:cubicBezTo>
                  <a:cubicBezTo>
                    <a:pt x="156" y="176"/>
                    <a:pt x="160" y="172"/>
                    <a:pt x="160" y="168"/>
                  </a:cubicBezTo>
                  <a:cubicBezTo>
                    <a:pt x="160" y="72"/>
                    <a:pt x="160" y="72"/>
                    <a:pt x="160" y="72"/>
                  </a:cubicBezTo>
                  <a:cubicBezTo>
                    <a:pt x="168" y="72"/>
                    <a:pt x="168" y="72"/>
                    <a:pt x="168" y="72"/>
                  </a:cubicBezTo>
                  <a:cubicBezTo>
                    <a:pt x="172" y="72"/>
                    <a:pt x="176" y="68"/>
                    <a:pt x="176" y="64"/>
                  </a:cubicBezTo>
                  <a:cubicBezTo>
                    <a:pt x="176" y="48"/>
                    <a:pt x="176" y="48"/>
                    <a:pt x="176" y="48"/>
                  </a:cubicBezTo>
                  <a:cubicBezTo>
                    <a:pt x="176" y="44"/>
                    <a:pt x="172" y="40"/>
                    <a:pt x="168" y="40"/>
                  </a:cubicBezTo>
                  <a:close/>
                </a:path>
              </a:pathLst>
            </a:custGeom>
            <a:solidFill>
              <a:schemeClr val="bg1"/>
            </a:solidFill>
            <a:ln>
              <a:noFill/>
            </a:ln>
            <a:effectLst>
              <a:outerShdw blurRad="38100" dist="25400" dir="8100000" algn="tr" rotWithShape="0">
                <a:prstClr val="black">
                  <a:alpha val="40000"/>
                </a:prstClr>
              </a:outerShdw>
            </a:effec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sng" strike="noStrike" kern="1200" cap="none" spc="0" normalizeH="0" baseline="0" noProof="0">
                <a:ln>
                  <a:noFill/>
                </a:ln>
                <a:solidFill>
                  <a:prstClr val="black"/>
                </a:solidFill>
                <a:effectLst/>
                <a:uLnTx/>
                <a:uFillTx/>
                <a:cs typeface="+mn-ea"/>
                <a:sym typeface="+mn-lt"/>
              </a:endParaRPr>
            </a:p>
          </p:txBody>
        </p:sp>
      </p:grpSp>
      <p:pic>
        <p:nvPicPr>
          <p:cNvPr id="11" name="图片 10"/>
          <p:cNvPicPr>
            <a:picLocks noChangeAspect="1"/>
          </p:cNvPicPr>
          <p:nvPr/>
        </p:nvPicPr>
        <p:blipFill>
          <a:blip r:embed="rId2">
            <a:clrChange>
              <a:clrFrom>
                <a:srgbClr val="FFFFFE">
                  <a:alpha val="100000"/>
                </a:srgbClr>
              </a:clrFrom>
              <a:clrTo>
                <a:srgbClr val="FFFFFE">
                  <a:alpha val="100000"/>
                  <a:alpha val="0"/>
                </a:srgbClr>
              </a:clrTo>
            </a:clrChange>
          </a:blip>
          <a:srcRect r="83031" b="81863"/>
          <a:stretch>
            <a:fillRect/>
          </a:stretch>
        </p:blipFill>
        <p:spPr>
          <a:xfrm>
            <a:off x="9119870" y="-342900"/>
            <a:ext cx="3338830" cy="1169670"/>
          </a:xfrm>
          <a:prstGeom prst="rect">
            <a:avLst/>
          </a:prstGeom>
        </p:spPr>
      </p:pic>
    </p:spTree>
  </p:cSld>
  <p:clrMapOvr>
    <a:masterClrMapping/>
  </p:clrMapOvr>
  <p:transition spd="slow" advClick="0" advTm="5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alphaModFix amt="20000"/>
          </a:blip>
          <a:stretch>
            <a:fillRect/>
          </a:stretch>
        </p:blipFill>
        <p:spPr>
          <a:xfrm>
            <a:off x="21590" y="0"/>
            <a:ext cx="12170410" cy="6858000"/>
          </a:xfrm>
          <a:prstGeom prst="rect">
            <a:avLst/>
          </a:prstGeom>
        </p:spPr>
      </p:pic>
      <p:sp>
        <p:nvSpPr>
          <p:cNvPr id="5" name="任意多边形: 形状 30"/>
          <p:cNvSpPr/>
          <p:nvPr/>
        </p:nvSpPr>
        <p:spPr>
          <a:xfrm>
            <a:off x="-436918" y="363640"/>
            <a:ext cx="1082592" cy="409932"/>
          </a:xfrm>
          <a:custGeom>
            <a:avLst/>
            <a:gdLst>
              <a:gd name="connsiteX0" fmla="*/ 124918 w 1413447"/>
              <a:gd name="connsiteY0" fmla="*/ 0 h 535213"/>
              <a:gd name="connsiteX1" fmla="*/ 1413447 w 1413447"/>
              <a:gd name="connsiteY1" fmla="*/ 0 h 535213"/>
              <a:gd name="connsiteX2" fmla="*/ 1293066 w 1413447"/>
              <a:gd name="connsiteY2" fmla="*/ 515770 h 535213"/>
              <a:gd name="connsiteX3" fmla="*/ 1296954 w 1413447"/>
              <a:gd name="connsiteY3" fmla="*/ 499111 h 535213"/>
              <a:gd name="connsiteX4" fmla="*/ 1284655 w 1413447"/>
              <a:gd name="connsiteY4" fmla="*/ 517355 h 535213"/>
              <a:gd name="connsiteX5" fmla="*/ 1263549 w 1413447"/>
              <a:gd name="connsiteY5" fmla="*/ 531584 h 535213"/>
              <a:gd name="connsiteX6" fmla="*/ 1245575 w 1413447"/>
              <a:gd name="connsiteY6" fmla="*/ 535213 h 535213"/>
              <a:gd name="connsiteX7" fmla="*/ 74294 w 1413447"/>
              <a:gd name="connsiteY7" fmla="*/ 535213 h 535213"/>
              <a:gd name="connsiteX8" fmla="*/ 56319 w 1413447"/>
              <a:gd name="connsiteY8" fmla="*/ 531584 h 535213"/>
              <a:gd name="connsiteX9" fmla="*/ 15766 w 1413447"/>
              <a:gd name="connsiteY9" fmla="*/ 470404 h 535213"/>
              <a:gd name="connsiteX10" fmla="*/ 19864 w 1413447"/>
              <a:gd name="connsiteY10" fmla="*/ 450109 h 535213"/>
              <a:gd name="connsiteX11" fmla="*/ 0 w 1413447"/>
              <a:gd name="connsiteY11" fmla="*/ 535213 h 535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13447" h="535213">
                <a:moveTo>
                  <a:pt x="124918" y="0"/>
                </a:moveTo>
                <a:lnTo>
                  <a:pt x="1413447" y="0"/>
                </a:lnTo>
                <a:lnTo>
                  <a:pt x="1293066" y="515770"/>
                </a:lnTo>
                <a:lnTo>
                  <a:pt x="1296954" y="499111"/>
                </a:lnTo>
                <a:lnTo>
                  <a:pt x="1284655" y="517355"/>
                </a:lnTo>
                <a:cubicBezTo>
                  <a:pt x="1278647" y="523362"/>
                  <a:pt x="1271493" y="528224"/>
                  <a:pt x="1263549" y="531584"/>
                </a:cubicBezTo>
                <a:lnTo>
                  <a:pt x="1245575" y="535213"/>
                </a:lnTo>
                <a:lnTo>
                  <a:pt x="74294" y="535213"/>
                </a:lnTo>
                <a:lnTo>
                  <a:pt x="56319" y="531584"/>
                </a:lnTo>
                <a:cubicBezTo>
                  <a:pt x="32488" y="521505"/>
                  <a:pt x="15766" y="497907"/>
                  <a:pt x="15766" y="470404"/>
                </a:cubicBezTo>
                <a:lnTo>
                  <a:pt x="19864" y="450109"/>
                </a:lnTo>
                <a:lnTo>
                  <a:pt x="0" y="535213"/>
                </a:lnTo>
                <a:close/>
              </a:path>
            </a:pathLst>
          </a:custGeom>
          <a:solidFill>
            <a:srgbClr val="267CA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sp>
        <p:nvSpPr>
          <p:cNvPr id="6" name="文本框 5"/>
          <p:cNvSpPr txBox="1"/>
          <p:nvPr/>
        </p:nvSpPr>
        <p:spPr>
          <a:xfrm>
            <a:off x="759974" y="319311"/>
            <a:ext cx="6258046" cy="460375"/>
          </a:xfrm>
          <a:prstGeom prst="rect">
            <a:avLst/>
          </a:prstGeom>
          <a:noFill/>
        </p:spPr>
        <p:txBody>
          <a:bodyPr wrap="square" rtlCol="0">
            <a:spAutoFit/>
          </a:bodyPr>
          <a:lstStyle>
            <a:defPPr>
              <a:defRPr lang="zh-CN"/>
            </a:defPPr>
            <a:lvl1pPr>
              <a:defRPr sz="2400" b="1">
                <a:solidFill>
                  <a:srgbClr val="267CA0"/>
                </a:solidFill>
                <a:latin typeface="包图粗黑体" panose="02000800000000000000" pitchFamily="2" charset="-122"/>
                <a:ea typeface="包图粗黑体" panose="02000800000000000000" pitchFamily="2" charset="-122"/>
              </a:defRPr>
            </a:lvl1pPr>
          </a:lstStyle>
          <a:p>
            <a:r>
              <a:rPr lang="zh-CN" altLang="en-US" dirty="0">
                <a:latin typeface="+mn-lt"/>
                <a:ea typeface="+mn-ea"/>
                <a:cs typeface="+mn-ea"/>
                <a:sym typeface="+mn-lt"/>
              </a:rPr>
              <a:t>三、脱硫的方法</a:t>
            </a:r>
            <a:r>
              <a:rPr lang="en-US" altLang="zh-CN" dirty="0">
                <a:latin typeface="+mn-lt"/>
                <a:ea typeface="+mn-ea"/>
                <a:cs typeface="+mn-ea"/>
                <a:sym typeface="+mn-lt"/>
              </a:rPr>
              <a:t>-镁法脱硫</a:t>
            </a:r>
            <a:endParaRPr lang="en-US" altLang="zh-CN" dirty="0">
              <a:latin typeface="+mn-lt"/>
              <a:ea typeface="+mn-ea"/>
              <a:cs typeface="+mn-ea"/>
              <a:sym typeface="+mn-lt"/>
            </a:endParaRPr>
          </a:p>
        </p:txBody>
      </p:sp>
      <p:grpSp>
        <p:nvGrpSpPr>
          <p:cNvPr id="31" name="组合 30"/>
          <p:cNvGrpSpPr/>
          <p:nvPr/>
        </p:nvGrpSpPr>
        <p:grpSpPr>
          <a:xfrm rot="0">
            <a:off x="294" y="319673"/>
            <a:ext cx="11117580" cy="5194937"/>
            <a:chOff x="365" y="319700"/>
            <a:chExt cx="11116567" cy="5195228"/>
          </a:xfrm>
        </p:grpSpPr>
        <p:sp>
          <p:nvSpPr>
            <p:cNvPr id="18" name="任意多边形 17"/>
            <p:cNvSpPr/>
            <p:nvPr/>
          </p:nvSpPr>
          <p:spPr>
            <a:xfrm>
              <a:off x="639458" y="1029670"/>
              <a:ext cx="689811" cy="962526"/>
            </a:xfrm>
            <a:custGeom>
              <a:avLst/>
              <a:gdLst>
                <a:gd name="connsiteX0" fmla="*/ 0 w 689811"/>
                <a:gd name="connsiteY0" fmla="*/ 962526 h 962526"/>
                <a:gd name="connsiteX1" fmla="*/ 0 w 689811"/>
                <a:gd name="connsiteY1" fmla="*/ 0 h 962526"/>
                <a:gd name="connsiteX2" fmla="*/ 689811 w 689811"/>
                <a:gd name="connsiteY2" fmla="*/ 0 h 962526"/>
              </a:gdLst>
              <a:ahLst/>
              <a:cxnLst>
                <a:cxn ang="0">
                  <a:pos x="connsiteX0" y="connsiteY0"/>
                </a:cxn>
                <a:cxn ang="0">
                  <a:pos x="connsiteX1" y="connsiteY1"/>
                </a:cxn>
                <a:cxn ang="0">
                  <a:pos x="connsiteX2" y="connsiteY2"/>
                </a:cxn>
              </a:cxnLst>
              <a:rect l="l" t="t" r="r" b="b"/>
              <a:pathLst>
                <a:path w="689811" h="962526">
                  <a:moveTo>
                    <a:pt x="0" y="962526"/>
                  </a:moveTo>
                  <a:lnTo>
                    <a:pt x="0" y="0"/>
                  </a:lnTo>
                  <a:lnTo>
                    <a:pt x="689811" y="0"/>
                  </a:lnTo>
                </a:path>
              </a:pathLst>
            </a:custGeom>
            <a:noFill/>
            <a:ln>
              <a:solidFill>
                <a:srgbClr val="5BAAA4"/>
              </a:solidFill>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9" name="文本框 18"/>
            <p:cNvSpPr txBox="1"/>
            <p:nvPr/>
          </p:nvSpPr>
          <p:spPr>
            <a:xfrm>
              <a:off x="1416247" y="857942"/>
              <a:ext cx="2327443" cy="460401"/>
            </a:xfrm>
            <a:prstGeom prst="rect">
              <a:avLst/>
            </a:prstGeom>
            <a:noFill/>
          </p:spPr>
          <p:txBody>
            <a:bodyPr wrap="square" rtlCol="0">
              <a:spAutoFit/>
            </a:bodyPr>
            <a:lstStyle/>
            <a:p>
              <a:r>
                <a:rPr lang="en-US" altLang="zh-CN" sz="2400" b="1" dirty="0">
                  <a:solidFill>
                    <a:srgbClr val="267CA0"/>
                  </a:solidFill>
                  <a:cs typeface="+mn-ea"/>
                  <a:sym typeface="+mn-lt"/>
                </a:rPr>
                <a:t>2、镁法脱硫</a:t>
              </a:r>
              <a:endParaRPr lang="en-US" altLang="zh-CN" sz="2400" b="1" dirty="0">
                <a:solidFill>
                  <a:srgbClr val="267CA0"/>
                </a:solidFill>
                <a:cs typeface="+mn-ea"/>
                <a:sym typeface="+mn-lt"/>
              </a:endParaRPr>
            </a:p>
          </p:txBody>
        </p:sp>
        <p:sp>
          <p:nvSpPr>
            <p:cNvPr id="25" name="Freeform 503"/>
            <p:cNvSpPr>
              <a:spLocks noEditPoints="1"/>
            </p:cNvSpPr>
            <p:nvPr/>
          </p:nvSpPr>
          <p:spPr bwMode="auto">
            <a:xfrm>
              <a:off x="365" y="319700"/>
              <a:ext cx="440167" cy="440167"/>
            </a:xfrm>
            <a:custGeom>
              <a:avLst/>
              <a:gdLst>
                <a:gd name="T0" fmla="*/ 64 w 176"/>
                <a:gd name="T1" fmla="*/ 32 h 176"/>
                <a:gd name="T2" fmla="*/ 67 w 176"/>
                <a:gd name="T3" fmla="*/ 31 h 176"/>
                <a:gd name="T4" fmla="*/ 84 w 176"/>
                <a:gd name="T5" fmla="*/ 14 h 176"/>
                <a:gd name="T6" fmla="*/ 84 w 176"/>
                <a:gd name="T7" fmla="*/ 124 h 176"/>
                <a:gd name="T8" fmla="*/ 84 w 176"/>
                <a:gd name="T9" fmla="*/ 124 h 176"/>
                <a:gd name="T10" fmla="*/ 88 w 176"/>
                <a:gd name="T11" fmla="*/ 128 h 176"/>
                <a:gd name="T12" fmla="*/ 92 w 176"/>
                <a:gd name="T13" fmla="*/ 124 h 176"/>
                <a:gd name="T14" fmla="*/ 92 w 176"/>
                <a:gd name="T15" fmla="*/ 14 h 176"/>
                <a:gd name="T16" fmla="*/ 109 w 176"/>
                <a:gd name="T17" fmla="*/ 31 h 176"/>
                <a:gd name="T18" fmla="*/ 112 w 176"/>
                <a:gd name="T19" fmla="*/ 32 h 176"/>
                <a:gd name="T20" fmla="*/ 116 w 176"/>
                <a:gd name="T21" fmla="*/ 28 h 176"/>
                <a:gd name="T22" fmla="*/ 115 w 176"/>
                <a:gd name="T23" fmla="*/ 25 h 176"/>
                <a:gd name="T24" fmla="*/ 91 w 176"/>
                <a:gd name="T25" fmla="*/ 1 h 176"/>
                <a:gd name="T26" fmla="*/ 88 w 176"/>
                <a:gd name="T27" fmla="*/ 0 h 176"/>
                <a:gd name="T28" fmla="*/ 85 w 176"/>
                <a:gd name="T29" fmla="*/ 1 h 176"/>
                <a:gd name="T30" fmla="*/ 61 w 176"/>
                <a:gd name="T31" fmla="*/ 25 h 176"/>
                <a:gd name="T32" fmla="*/ 60 w 176"/>
                <a:gd name="T33" fmla="*/ 28 h 176"/>
                <a:gd name="T34" fmla="*/ 64 w 176"/>
                <a:gd name="T35" fmla="*/ 32 h 176"/>
                <a:gd name="T36" fmla="*/ 168 w 176"/>
                <a:gd name="T37" fmla="*/ 40 h 176"/>
                <a:gd name="T38" fmla="*/ 104 w 176"/>
                <a:gd name="T39" fmla="*/ 40 h 176"/>
                <a:gd name="T40" fmla="*/ 100 w 176"/>
                <a:gd name="T41" fmla="*/ 44 h 176"/>
                <a:gd name="T42" fmla="*/ 104 w 176"/>
                <a:gd name="T43" fmla="*/ 48 h 176"/>
                <a:gd name="T44" fmla="*/ 168 w 176"/>
                <a:gd name="T45" fmla="*/ 48 h 176"/>
                <a:gd name="T46" fmla="*/ 168 w 176"/>
                <a:gd name="T47" fmla="*/ 64 h 176"/>
                <a:gd name="T48" fmla="*/ 104 w 176"/>
                <a:gd name="T49" fmla="*/ 64 h 176"/>
                <a:gd name="T50" fmla="*/ 100 w 176"/>
                <a:gd name="T51" fmla="*/ 68 h 176"/>
                <a:gd name="T52" fmla="*/ 104 w 176"/>
                <a:gd name="T53" fmla="*/ 72 h 176"/>
                <a:gd name="T54" fmla="*/ 152 w 176"/>
                <a:gd name="T55" fmla="*/ 72 h 176"/>
                <a:gd name="T56" fmla="*/ 152 w 176"/>
                <a:gd name="T57" fmla="*/ 168 h 176"/>
                <a:gd name="T58" fmla="*/ 24 w 176"/>
                <a:gd name="T59" fmla="*/ 168 h 176"/>
                <a:gd name="T60" fmla="*/ 24 w 176"/>
                <a:gd name="T61" fmla="*/ 72 h 176"/>
                <a:gd name="T62" fmla="*/ 72 w 176"/>
                <a:gd name="T63" fmla="*/ 72 h 176"/>
                <a:gd name="T64" fmla="*/ 76 w 176"/>
                <a:gd name="T65" fmla="*/ 68 h 176"/>
                <a:gd name="T66" fmla="*/ 72 w 176"/>
                <a:gd name="T67" fmla="*/ 64 h 176"/>
                <a:gd name="T68" fmla="*/ 8 w 176"/>
                <a:gd name="T69" fmla="*/ 64 h 176"/>
                <a:gd name="T70" fmla="*/ 8 w 176"/>
                <a:gd name="T71" fmla="*/ 48 h 176"/>
                <a:gd name="T72" fmla="*/ 72 w 176"/>
                <a:gd name="T73" fmla="*/ 48 h 176"/>
                <a:gd name="T74" fmla="*/ 76 w 176"/>
                <a:gd name="T75" fmla="*/ 44 h 176"/>
                <a:gd name="T76" fmla="*/ 72 w 176"/>
                <a:gd name="T77" fmla="*/ 40 h 176"/>
                <a:gd name="T78" fmla="*/ 8 w 176"/>
                <a:gd name="T79" fmla="*/ 40 h 176"/>
                <a:gd name="T80" fmla="*/ 0 w 176"/>
                <a:gd name="T81" fmla="*/ 48 h 176"/>
                <a:gd name="T82" fmla="*/ 0 w 176"/>
                <a:gd name="T83" fmla="*/ 64 h 176"/>
                <a:gd name="T84" fmla="*/ 8 w 176"/>
                <a:gd name="T85" fmla="*/ 72 h 176"/>
                <a:gd name="T86" fmla="*/ 16 w 176"/>
                <a:gd name="T87" fmla="*/ 72 h 176"/>
                <a:gd name="T88" fmla="*/ 16 w 176"/>
                <a:gd name="T89" fmla="*/ 168 h 176"/>
                <a:gd name="T90" fmla="*/ 24 w 176"/>
                <a:gd name="T91" fmla="*/ 176 h 176"/>
                <a:gd name="T92" fmla="*/ 152 w 176"/>
                <a:gd name="T93" fmla="*/ 176 h 176"/>
                <a:gd name="T94" fmla="*/ 160 w 176"/>
                <a:gd name="T95" fmla="*/ 168 h 176"/>
                <a:gd name="T96" fmla="*/ 160 w 176"/>
                <a:gd name="T97" fmla="*/ 72 h 176"/>
                <a:gd name="T98" fmla="*/ 168 w 176"/>
                <a:gd name="T99" fmla="*/ 72 h 176"/>
                <a:gd name="T100" fmla="*/ 176 w 176"/>
                <a:gd name="T101" fmla="*/ 64 h 176"/>
                <a:gd name="T102" fmla="*/ 176 w 176"/>
                <a:gd name="T103" fmla="*/ 48 h 176"/>
                <a:gd name="T104" fmla="*/ 168 w 176"/>
                <a:gd name="T105" fmla="*/ 4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6" h="176">
                  <a:moveTo>
                    <a:pt x="64" y="32"/>
                  </a:moveTo>
                  <a:cubicBezTo>
                    <a:pt x="65" y="32"/>
                    <a:pt x="66" y="32"/>
                    <a:pt x="67" y="31"/>
                  </a:cubicBezTo>
                  <a:cubicBezTo>
                    <a:pt x="84" y="14"/>
                    <a:pt x="84" y="14"/>
                    <a:pt x="84" y="14"/>
                  </a:cubicBezTo>
                  <a:cubicBezTo>
                    <a:pt x="84" y="124"/>
                    <a:pt x="84" y="124"/>
                    <a:pt x="84" y="124"/>
                  </a:cubicBezTo>
                  <a:cubicBezTo>
                    <a:pt x="84" y="124"/>
                    <a:pt x="84" y="124"/>
                    <a:pt x="84" y="124"/>
                  </a:cubicBezTo>
                  <a:cubicBezTo>
                    <a:pt x="84" y="126"/>
                    <a:pt x="86" y="128"/>
                    <a:pt x="88" y="128"/>
                  </a:cubicBezTo>
                  <a:cubicBezTo>
                    <a:pt x="90" y="128"/>
                    <a:pt x="92" y="126"/>
                    <a:pt x="92" y="124"/>
                  </a:cubicBezTo>
                  <a:cubicBezTo>
                    <a:pt x="92" y="14"/>
                    <a:pt x="92" y="14"/>
                    <a:pt x="92" y="14"/>
                  </a:cubicBezTo>
                  <a:cubicBezTo>
                    <a:pt x="109" y="31"/>
                    <a:pt x="109" y="31"/>
                    <a:pt x="109" y="31"/>
                  </a:cubicBezTo>
                  <a:cubicBezTo>
                    <a:pt x="110" y="32"/>
                    <a:pt x="111" y="32"/>
                    <a:pt x="112" y="32"/>
                  </a:cubicBezTo>
                  <a:cubicBezTo>
                    <a:pt x="114" y="32"/>
                    <a:pt x="116" y="30"/>
                    <a:pt x="116" y="28"/>
                  </a:cubicBezTo>
                  <a:cubicBezTo>
                    <a:pt x="116" y="27"/>
                    <a:pt x="116" y="26"/>
                    <a:pt x="115" y="25"/>
                  </a:cubicBezTo>
                  <a:cubicBezTo>
                    <a:pt x="91" y="1"/>
                    <a:pt x="91" y="1"/>
                    <a:pt x="91" y="1"/>
                  </a:cubicBezTo>
                  <a:cubicBezTo>
                    <a:pt x="90" y="0"/>
                    <a:pt x="89" y="0"/>
                    <a:pt x="88" y="0"/>
                  </a:cubicBezTo>
                  <a:cubicBezTo>
                    <a:pt x="87" y="0"/>
                    <a:pt x="86" y="0"/>
                    <a:pt x="85" y="1"/>
                  </a:cubicBezTo>
                  <a:cubicBezTo>
                    <a:pt x="61" y="25"/>
                    <a:pt x="61" y="25"/>
                    <a:pt x="61" y="25"/>
                  </a:cubicBezTo>
                  <a:cubicBezTo>
                    <a:pt x="60" y="26"/>
                    <a:pt x="60" y="27"/>
                    <a:pt x="60" y="28"/>
                  </a:cubicBezTo>
                  <a:cubicBezTo>
                    <a:pt x="60" y="30"/>
                    <a:pt x="62" y="32"/>
                    <a:pt x="64" y="32"/>
                  </a:cubicBezTo>
                  <a:close/>
                  <a:moveTo>
                    <a:pt x="168" y="40"/>
                  </a:moveTo>
                  <a:cubicBezTo>
                    <a:pt x="104" y="40"/>
                    <a:pt x="104" y="40"/>
                    <a:pt x="104" y="40"/>
                  </a:cubicBezTo>
                  <a:cubicBezTo>
                    <a:pt x="102" y="40"/>
                    <a:pt x="100" y="42"/>
                    <a:pt x="100" y="44"/>
                  </a:cubicBezTo>
                  <a:cubicBezTo>
                    <a:pt x="100" y="46"/>
                    <a:pt x="102" y="48"/>
                    <a:pt x="104" y="48"/>
                  </a:cubicBezTo>
                  <a:cubicBezTo>
                    <a:pt x="168" y="48"/>
                    <a:pt x="168" y="48"/>
                    <a:pt x="168" y="48"/>
                  </a:cubicBezTo>
                  <a:cubicBezTo>
                    <a:pt x="168" y="64"/>
                    <a:pt x="168" y="64"/>
                    <a:pt x="168" y="64"/>
                  </a:cubicBezTo>
                  <a:cubicBezTo>
                    <a:pt x="104" y="64"/>
                    <a:pt x="104" y="64"/>
                    <a:pt x="104" y="64"/>
                  </a:cubicBezTo>
                  <a:cubicBezTo>
                    <a:pt x="102" y="64"/>
                    <a:pt x="100" y="66"/>
                    <a:pt x="100" y="68"/>
                  </a:cubicBezTo>
                  <a:cubicBezTo>
                    <a:pt x="100" y="70"/>
                    <a:pt x="102" y="72"/>
                    <a:pt x="104" y="72"/>
                  </a:cubicBezTo>
                  <a:cubicBezTo>
                    <a:pt x="152" y="72"/>
                    <a:pt x="152" y="72"/>
                    <a:pt x="152" y="72"/>
                  </a:cubicBezTo>
                  <a:cubicBezTo>
                    <a:pt x="152" y="168"/>
                    <a:pt x="152" y="168"/>
                    <a:pt x="152" y="168"/>
                  </a:cubicBezTo>
                  <a:cubicBezTo>
                    <a:pt x="24" y="168"/>
                    <a:pt x="24" y="168"/>
                    <a:pt x="24" y="168"/>
                  </a:cubicBezTo>
                  <a:cubicBezTo>
                    <a:pt x="24" y="72"/>
                    <a:pt x="24" y="72"/>
                    <a:pt x="24" y="72"/>
                  </a:cubicBezTo>
                  <a:cubicBezTo>
                    <a:pt x="72" y="72"/>
                    <a:pt x="72" y="72"/>
                    <a:pt x="72" y="72"/>
                  </a:cubicBezTo>
                  <a:cubicBezTo>
                    <a:pt x="74" y="72"/>
                    <a:pt x="76" y="70"/>
                    <a:pt x="76" y="68"/>
                  </a:cubicBezTo>
                  <a:cubicBezTo>
                    <a:pt x="76" y="66"/>
                    <a:pt x="74" y="64"/>
                    <a:pt x="72" y="64"/>
                  </a:cubicBezTo>
                  <a:cubicBezTo>
                    <a:pt x="8" y="64"/>
                    <a:pt x="8" y="64"/>
                    <a:pt x="8" y="64"/>
                  </a:cubicBezTo>
                  <a:cubicBezTo>
                    <a:pt x="8" y="48"/>
                    <a:pt x="8" y="48"/>
                    <a:pt x="8" y="48"/>
                  </a:cubicBezTo>
                  <a:cubicBezTo>
                    <a:pt x="72" y="48"/>
                    <a:pt x="72" y="48"/>
                    <a:pt x="72" y="48"/>
                  </a:cubicBezTo>
                  <a:cubicBezTo>
                    <a:pt x="74" y="48"/>
                    <a:pt x="76" y="46"/>
                    <a:pt x="76" y="44"/>
                  </a:cubicBezTo>
                  <a:cubicBezTo>
                    <a:pt x="76" y="42"/>
                    <a:pt x="74" y="40"/>
                    <a:pt x="72" y="40"/>
                  </a:cubicBezTo>
                  <a:cubicBezTo>
                    <a:pt x="8" y="40"/>
                    <a:pt x="8" y="40"/>
                    <a:pt x="8" y="40"/>
                  </a:cubicBezTo>
                  <a:cubicBezTo>
                    <a:pt x="4" y="40"/>
                    <a:pt x="0" y="44"/>
                    <a:pt x="0" y="48"/>
                  </a:cubicBezTo>
                  <a:cubicBezTo>
                    <a:pt x="0" y="64"/>
                    <a:pt x="0" y="64"/>
                    <a:pt x="0" y="64"/>
                  </a:cubicBezTo>
                  <a:cubicBezTo>
                    <a:pt x="0" y="68"/>
                    <a:pt x="4" y="72"/>
                    <a:pt x="8" y="72"/>
                  </a:cubicBezTo>
                  <a:cubicBezTo>
                    <a:pt x="16" y="72"/>
                    <a:pt x="16" y="72"/>
                    <a:pt x="16" y="72"/>
                  </a:cubicBezTo>
                  <a:cubicBezTo>
                    <a:pt x="16" y="168"/>
                    <a:pt x="16" y="168"/>
                    <a:pt x="16" y="168"/>
                  </a:cubicBezTo>
                  <a:cubicBezTo>
                    <a:pt x="16" y="172"/>
                    <a:pt x="20" y="176"/>
                    <a:pt x="24" y="176"/>
                  </a:cubicBezTo>
                  <a:cubicBezTo>
                    <a:pt x="152" y="176"/>
                    <a:pt x="152" y="176"/>
                    <a:pt x="152" y="176"/>
                  </a:cubicBezTo>
                  <a:cubicBezTo>
                    <a:pt x="156" y="176"/>
                    <a:pt x="160" y="172"/>
                    <a:pt x="160" y="168"/>
                  </a:cubicBezTo>
                  <a:cubicBezTo>
                    <a:pt x="160" y="72"/>
                    <a:pt x="160" y="72"/>
                    <a:pt x="160" y="72"/>
                  </a:cubicBezTo>
                  <a:cubicBezTo>
                    <a:pt x="168" y="72"/>
                    <a:pt x="168" y="72"/>
                    <a:pt x="168" y="72"/>
                  </a:cubicBezTo>
                  <a:cubicBezTo>
                    <a:pt x="172" y="72"/>
                    <a:pt x="176" y="68"/>
                    <a:pt x="176" y="64"/>
                  </a:cubicBezTo>
                  <a:cubicBezTo>
                    <a:pt x="176" y="48"/>
                    <a:pt x="176" y="48"/>
                    <a:pt x="176" y="48"/>
                  </a:cubicBezTo>
                  <a:cubicBezTo>
                    <a:pt x="176" y="44"/>
                    <a:pt x="172" y="40"/>
                    <a:pt x="168" y="40"/>
                  </a:cubicBezTo>
                  <a:close/>
                </a:path>
              </a:pathLst>
            </a:custGeom>
            <a:solidFill>
              <a:schemeClr val="bg1"/>
            </a:solidFill>
            <a:ln>
              <a:noFill/>
            </a:ln>
            <a:effectLst>
              <a:outerShdw blurRad="38100" dist="25400" dir="8100000" algn="tr" rotWithShape="0">
                <a:prstClr val="black">
                  <a:alpha val="40000"/>
                </a:prstClr>
              </a:outerShdw>
            </a:effec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sng" strike="noStrike" kern="1200" cap="none" spc="0" normalizeH="0" baseline="0" noProof="0">
                <a:ln>
                  <a:noFill/>
                </a:ln>
                <a:solidFill>
                  <a:prstClr val="black"/>
                </a:solidFill>
                <a:effectLst/>
                <a:uLnTx/>
                <a:uFillTx/>
                <a:cs typeface="+mn-ea"/>
                <a:sym typeface="+mn-lt"/>
              </a:endParaRPr>
            </a:p>
          </p:txBody>
        </p:sp>
        <p:sp>
          <p:nvSpPr>
            <p:cNvPr id="15" name="文本框 14"/>
            <p:cNvSpPr txBox="1"/>
            <p:nvPr/>
          </p:nvSpPr>
          <p:spPr>
            <a:xfrm>
              <a:off x="734993" y="1268445"/>
              <a:ext cx="10381939" cy="4246483"/>
            </a:xfrm>
            <a:prstGeom prst="rect">
              <a:avLst/>
            </a:prstGeom>
            <a:noFill/>
          </p:spPr>
          <p:txBody>
            <a:bodyPr wrap="square" rtlCol="0">
              <a:spAutoFit/>
            </a:bodyPr>
            <a:lstStyle/>
            <a:p>
              <a:pPr algn="l">
                <a:lnSpc>
                  <a:spcPct val="150000"/>
                </a:lnSpc>
                <a:buClrTx/>
                <a:buSzTx/>
                <a:buNone/>
              </a:pPr>
              <a:r>
                <a:rPr sz="2000" spc="100" dirty="0">
                  <a:solidFill>
                    <a:srgbClr val="388BA5"/>
                  </a:solidFill>
                  <a:cs typeface="+mn-ea"/>
                  <a:sym typeface="+mn-lt"/>
                </a:rPr>
                <a:t>利用中国的特产氧化镁进行脱硫的方法，原料是镁矿石、氧化镁等，也经过了SO2溶解，MgO溶解：MgO+H2O=Mg(OH)2，MgO+2CO2+H2O=Mg(HCO3)2，</a:t>
              </a:r>
              <a:endParaRPr sz="2000" spc="100" dirty="0">
                <a:solidFill>
                  <a:srgbClr val="388BA5"/>
                </a:solidFill>
                <a:cs typeface="+mn-ea"/>
                <a:sym typeface="+mn-lt"/>
              </a:endParaRPr>
            </a:p>
            <a:p>
              <a:pPr algn="l">
                <a:lnSpc>
                  <a:spcPct val="150000"/>
                </a:lnSpc>
                <a:buClrTx/>
                <a:buSzTx/>
                <a:buNone/>
              </a:pPr>
              <a:r>
                <a:rPr sz="2000" spc="100" dirty="0">
                  <a:solidFill>
                    <a:srgbClr val="388BA5"/>
                  </a:solidFill>
                  <a:cs typeface="+mn-ea"/>
                  <a:sym typeface="+mn-lt"/>
                </a:rPr>
                <a:t>使两种溶液进行化学反应吸收溶解的SO2：</a:t>
              </a:r>
              <a:endParaRPr sz="2000" spc="100" dirty="0">
                <a:solidFill>
                  <a:srgbClr val="388BA5"/>
                </a:solidFill>
                <a:cs typeface="+mn-ea"/>
                <a:sym typeface="+mn-lt"/>
              </a:endParaRPr>
            </a:p>
            <a:p>
              <a:pPr algn="l">
                <a:lnSpc>
                  <a:spcPct val="150000"/>
                </a:lnSpc>
                <a:buClrTx/>
                <a:buSzTx/>
                <a:buNone/>
              </a:pPr>
              <a:r>
                <a:rPr sz="2000" spc="100" dirty="0">
                  <a:solidFill>
                    <a:srgbClr val="388BA5"/>
                  </a:solidFill>
                  <a:cs typeface="+mn-ea"/>
                  <a:sym typeface="+mn-lt"/>
                </a:rPr>
                <a:t>Mg(OH)2+SO2=MgSO3+H2O，Mg(HCO3)2+SO2=MgSO3+H2O+2CO2，</a:t>
              </a:r>
              <a:endParaRPr sz="2000" spc="100" dirty="0">
                <a:solidFill>
                  <a:srgbClr val="388BA5"/>
                </a:solidFill>
                <a:cs typeface="+mn-ea"/>
                <a:sym typeface="+mn-lt"/>
              </a:endParaRPr>
            </a:p>
            <a:p>
              <a:pPr algn="l">
                <a:lnSpc>
                  <a:spcPct val="150000"/>
                </a:lnSpc>
                <a:buClrTx/>
                <a:buSzTx/>
                <a:buNone/>
              </a:pPr>
              <a:r>
                <a:rPr sz="2000" spc="100" dirty="0">
                  <a:solidFill>
                    <a:srgbClr val="388BA5"/>
                  </a:solidFill>
                  <a:cs typeface="+mn-ea"/>
                  <a:sym typeface="+mn-lt"/>
                </a:rPr>
                <a:t>MgSO3+H2O+SO2=Mg(HSO3)2，MgO+Mg(HSO3)2=2MgSO3+H2O</a:t>
              </a:r>
              <a:endParaRPr sz="2000" spc="100" dirty="0">
                <a:solidFill>
                  <a:srgbClr val="388BA5"/>
                </a:solidFill>
                <a:cs typeface="+mn-ea"/>
                <a:sym typeface="+mn-lt"/>
              </a:endParaRPr>
            </a:p>
            <a:p>
              <a:pPr algn="l">
                <a:lnSpc>
                  <a:spcPct val="150000"/>
                </a:lnSpc>
                <a:buClrTx/>
                <a:buSzTx/>
                <a:buNone/>
              </a:pPr>
              <a:r>
                <a:rPr sz="2000" spc="100" dirty="0">
                  <a:solidFill>
                    <a:srgbClr val="388BA5"/>
                  </a:solidFill>
                  <a:cs typeface="+mn-ea"/>
                  <a:sym typeface="+mn-lt"/>
                </a:rPr>
                <a:t>要完成此过程MgO要有5%的过量。对液体进行氧化：</a:t>
              </a:r>
              <a:endParaRPr sz="2000" spc="100" dirty="0">
                <a:solidFill>
                  <a:srgbClr val="388BA5"/>
                </a:solidFill>
                <a:cs typeface="+mn-ea"/>
                <a:sym typeface="+mn-lt"/>
              </a:endParaRPr>
            </a:p>
            <a:p>
              <a:pPr algn="l">
                <a:lnSpc>
                  <a:spcPct val="150000"/>
                </a:lnSpc>
                <a:buClrTx/>
                <a:buSzTx/>
                <a:buNone/>
              </a:pPr>
              <a:r>
                <a:rPr sz="2000" spc="100" dirty="0">
                  <a:solidFill>
                    <a:srgbClr val="388BA5"/>
                  </a:solidFill>
                  <a:cs typeface="+mn-ea"/>
                  <a:sym typeface="+mn-lt"/>
                </a:rPr>
                <a:t>MgSO3+1/2O2=MgSO4，MgO+SO2+1/2O2=MgSO4在经过结晶浓缩可生产肥料级的MgSO4·1H2O，也可生产工业级MgSO4·7HO，如果不进行或抑制MgSO3氧化，可以再生脱硫剂并生产硫酸</a:t>
              </a:r>
              <a:r>
                <a:rPr lang="en-US" sz="2000" spc="100" dirty="0">
                  <a:solidFill>
                    <a:schemeClr val="tx1"/>
                  </a:solidFill>
                  <a:cs typeface="+mn-ea"/>
                  <a:sym typeface="+mn-lt"/>
                </a:rPr>
                <a:t>。 </a:t>
              </a:r>
              <a:endParaRPr lang="en-US" sz="2000" spc="100" dirty="0">
                <a:solidFill>
                  <a:schemeClr val="tx1"/>
                </a:solidFill>
                <a:cs typeface="+mn-ea"/>
                <a:sym typeface="+mn-lt"/>
              </a:endParaRPr>
            </a:p>
          </p:txBody>
        </p:sp>
      </p:grpSp>
      <p:pic>
        <p:nvPicPr>
          <p:cNvPr id="11" name="图片 10"/>
          <p:cNvPicPr>
            <a:picLocks noChangeAspect="1"/>
          </p:cNvPicPr>
          <p:nvPr/>
        </p:nvPicPr>
        <p:blipFill>
          <a:blip r:embed="rId2">
            <a:clrChange>
              <a:clrFrom>
                <a:srgbClr val="FFFFFE">
                  <a:alpha val="100000"/>
                </a:srgbClr>
              </a:clrFrom>
              <a:clrTo>
                <a:srgbClr val="FFFFFE">
                  <a:alpha val="100000"/>
                  <a:alpha val="0"/>
                </a:srgbClr>
              </a:clrTo>
            </a:clrChange>
          </a:blip>
          <a:srcRect r="83031" b="81863"/>
          <a:stretch>
            <a:fillRect/>
          </a:stretch>
        </p:blipFill>
        <p:spPr>
          <a:xfrm>
            <a:off x="9119870" y="-342900"/>
            <a:ext cx="3338830" cy="1169670"/>
          </a:xfrm>
          <a:prstGeom prst="rect">
            <a:avLst/>
          </a:prstGeom>
        </p:spPr>
      </p:pic>
    </p:spTree>
  </p:cSld>
  <p:clrMapOvr>
    <a:masterClrMapping/>
  </p:clrMapOvr>
  <p:transition spd="slow" advClick="0" advTm="5000">
    <p:push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cstate="print">
            <a:extLst>
              <a:ext uri="{28A0092B-C50C-407E-A947-70E740481C1C}">
                <a14:useLocalDpi xmlns:a14="http://schemas.microsoft.com/office/drawing/2010/main" val="0"/>
              </a:ext>
            </a:extLst>
          </a:blip>
          <a:srcRect/>
          <a:stretch>
            <a:fillRect/>
          </a:stretch>
        </p:blipFill>
        <p:spPr>
          <a:xfrm>
            <a:off x="-1730" y="0"/>
            <a:ext cx="12193730" cy="6858000"/>
          </a:xfrm>
          <a:prstGeom prst="rect">
            <a:avLst/>
          </a:prstGeom>
        </p:spPr>
      </p:pic>
      <p:sp>
        <p:nvSpPr>
          <p:cNvPr id="3" name="矩形 2"/>
          <p:cNvSpPr/>
          <p:nvPr/>
        </p:nvSpPr>
        <p:spPr>
          <a:xfrm>
            <a:off x="-1730" y="0"/>
            <a:ext cx="12193729" cy="6857999"/>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任意多边形: 形状 30"/>
          <p:cNvSpPr/>
          <p:nvPr/>
        </p:nvSpPr>
        <p:spPr>
          <a:xfrm>
            <a:off x="-436918" y="363640"/>
            <a:ext cx="1082592" cy="409932"/>
          </a:xfrm>
          <a:custGeom>
            <a:avLst/>
            <a:gdLst>
              <a:gd name="connsiteX0" fmla="*/ 124918 w 1413447"/>
              <a:gd name="connsiteY0" fmla="*/ 0 h 535213"/>
              <a:gd name="connsiteX1" fmla="*/ 1413447 w 1413447"/>
              <a:gd name="connsiteY1" fmla="*/ 0 h 535213"/>
              <a:gd name="connsiteX2" fmla="*/ 1293066 w 1413447"/>
              <a:gd name="connsiteY2" fmla="*/ 515770 h 535213"/>
              <a:gd name="connsiteX3" fmla="*/ 1296954 w 1413447"/>
              <a:gd name="connsiteY3" fmla="*/ 499111 h 535213"/>
              <a:gd name="connsiteX4" fmla="*/ 1284655 w 1413447"/>
              <a:gd name="connsiteY4" fmla="*/ 517355 h 535213"/>
              <a:gd name="connsiteX5" fmla="*/ 1263549 w 1413447"/>
              <a:gd name="connsiteY5" fmla="*/ 531584 h 535213"/>
              <a:gd name="connsiteX6" fmla="*/ 1245575 w 1413447"/>
              <a:gd name="connsiteY6" fmla="*/ 535213 h 535213"/>
              <a:gd name="connsiteX7" fmla="*/ 74294 w 1413447"/>
              <a:gd name="connsiteY7" fmla="*/ 535213 h 535213"/>
              <a:gd name="connsiteX8" fmla="*/ 56319 w 1413447"/>
              <a:gd name="connsiteY8" fmla="*/ 531584 h 535213"/>
              <a:gd name="connsiteX9" fmla="*/ 15766 w 1413447"/>
              <a:gd name="connsiteY9" fmla="*/ 470404 h 535213"/>
              <a:gd name="connsiteX10" fmla="*/ 19864 w 1413447"/>
              <a:gd name="connsiteY10" fmla="*/ 450109 h 535213"/>
              <a:gd name="connsiteX11" fmla="*/ 0 w 1413447"/>
              <a:gd name="connsiteY11" fmla="*/ 535213 h 535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13447" h="535213">
                <a:moveTo>
                  <a:pt x="124918" y="0"/>
                </a:moveTo>
                <a:lnTo>
                  <a:pt x="1413447" y="0"/>
                </a:lnTo>
                <a:lnTo>
                  <a:pt x="1293066" y="515770"/>
                </a:lnTo>
                <a:lnTo>
                  <a:pt x="1296954" y="499111"/>
                </a:lnTo>
                <a:lnTo>
                  <a:pt x="1284655" y="517355"/>
                </a:lnTo>
                <a:cubicBezTo>
                  <a:pt x="1278647" y="523362"/>
                  <a:pt x="1271493" y="528224"/>
                  <a:pt x="1263549" y="531584"/>
                </a:cubicBezTo>
                <a:lnTo>
                  <a:pt x="1245575" y="535213"/>
                </a:lnTo>
                <a:lnTo>
                  <a:pt x="74294" y="535213"/>
                </a:lnTo>
                <a:lnTo>
                  <a:pt x="56319" y="531584"/>
                </a:lnTo>
                <a:cubicBezTo>
                  <a:pt x="32488" y="521505"/>
                  <a:pt x="15766" y="497907"/>
                  <a:pt x="15766" y="470404"/>
                </a:cubicBezTo>
                <a:lnTo>
                  <a:pt x="19864" y="450109"/>
                </a:lnTo>
                <a:lnTo>
                  <a:pt x="0" y="535213"/>
                </a:lnTo>
                <a:close/>
              </a:path>
            </a:pathLst>
          </a:custGeom>
          <a:solidFill>
            <a:srgbClr val="267CA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sp>
        <p:nvSpPr>
          <p:cNvPr id="6" name="文本框 5"/>
          <p:cNvSpPr txBox="1"/>
          <p:nvPr/>
        </p:nvSpPr>
        <p:spPr>
          <a:xfrm>
            <a:off x="759974" y="319311"/>
            <a:ext cx="6258046" cy="460375"/>
          </a:xfrm>
          <a:prstGeom prst="rect">
            <a:avLst/>
          </a:prstGeom>
          <a:noFill/>
        </p:spPr>
        <p:txBody>
          <a:bodyPr wrap="square" rtlCol="0">
            <a:spAutoFit/>
          </a:bodyPr>
          <a:lstStyle>
            <a:defPPr>
              <a:defRPr lang="zh-CN"/>
            </a:defPPr>
            <a:lvl1pPr>
              <a:defRPr sz="2400" b="1">
                <a:solidFill>
                  <a:srgbClr val="267CA0"/>
                </a:solidFill>
                <a:latin typeface="包图粗黑体" panose="02000800000000000000" pitchFamily="2" charset="-122"/>
                <a:ea typeface="包图粗黑体" panose="02000800000000000000" pitchFamily="2" charset="-122"/>
              </a:defRPr>
            </a:lvl1pPr>
          </a:lstStyle>
          <a:p>
            <a:r>
              <a:rPr lang="zh-CN" altLang="en-US" dirty="0">
                <a:latin typeface="+mn-lt"/>
                <a:ea typeface="+mn-ea"/>
                <a:cs typeface="+mn-ea"/>
                <a:sym typeface="+mn-lt"/>
              </a:rPr>
              <a:t>三、脱硫的方法</a:t>
            </a:r>
            <a:r>
              <a:rPr lang="en-US" altLang="zh-CN" dirty="0">
                <a:latin typeface="+mn-lt"/>
                <a:ea typeface="+mn-ea"/>
                <a:cs typeface="+mn-ea"/>
                <a:sym typeface="+mn-lt"/>
              </a:rPr>
              <a:t>-氨法脱硫</a:t>
            </a:r>
            <a:endParaRPr lang="en-US" altLang="zh-CN" dirty="0">
              <a:latin typeface="+mn-lt"/>
              <a:ea typeface="+mn-ea"/>
              <a:cs typeface="+mn-ea"/>
              <a:sym typeface="+mn-lt"/>
            </a:endParaRPr>
          </a:p>
        </p:txBody>
      </p:sp>
      <p:grpSp>
        <p:nvGrpSpPr>
          <p:cNvPr id="31" name="组合 30"/>
          <p:cNvGrpSpPr/>
          <p:nvPr/>
        </p:nvGrpSpPr>
        <p:grpSpPr>
          <a:xfrm rot="0">
            <a:off x="294" y="319673"/>
            <a:ext cx="7799705" cy="6118225"/>
            <a:chOff x="365" y="319700"/>
            <a:chExt cx="7798994" cy="6118568"/>
          </a:xfrm>
        </p:grpSpPr>
        <p:sp>
          <p:nvSpPr>
            <p:cNvPr id="15" name="文本框 14"/>
            <p:cNvSpPr txBox="1"/>
            <p:nvPr/>
          </p:nvSpPr>
          <p:spPr>
            <a:xfrm>
              <a:off x="734993" y="1268443"/>
              <a:ext cx="7064366" cy="5169825"/>
            </a:xfrm>
            <a:prstGeom prst="rect">
              <a:avLst/>
            </a:prstGeom>
            <a:noFill/>
          </p:spPr>
          <p:txBody>
            <a:bodyPr wrap="square" rtlCol="0">
              <a:spAutoFit/>
            </a:bodyPr>
            <a:lstStyle/>
            <a:p>
              <a:pPr algn="l">
                <a:lnSpc>
                  <a:spcPct val="150000"/>
                </a:lnSpc>
                <a:buClrTx/>
                <a:buSzTx/>
                <a:buNone/>
              </a:pPr>
              <a:r>
                <a:rPr sz="2000" spc="100" dirty="0">
                  <a:solidFill>
                    <a:srgbClr val="388BA5"/>
                  </a:solidFill>
                  <a:cs typeface="+mn-ea"/>
                  <a:sym typeface="+mn-lt"/>
                </a:rPr>
                <a:t>利用氨气和氨水与二氧化硫和氮氧化物反应，起到脱硫、脱硝的作用。也是先用水溶解SO2、NO、NO2，形成HSO3、HSO4、HNO3，然后与NH3及氨水发生化学反应：</a:t>
              </a:r>
              <a:endParaRPr sz="2000" spc="100" dirty="0">
                <a:solidFill>
                  <a:srgbClr val="388BA5"/>
                </a:solidFill>
                <a:cs typeface="+mn-ea"/>
                <a:sym typeface="+mn-lt"/>
              </a:endParaRPr>
            </a:p>
            <a:p>
              <a:pPr algn="l">
                <a:lnSpc>
                  <a:spcPct val="150000"/>
                </a:lnSpc>
                <a:buClrTx/>
                <a:buSzTx/>
                <a:buNone/>
              </a:pPr>
              <a:r>
                <a:rPr sz="2000" spc="100" dirty="0">
                  <a:solidFill>
                    <a:srgbClr val="388BA5"/>
                  </a:solidFill>
                  <a:cs typeface="+mn-ea"/>
                  <a:sym typeface="+mn-lt"/>
                </a:rPr>
                <a:t>H2SO4+2NH3=(NH4)2SO4，HNO3+NH3=NH4NO3</a:t>
              </a:r>
              <a:endParaRPr sz="2000" spc="100" dirty="0">
                <a:solidFill>
                  <a:srgbClr val="388BA5"/>
                </a:solidFill>
                <a:cs typeface="+mn-ea"/>
                <a:sym typeface="+mn-lt"/>
              </a:endParaRPr>
            </a:p>
            <a:p>
              <a:pPr algn="l">
                <a:lnSpc>
                  <a:spcPct val="150000"/>
                </a:lnSpc>
                <a:buClrTx/>
                <a:buSzTx/>
                <a:buNone/>
              </a:pPr>
              <a:r>
                <a:rPr sz="2000" spc="100" dirty="0">
                  <a:solidFill>
                    <a:srgbClr val="388BA5"/>
                  </a:solidFill>
                  <a:cs typeface="+mn-ea"/>
                  <a:sym typeface="+mn-lt"/>
                </a:rPr>
                <a:t>SO2+H2O+1/2O2=H2SO4，H2SO3+2NH3=(NH4)2SO3，</a:t>
              </a:r>
              <a:endParaRPr sz="2000" spc="100" dirty="0">
                <a:solidFill>
                  <a:srgbClr val="388BA5"/>
                </a:solidFill>
                <a:cs typeface="+mn-ea"/>
                <a:sym typeface="+mn-lt"/>
              </a:endParaRPr>
            </a:p>
            <a:p>
              <a:pPr algn="l">
                <a:lnSpc>
                  <a:spcPct val="150000"/>
                </a:lnSpc>
                <a:buClrTx/>
                <a:buSzTx/>
                <a:buNone/>
              </a:pPr>
              <a:r>
                <a:rPr sz="2000" spc="100" dirty="0">
                  <a:solidFill>
                    <a:srgbClr val="388BA5"/>
                  </a:solidFill>
                  <a:cs typeface="+mn-ea"/>
                  <a:sym typeface="+mn-lt"/>
                </a:rPr>
                <a:t>(NH4)2SO3+H2O+SO2=2NH4HSO3，NH4HSO3+NH3=(NH4)2SO3。</a:t>
              </a:r>
              <a:endParaRPr sz="2000" spc="100" dirty="0">
                <a:solidFill>
                  <a:srgbClr val="388BA5"/>
                </a:solidFill>
                <a:cs typeface="+mn-ea"/>
                <a:sym typeface="+mn-lt"/>
              </a:endParaRPr>
            </a:p>
            <a:p>
              <a:pPr algn="l">
                <a:lnSpc>
                  <a:spcPct val="150000"/>
                </a:lnSpc>
                <a:buClrTx/>
                <a:buSzTx/>
                <a:buNone/>
              </a:pPr>
              <a:r>
                <a:rPr sz="2000" spc="100" dirty="0">
                  <a:solidFill>
                    <a:srgbClr val="388BA5"/>
                  </a:solidFill>
                  <a:cs typeface="+mn-ea"/>
                  <a:sym typeface="+mn-lt"/>
                </a:rPr>
                <a:t>(NH4)2SO3在数小时内可以被大气氧化：(NH4)2SO3+1/2O2=(NH4)2SO4氨法的优势是用量少、二次污染少、副产品用途广泛（可以作为氨肥）、也可以实现循环再生使用、脱硫、脱硝一次完成，但是氨水的价格高1200—1500元/吨，配套设备要求高，一次性投资大。 [3]</a:t>
              </a:r>
              <a:endParaRPr sz="2000" spc="100" dirty="0">
                <a:solidFill>
                  <a:srgbClr val="388BA5"/>
                </a:solidFill>
                <a:cs typeface="+mn-ea"/>
                <a:sym typeface="+mn-lt"/>
              </a:endParaRPr>
            </a:p>
          </p:txBody>
        </p:sp>
        <p:sp>
          <p:nvSpPr>
            <p:cNvPr id="18" name="任意多边形 17"/>
            <p:cNvSpPr/>
            <p:nvPr/>
          </p:nvSpPr>
          <p:spPr>
            <a:xfrm>
              <a:off x="639458" y="1029670"/>
              <a:ext cx="689811" cy="962526"/>
            </a:xfrm>
            <a:custGeom>
              <a:avLst/>
              <a:gdLst>
                <a:gd name="connsiteX0" fmla="*/ 0 w 689811"/>
                <a:gd name="connsiteY0" fmla="*/ 962526 h 962526"/>
                <a:gd name="connsiteX1" fmla="*/ 0 w 689811"/>
                <a:gd name="connsiteY1" fmla="*/ 0 h 962526"/>
                <a:gd name="connsiteX2" fmla="*/ 689811 w 689811"/>
                <a:gd name="connsiteY2" fmla="*/ 0 h 962526"/>
              </a:gdLst>
              <a:ahLst/>
              <a:cxnLst>
                <a:cxn ang="0">
                  <a:pos x="connsiteX0" y="connsiteY0"/>
                </a:cxn>
                <a:cxn ang="0">
                  <a:pos x="connsiteX1" y="connsiteY1"/>
                </a:cxn>
                <a:cxn ang="0">
                  <a:pos x="connsiteX2" y="connsiteY2"/>
                </a:cxn>
              </a:cxnLst>
              <a:rect l="l" t="t" r="r" b="b"/>
              <a:pathLst>
                <a:path w="689811" h="962526">
                  <a:moveTo>
                    <a:pt x="0" y="962526"/>
                  </a:moveTo>
                  <a:lnTo>
                    <a:pt x="0" y="0"/>
                  </a:lnTo>
                  <a:lnTo>
                    <a:pt x="689811" y="0"/>
                  </a:lnTo>
                </a:path>
              </a:pathLst>
            </a:custGeom>
            <a:noFill/>
            <a:ln>
              <a:solidFill>
                <a:srgbClr val="5BAAA4"/>
              </a:solidFill>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9" name="文本框 18"/>
            <p:cNvSpPr txBox="1"/>
            <p:nvPr/>
          </p:nvSpPr>
          <p:spPr>
            <a:xfrm>
              <a:off x="1416247" y="857942"/>
              <a:ext cx="2327443" cy="460401"/>
            </a:xfrm>
            <a:prstGeom prst="rect">
              <a:avLst/>
            </a:prstGeom>
            <a:noFill/>
          </p:spPr>
          <p:txBody>
            <a:bodyPr wrap="square" rtlCol="0">
              <a:spAutoFit/>
            </a:bodyPr>
            <a:lstStyle/>
            <a:p>
              <a:r>
                <a:rPr lang="en-US" altLang="zh-CN" sz="2400" b="1" dirty="0">
                  <a:solidFill>
                    <a:srgbClr val="267CA0"/>
                  </a:solidFill>
                  <a:cs typeface="+mn-ea"/>
                  <a:sym typeface="+mn-lt"/>
                </a:rPr>
                <a:t>3、氨法脱硫</a:t>
              </a:r>
              <a:endParaRPr lang="en-US" altLang="zh-CN" sz="2400" b="1" dirty="0">
                <a:solidFill>
                  <a:srgbClr val="267CA0"/>
                </a:solidFill>
                <a:cs typeface="+mn-ea"/>
                <a:sym typeface="+mn-lt"/>
              </a:endParaRPr>
            </a:p>
          </p:txBody>
        </p:sp>
        <p:sp>
          <p:nvSpPr>
            <p:cNvPr id="25" name="Freeform 503"/>
            <p:cNvSpPr>
              <a:spLocks noEditPoints="1"/>
            </p:cNvSpPr>
            <p:nvPr/>
          </p:nvSpPr>
          <p:spPr bwMode="auto">
            <a:xfrm>
              <a:off x="365" y="319700"/>
              <a:ext cx="440167" cy="440167"/>
            </a:xfrm>
            <a:custGeom>
              <a:avLst/>
              <a:gdLst>
                <a:gd name="T0" fmla="*/ 64 w 176"/>
                <a:gd name="T1" fmla="*/ 32 h 176"/>
                <a:gd name="T2" fmla="*/ 67 w 176"/>
                <a:gd name="T3" fmla="*/ 31 h 176"/>
                <a:gd name="T4" fmla="*/ 84 w 176"/>
                <a:gd name="T5" fmla="*/ 14 h 176"/>
                <a:gd name="T6" fmla="*/ 84 w 176"/>
                <a:gd name="T7" fmla="*/ 124 h 176"/>
                <a:gd name="T8" fmla="*/ 84 w 176"/>
                <a:gd name="T9" fmla="*/ 124 h 176"/>
                <a:gd name="T10" fmla="*/ 88 w 176"/>
                <a:gd name="T11" fmla="*/ 128 h 176"/>
                <a:gd name="T12" fmla="*/ 92 w 176"/>
                <a:gd name="T13" fmla="*/ 124 h 176"/>
                <a:gd name="T14" fmla="*/ 92 w 176"/>
                <a:gd name="T15" fmla="*/ 14 h 176"/>
                <a:gd name="T16" fmla="*/ 109 w 176"/>
                <a:gd name="T17" fmla="*/ 31 h 176"/>
                <a:gd name="T18" fmla="*/ 112 w 176"/>
                <a:gd name="T19" fmla="*/ 32 h 176"/>
                <a:gd name="T20" fmla="*/ 116 w 176"/>
                <a:gd name="T21" fmla="*/ 28 h 176"/>
                <a:gd name="T22" fmla="*/ 115 w 176"/>
                <a:gd name="T23" fmla="*/ 25 h 176"/>
                <a:gd name="T24" fmla="*/ 91 w 176"/>
                <a:gd name="T25" fmla="*/ 1 h 176"/>
                <a:gd name="T26" fmla="*/ 88 w 176"/>
                <a:gd name="T27" fmla="*/ 0 h 176"/>
                <a:gd name="T28" fmla="*/ 85 w 176"/>
                <a:gd name="T29" fmla="*/ 1 h 176"/>
                <a:gd name="T30" fmla="*/ 61 w 176"/>
                <a:gd name="T31" fmla="*/ 25 h 176"/>
                <a:gd name="T32" fmla="*/ 60 w 176"/>
                <a:gd name="T33" fmla="*/ 28 h 176"/>
                <a:gd name="T34" fmla="*/ 64 w 176"/>
                <a:gd name="T35" fmla="*/ 32 h 176"/>
                <a:gd name="T36" fmla="*/ 168 w 176"/>
                <a:gd name="T37" fmla="*/ 40 h 176"/>
                <a:gd name="T38" fmla="*/ 104 w 176"/>
                <a:gd name="T39" fmla="*/ 40 h 176"/>
                <a:gd name="T40" fmla="*/ 100 w 176"/>
                <a:gd name="T41" fmla="*/ 44 h 176"/>
                <a:gd name="T42" fmla="*/ 104 w 176"/>
                <a:gd name="T43" fmla="*/ 48 h 176"/>
                <a:gd name="T44" fmla="*/ 168 w 176"/>
                <a:gd name="T45" fmla="*/ 48 h 176"/>
                <a:gd name="T46" fmla="*/ 168 w 176"/>
                <a:gd name="T47" fmla="*/ 64 h 176"/>
                <a:gd name="T48" fmla="*/ 104 w 176"/>
                <a:gd name="T49" fmla="*/ 64 h 176"/>
                <a:gd name="T50" fmla="*/ 100 w 176"/>
                <a:gd name="T51" fmla="*/ 68 h 176"/>
                <a:gd name="T52" fmla="*/ 104 w 176"/>
                <a:gd name="T53" fmla="*/ 72 h 176"/>
                <a:gd name="T54" fmla="*/ 152 w 176"/>
                <a:gd name="T55" fmla="*/ 72 h 176"/>
                <a:gd name="T56" fmla="*/ 152 w 176"/>
                <a:gd name="T57" fmla="*/ 168 h 176"/>
                <a:gd name="T58" fmla="*/ 24 w 176"/>
                <a:gd name="T59" fmla="*/ 168 h 176"/>
                <a:gd name="T60" fmla="*/ 24 w 176"/>
                <a:gd name="T61" fmla="*/ 72 h 176"/>
                <a:gd name="T62" fmla="*/ 72 w 176"/>
                <a:gd name="T63" fmla="*/ 72 h 176"/>
                <a:gd name="T64" fmla="*/ 76 w 176"/>
                <a:gd name="T65" fmla="*/ 68 h 176"/>
                <a:gd name="T66" fmla="*/ 72 w 176"/>
                <a:gd name="T67" fmla="*/ 64 h 176"/>
                <a:gd name="T68" fmla="*/ 8 w 176"/>
                <a:gd name="T69" fmla="*/ 64 h 176"/>
                <a:gd name="T70" fmla="*/ 8 w 176"/>
                <a:gd name="T71" fmla="*/ 48 h 176"/>
                <a:gd name="T72" fmla="*/ 72 w 176"/>
                <a:gd name="T73" fmla="*/ 48 h 176"/>
                <a:gd name="T74" fmla="*/ 76 w 176"/>
                <a:gd name="T75" fmla="*/ 44 h 176"/>
                <a:gd name="T76" fmla="*/ 72 w 176"/>
                <a:gd name="T77" fmla="*/ 40 h 176"/>
                <a:gd name="T78" fmla="*/ 8 w 176"/>
                <a:gd name="T79" fmla="*/ 40 h 176"/>
                <a:gd name="T80" fmla="*/ 0 w 176"/>
                <a:gd name="T81" fmla="*/ 48 h 176"/>
                <a:gd name="T82" fmla="*/ 0 w 176"/>
                <a:gd name="T83" fmla="*/ 64 h 176"/>
                <a:gd name="T84" fmla="*/ 8 w 176"/>
                <a:gd name="T85" fmla="*/ 72 h 176"/>
                <a:gd name="T86" fmla="*/ 16 w 176"/>
                <a:gd name="T87" fmla="*/ 72 h 176"/>
                <a:gd name="T88" fmla="*/ 16 w 176"/>
                <a:gd name="T89" fmla="*/ 168 h 176"/>
                <a:gd name="T90" fmla="*/ 24 w 176"/>
                <a:gd name="T91" fmla="*/ 176 h 176"/>
                <a:gd name="T92" fmla="*/ 152 w 176"/>
                <a:gd name="T93" fmla="*/ 176 h 176"/>
                <a:gd name="T94" fmla="*/ 160 w 176"/>
                <a:gd name="T95" fmla="*/ 168 h 176"/>
                <a:gd name="T96" fmla="*/ 160 w 176"/>
                <a:gd name="T97" fmla="*/ 72 h 176"/>
                <a:gd name="T98" fmla="*/ 168 w 176"/>
                <a:gd name="T99" fmla="*/ 72 h 176"/>
                <a:gd name="T100" fmla="*/ 176 w 176"/>
                <a:gd name="T101" fmla="*/ 64 h 176"/>
                <a:gd name="T102" fmla="*/ 176 w 176"/>
                <a:gd name="T103" fmla="*/ 48 h 176"/>
                <a:gd name="T104" fmla="*/ 168 w 176"/>
                <a:gd name="T105" fmla="*/ 4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6" h="176">
                  <a:moveTo>
                    <a:pt x="64" y="32"/>
                  </a:moveTo>
                  <a:cubicBezTo>
                    <a:pt x="65" y="32"/>
                    <a:pt x="66" y="32"/>
                    <a:pt x="67" y="31"/>
                  </a:cubicBezTo>
                  <a:cubicBezTo>
                    <a:pt x="84" y="14"/>
                    <a:pt x="84" y="14"/>
                    <a:pt x="84" y="14"/>
                  </a:cubicBezTo>
                  <a:cubicBezTo>
                    <a:pt x="84" y="124"/>
                    <a:pt x="84" y="124"/>
                    <a:pt x="84" y="124"/>
                  </a:cubicBezTo>
                  <a:cubicBezTo>
                    <a:pt x="84" y="124"/>
                    <a:pt x="84" y="124"/>
                    <a:pt x="84" y="124"/>
                  </a:cubicBezTo>
                  <a:cubicBezTo>
                    <a:pt x="84" y="126"/>
                    <a:pt x="86" y="128"/>
                    <a:pt x="88" y="128"/>
                  </a:cubicBezTo>
                  <a:cubicBezTo>
                    <a:pt x="90" y="128"/>
                    <a:pt x="92" y="126"/>
                    <a:pt x="92" y="124"/>
                  </a:cubicBezTo>
                  <a:cubicBezTo>
                    <a:pt x="92" y="14"/>
                    <a:pt x="92" y="14"/>
                    <a:pt x="92" y="14"/>
                  </a:cubicBezTo>
                  <a:cubicBezTo>
                    <a:pt x="109" y="31"/>
                    <a:pt x="109" y="31"/>
                    <a:pt x="109" y="31"/>
                  </a:cubicBezTo>
                  <a:cubicBezTo>
                    <a:pt x="110" y="32"/>
                    <a:pt x="111" y="32"/>
                    <a:pt x="112" y="32"/>
                  </a:cubicBezTo>
                  <a:cubicBezTo>
                    <a:pt x="114" y="32"/>
                    <a:pt x="116" y="30"/>
                    <a:pt x="116" y="28"/>
                  </a:cubicBezTo>
                  <a:cubicBezTo>
                    <a:pt x="116" y="27"/>
                    <a:pt x="116" y="26"/>
                    <a:pt x="115" y="25"/>
                  </a:cubicBezTo>
                  <a:cubicBezTo>
                    <a:pt x="91" y="1"/>
                    <a:pt x="91" y="1"/>
                    <a:pt x="91" y="1"/>
                  </a:cubicBezTo>
                  <a:cubicBezTo>
                    <a:pt x="90" y="0"/>
                    <a:pt x="89" y="0"/>
                    <a:pt x="88" y="0"/>
                  </a:cubicBezTo>
                  <a:cubicBezTo>
                    <a:pt x="87" y="0"/>
                    <a:pt x="86" y="0"/>
                    <a:pt x="85" y="1"/>
                  </a:cubicBezTo>
                  <a:cubicBezTo>
                    <a:pt x="61" y="25"/>
                    <a:pt x="61" y="25"/>
                    <a:pt x="61" y="25"/>
                  </a:cubicBezTo>
                  <a:cubicBezTo>
                    <a:pt x="60" y="26"/>
                    <a:pt x="60" y="27"/>
                    <a:pt x="60" y="28"/>
                  </a:cubicBezTo>
                  <a:cubicBezTo>
                    <a:pt x="60" y="30"/>
                    <a:pt x="62" y="32"/>
                    <a:pt x="64" y="32"/>
                  </a:cubicBezTo>
                  <a:close/>
                  <a:moveTo>
                    <a:pt x="168" y="40"/>
                  </a:moveTo>
                  <a:cubicBezTo>
                    <a:pt x="104" y="40"/>
                    <a:pt x="104" y="40"/>
                    <a:pt x="104" y="40"/>
                  </a:cubicBezTo>
                  <a:cubicBezTo>
                    <a:pt x="102" y="40"/>
                    <a:pt x="100" y="42"/>
                    <a:pt x="100" y="44"/>
                  </a:cubicBezTo>
                  <a:cubicBezTo>
                    <a:pt x="100" y="46"/>
                    <a:pt x="102" y="48"/>
                    <a:pt x="104" y="48"/>
                  </a:cubicBezTo>
                  <a:cubicBezTo>
                    <a:pt x="168" y="48"/>
                    <a:pt x="168" y="48"/>
                    <a:pt x="168" y="48"/>
                  </a:cubicBezTo>
                  <a:cubicBezTo>
                    <a:pt x="168" y="64"/>
                    <a:pt x="168" y="64"/>
                    <a:pt x="168" y="64"/>
                  </a:cubicBezTo>
                  <a:cubicBezTo>
                    <a:pt x="104" y="64"/>
                    <a:pt x="104" y="64"/>
                    <a:pt x="104" y="64"/>
                  </a:cubicBezTo>
                  <a:cubicBezTo>
                    <a:pt x="102" y="64"/>
                    <a:pt x="100" y="66"/>
                    <a:pt x="100" y="68"/>
                  </a:cubicBezTo>
                  <a:cubicBezTo>
                    <a:pt x="100" y="70"/>
                    <a:pt x="102" y="72"/>
                    <a:pt x="104" y="72"/>
                  </a:cubicBezTo>
                  <a:cubicBezTo>
                    <a:pt x="152" y="72"/>
                    <a:pt x="152" y="72"/>
                    <a:pt x="152" y="72"/>
                  </a:cubicBezTo>
                  <a:cubicBezTo>
                    <a:pt x="152" y="168"/>
                    <a:pt x="152" y="168"/>
                    <a:pt x="152" y="168"/>
                  </a:cubicBezTo>
                  <a:cubicBezTo>
                    <a:pt x="24" y="168"/>
                    <a:pt x="24" y="168"/>
                    <a:pt x="24" y="168"/>
                  </a:cubicBezTo>
                  <a:cubicBezTo>
                    <a:pt x="24" y="72"/>
                    <a:pt x="24" y="72"/>
                    <a:pt x="24" y="72"/>
                  </a:cubicBezTo>
                  <a:cubicBezTo>
                    <a:pt x="72" y="72"/>
                    <a:pt x="72" y="72"/>
                    <a:pt x="72" y="72"/>
                  </a:cubicBezTo>
                  <a:cubicBezTo>
                    <a:pt x="74" y="72"/>
                    <a:pt x="76" y="70"/>
                    <a:pt x="76" y="68"/>
                  </a:cubicBezTo>
                  <a:cubicBezTo>
                    <a:pt x="76" y="66"/>
                    <a:pt x="74" y="64"/>
                    <a:pt x="72" y="64"/>
                  </a:cubicBezTo>
                  <a:cubicBezTo>
                    <a:pt x="8" y="64"/>
                    <a:pt x="8" y="64"/>
                    <a:pt x="8" y="64"/>
                  </a:cubicBezTo>
                  <a:cubicBezTo>
                    <a:pt x="8" y="48"/>
                    <a:pt x="8" y="48"/>
                    <a:pt x="8" y="48"/>
                  </a:cubicBezTo>
                  <a:cubicBezTo>
                    <a:pt x="72" y="48"/>
                    <a:pt x="72" y="48"/>
                    <a:pt x="72" y="48"/>
                  </a:cubicBezTo>
                  <a:cubicBezTo>
                    <a:pt x="74" y="48"/>
                    <a:pt x="76" y="46"/>
                    <a:pt x="76" y="44"/>
                  </a:cubicBezTo>
                  <a:cubicBezTo>
                    <a:pt x="76" y="42"/>
                    <a:pt x="74" y="40"/>
                    <a:pt x="72" y="40"/>
                  </a:cubicBezTo>
                  <a:cubicBezTo>
                    <a:pt x="8" y="40"/>
                    <a:pt x="8" y="40"/>
                    <a:pt x="8" y="40"/>
                  </a:cubicBezTo>
                  <a:cubicBezTo>
                    <a:pt x="4" y="40"/>
                    <a:pt x="0" y="44"/>
                    <a:pt x="0" y="48"/>
                  </a:cubicBezTo>
                  <a:cubicBezTo>
                    <a:pt x="0" y="64"/>
                    <a:pt x="0" y="64"/>
                    <a:pt x="0" y="64"/>
                  </a:cubicBezTo>
                  <a:cubicBezTo>
                    <a:pt x="0" y="68"/>
                    <a:pt x="4" y="72"/>
                    <a:pt x="8" y="72"/>
                  </a:cubicBezTo>
                  <a:cubicBezTo>
                    <a:pt x="16" y="72"/>
                    <a:pt x="16" y="72"/>
                    <a:pt x="16" y="72"/>
                  </a:cubicBezTo>
                  <a:cubicBezTo>
                    <a:pt x="16" y="168"/>
                    <a:pt x="16" y="168"/>
                    <a:pt x="16" y="168"/>
                  </a:cubicBezTo>
                  <a:cubicBezTo>
                    <a:pt x="16" y="172"/>
                    <a:pt x="20" y="176"/>
                    <a:pt x="24" y="176"/>
                  </a:cubicBezTo>
                  <a:cubicBezTo>
                    <a:pt x="152" y="176"/>
                    <a:pt x="152" y="176"/>
                    <a:pt x="152" y="176"/>
                  </a:cubicBezTo>
                  <a:cubicBezTo>
                    <a:pt x="156" y="176"/>
                    <a:pt x="160" y="172"/>
                    <a:pt x="160" y="168"/>
                  </a:cubicBezTo>
                  <a:cubicBezTo>
                    <a:pt x="160" y="72"/>
                    <a:pt x="160" y="72"/>
                    <a:pt x="160" y="72"/>
                  </a:cubicBezTo>
                  <a:cubicBezTo>
                    <a:pt x="168" y="72"/>
                    <a:pt x="168" y="72"/>
                    <a:pt x="168" y="72"/>
                  </a:cubicBezTo>
                  <a:cubicBezTo>
                    <a:pt x="172" y="72"/>
                    <a:pt x="176" y="68"/>
                    <a:pt x="176" y="64"/>
                  </a:cubicBezTo>
                  <a:cubicBezTo>
                    <a:pt x="176" y="48"/>
                    <a:pt x="176" y="48"/>
                    <a:pt x="176" y="48"/>
                  </a:cubicBezTo>
                  <a:cubicBezTo>
                    <a:pt x="176" y="44"/>
                    <a:pt x="172" y="40"/>
                    <a:pt x="168" y="40"/>
                  </a:cubicBezTo>
                  <a:close/>
                </a:path>
              </a:pathLst>
            </a:custGeom>
            <a:solidFill>
              <a:schemeClr val="bg1"/>
            </a:solidFill>
            <a:ln>
              <a:noFill/>
            </a:ln>
            <a:effectLst>
              <a:outerShdw blurRad="38100" dist="25400" dir="8100000" algn="tr" rotWithShape="0">
                <a:prstClr val="black">
                  <a:alpha val="40000"/>
                </a:prstClr>
              </a:outerShdw>
            </a:effec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sng" strike="noStrike" kern="1200" cap="none" spc="0" normalizeH="0" baseline="0" noProof="0">
                <a:ln>
                  <a:noFill/>
                </a:ln>
                <a:solidFill>
                  <a:prstClr val="black"/>
                </a:solidFill>
                <a:effectLst/>
                <a:uLnTx/>
                <a:uFillTx/>
                <a:cs typeface="+mn-ea"/>
                <a:sym typeface="+mn-lt"/>
              </a:endParaRPr>
            </a:p>
          </p:txBody>
        </p:sp>
      </p:grpSp>
      <p:pic>
        <p:nvPicPr>
          <p:cNvPr id="11" name="图片 10"/>
          <p:cNvPicPr>
            <a:picLocks noChangeAspect="1"/>
          </p:cNvPicPr>
          <p:nvPr/>
        </p:nvPicPr>
        <p:blipFill>
          <a:blip r:embed="rId2">
            <a:clrChange>
              <a:clrFrom>
                <a:srgbClr val="FFFFFE">
                  <a:alpha val="100000"/>
                </a:srgbClr>
              </a:clrFrom>
              <a:clrTo>
                <a:srgbClr val="FFFFFE">
                  <a:alpha val="100000"/>
                  <a:alpha val="0"/>
                </a:srgbClr>
              </a:clrTo>
            </a:clrChange>
          </a:blip>
          <a:srcRect r="83031" b="81863"/>
          <a:stretch>
            <a:fillRect/>
          </a:stretch>
        </p:blipFill>
        <p:spPr>
          <a:xfrm>
            <a:off x="9119870" y="-342900"/>
            <a:ext cx="3338830" cy="1169670"/>
          </a:xfrm>
          <a:prstGeom prst="rect">
            <a:avLst/>
          </a:prstGeom>
        </p:spPr>
      </p:pic>
      <p:pic>
        <p:nvPicPr>
          <p:cNvPr id="7" name="图片 6"/>
          <p:cNvPicPr>
            <a:picLocks noChangeAspect="1"/>
          </p:cNvPicPr>
          <p:nvPr/>
        </p:nvPicPr>
        <p:blipFill>
          <a:blip r:embed="rId3"/>
          <a:stretch>
            <a:fillRect/>
          </a:stretch>
        </p:blipFill>
        <p:spPr>
          <a:xfrm>
            <a:off x="7891145" y="1092200"/>
            <a:ext cx="4297680" cy="2616200"/>
          </a:xfrm>
          <a:prstGeom prst="rect">
            <a:avLst/>
          </a:prstGeom>
        </p:spPr>
      </p:pic>
      <p:pic>
        <p:nvPicPr>
          <p:cNvPr id="8" name="图片 7"/>
          <p:cNvPicPr>
            <a:picLocks noChangeAspect="1"/>
          </p:cNvPicPr>
          <p:nvPr/>
        </p:nvPicPr>
        <p:blipFill>
          <a:blip r:embed="rId4"/>
          <a:stretch>
            <a:fillRect/>
          </a:stretch>
        </p:blipFill>
        <p:spPr>
          <a:xfrm>
            <a:off x="7877810" y="3848100"/>
            <a:ext cx="4311015" cy="2428875"/>
          </a:xfrm>
          <a:prstGeom prst="rect">
            <a:avLst/>
          </a:prstGeom>
        </p:spPr>
      </p:pic>
    </p:spTree>
  </p:cSld>
  <p:clrMapOvr>
    <a:masterClrMapping/>
  </p:clrMapOvr>
  <p:transition spd="slow" advClick="0" advTm="5000">
    <p:push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cstate="print">
            <a:extLst>
              <a:ext uri="{28A0092B-C50C-407E-A947-70E740481C1C}">
                <a14:useLocalDpi xmlns:a14="http://schemas.microsoft.com/office/drawing/2010/main" val="0"/>
              </a:ext>
            </a:extLst>
          </a:blip>
          <a:srcRect/>
          <a:stretch>
            <a:fillRect/>
          </a:stretch>
        </p:blipFill>
        <p:spPr>
          <a:xfrm>
            <a:off x="-1730" y="0"/>
            <a:ext cx="12193730" cy="6858000"/>
          </a:xfrm>
          <a:prstGeom prst="rect">
            <a:avLst/>
          </a:prstGeom>
        </p:spPr>
      </p:pic>
      <p:sp>
        <p:nvSpPr>
          <p:cNvPr id="3" name="矩形 2"/>
          <p:cNvSpPr/>
          <p:nvPr/>
        </p:nvSpPr>
        <p:spPr>
          <a:xfrm>
            <a:off x="175" y="0"/>
            <a:ext cx="12193729" cy="6857999"/>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任意多边形: 形状 30"/>
          <p:cNvSpPr/>
          <p:nvPr/>
        </p:nvSpPr>
        <p:spPr>
          <a:xfrm>
            <a:off x="-436918" y="363640"/>
            <a:ext cx="1082592" cy="409932"/>
          </a:xfrm>
          <a:custGeom>
            <a:avLst/>
            <a:gdLst>
              <a:gd name="connsiteX0" fmla="*/ 124918 w 1413447"/>
              <a:gd name="connsiteY0" fmla="*/ 0 h 535213"/>
              <a:gd name="connsiteX1" fmla="*/ 1413447 w 1413447"/>
              <a:gd name="connsiteY1" fmla="*/ 0 h 535213"/>
              <a:gd name="connsiteX2" fmla="*/ 1293066 w 1413447"/>
              <a:gd name="connsiteY2" fmla="*/ 515770 h 535213"/>
              <a:gd name="connsiteX3" fmla="*/ 1296954 w 1413447"/>
              <a:gd name="connsiteY3" fmla="*/ 499111 h 535213"/>
              <a:gd name="connsiteX4" fmla="*/ 1284655 w 1413447"/>
              <a:gd name="connsiteY4" fmla="*/ 517355 h 535213"/>
              <a:gd name="connsiteX5" fmla="*/ 1263549 w 1413447"/>
              <a:gd name="connsiteY5" fmla="*/ 531584 h 535213"/>
              <a:gd name="connsiteX6" fmla="*/ 1245575 w 1413447"/>
              <a:gd name="connsiteY6" fmla="*/ 535213 h 535213"/>
              <a:gd name="connsiteX7" fmla="*/ 74294 w 1413447"/>
              <a:gd name="connsiteY7" fmla="*/ 535213 h 535213"/>
              <a:gd name="connsiteX8" fmla="*/ 56319 w 1413447"/>
              <a:gd name="connsiteY8" fmla="*/ 531584 h 535213"/>
              <a:gd name="connsiteX9" fmla="*/ 15766 w 1413447"/>
              <a:gd name="connsiteY9" fmla="*/ 470404 h 535213"/>
              <a:gd name="connsiteX10" fmla="*/ 19864 w 1413447"/>
              <a:gd name="connsiteY10" fmla="*/ 450109 h 535213"/>
              <a:gd name="connsiteX11" fmla="*/ 0 w 1413447"/>
              <a:gd name="connsiteY11" fmla="*/ 535213 h 535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13447" h="535213">
                <a:moveTo>
                  <a:pt x="124918" y="0"/>
                </a:moveTo>
                <a:lnTo>
                  <a:pt x="1413447" y="0"/>
                </a:lnTo>
                <a:lnTo>
                  <a:pt x="1293066" y="515770"/>
                </a:lnTo>
                <a:lnTo>
                  <a:pt x="1296954" y="499111"/>
                </a:lnTo>
                <a:lnTo>
                  <a:pt x="1284655" y="517355"/>
                </a:lnTo>
                <a:cubicBezTo>
                  <a:pt x="1278647" y="523362"/>
                  <a:pt x="1271493" y="528224"/>
                  <a:pt x="1263549" y="531584"/>
                </a:cubicBezTo>
                <a:lnTo>
                  <a:pt x="1245575" y="535213"/>
                </a:lnTo>
                <a:lnTo>
                  <a:pt x="74294" y="535213"/>
                </a:lnTo>
                <a:lnTo>
                  <a:pt x="56319" y="531584"/>
                </a:lnTo>
                <a:cubicBezTo>
                  <a:pt x="32488" y="521505"/>
                  <a:pt x="15766" y="497907"/>
                  <a:pt x="15766" y="470404"/>
                </a:cubicBezTo>
                <a:lnTo>
                  <a:pt x="19864" y="450109"/>
                </a:lnTo>
                <a:lnTo>
                  <a:pt x="0" y="535213"/>
                </a:lnTo>
                <a:close/>
              </a:path>
            </a:pathLst>
          </a:custGeom>
          <a:solidFill>
            <a:srgbClr val="267CA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sp>
        <p:nvSpPr>
          <p:cNvPr id="6" name="文本框 5"/>
          <p:cNvSpPr txBox="1"/>
          <p:nvPr/>
        </p:nvSpPr>
        <p:spPr>
          <a:xfrm>
            <a:off x="759974" y="319311"/>
            <a:ext cx="6258046" cy="460375"/>
          </a:xfrm>
          <a:prstGeom prst="rect">
            <a:avLst/>
          </a:prstGeom>
          <a:noFill/>
        </p:spPr>
        <p:txBody>
          <a:bodyPr wrap="square" rtlCol="0">
            <a:spAutoFit/>
          </a:bodyPr>
          <a:lstStyle>
            <a:defPPr>
              <a:defRPr lang="zh-CN"/>
            </a:defPPr>
            <a:lvl1pPr>
              <a:defRPr sz="2400" b="1">
                <a:solidFill>
                  <a:srgbClr val="267CA0"/>
                </a:solidFill>
                <a:latin typeface="包图粗黑体" panose="02000800000000000000" pitchFamily="2" charset="-122"/>
                <a:ea typeface="包图粗黑体" panose="02000800000000000000" pitchFamily="2" charset="-122"/>
              </a:defRPr>
            </a:lvl1pPr>
          </a:lstStyle>
          <a:p>
            <a:r>
              <a:rPr lang="zh-CN" altLang="en-US" dirty="0">
                <a:latin typeface="+mn-lt"/>
                <a:ea typeface="+mn-ea"/>
                <a:cs typeface="+mn-ea"/>
                <a:sym typeface="+mn-lt"/>
              </a:rPr>
              <a:t>三、脱硫的方法</a:t>
            </a:r>
            <a:r>
              <a:rPr lang="en-US" altLang="zh-CN" dirty="0">
                <a:latin typeface="+mn-lt"/>
                <a:ea typeface="+mn-ea"/>
                <a:cs typeface="+mn-ea"/>
                <a:sym typeface="+mn-lt"/>
              </a:rPr>
              <a:t>-钠法脱硫</a:t>
            </a:r>
            <a:endParaRPr lang="en-US" altLang="zh-CN" dirty="0">
              <a:latin typeface="+mn-lt"/>
              <a:ea typeface="+mn-ea"/>
              <a:cs typeface="+mn-ea"/>
              <a:sym typeface="+mn-lt"/>
            </a:endParaRPr>
          </a:p>
        </p:txBody>
      </p:sp>
      <p:grpSp>
        <p:nvGrpSpPr>
          <p:cNvPr id="31" name="组合 30"/>
          <p:cNvGrpSpPr/>
          <p:nvPr/>
        </p:nvGrpSpPr>
        <p:grpSpPr>
          <a:xfrm rot="0">
            <a:off x="294" y="319673"/>
            <a:ext cx="7831455" cy="6118224"/>
            <a:chOff x="365" y="319700"/>
            <a:chExt cx="7830741" cy="6118567"/>
          </a:xfrm>
        </p:grpSpPr>
        <p:sp>
          <p:nvSpPr>
            <p:cNvPr id="15" name="文本框 14"/>
            <p:cNvSpPr txBox="1"/>
            <p:nvPr/>
          </p:nvSpPr>
          <p:spPr>
            <a:xfrm>
              <a:off x="734993" y="1268443"/>
              <a:ext cx="7096113" cy="5169824"/>
            </a:xfrm>
            <a:prstGeom prst="rect">
              <a:avLst/>
            </a:prstGeom>
            <a:noFill/>
          </p:spPr>
          <p:txBody>
            <a:bodyPr wrap="square" rtlCol="0">
              <a:spAutoFit/>
            </a:bodyPr>
            <a:lstStyle/>
            <a:p>
              <a:pPr algn="l">
                <a:lnSpc>
                  <a:spcPct val="150000"/>
                </a:lnSpc>
                <a:buClrTx/>
                <a:buSzTx/>
                <a:buNone/>
              </a:pPr>
              <a:r>
                <a:rPr sz="2000" spc="100" dirty="0">
                  <a:solidFill>
                    <a:srgbClr val="388BA5"/>
                  </a:solidFill>
                  <a:cs typeface="+mn-ea"/>
                  <a:sym typeface="+mn-lt"/>
                </a:rPr>
                <a:t>用火碱和纯碱作为吸收液进行脱硫。SO2在水中与NaOH和Na</a:t>
              </a:r>
              <a:r>
                <a:rPr sz="2000" spc="100" baseline="-25000" dirty="0">
                  <a:solidFill>
                    <a:srgbClr val="388BA5"/>
                  </a:solidFill>
                  <a:cs typeface="+mn-ea"/>
                  <a:sym typeface="+mn-lt"/>
                </a:rPr>
                <a:t>2</a:t>
              </a:r>
              <a:r>
                <a:rPr sz="2000" spc="100" dirty="0">
                  <a:solidFill>
                    <a:srgbClr val="388BA5"/>
                  </a:solidFill>
                  <a:cs typeface="+mn-ea"/>
                  <a:sym typeface="+mn-lt"/>
                </a:rPr>
                <a:t>CO</a:t>
              </a:r>
              <a:r>
                <a:rPr sz="2000" spc="100" baseline="-25000" dirty="0">
                  <a:solidFill>
                    <a:srgbClr val="388BA5"/>
                  </a:solidFill>
                  <a:cs typeface="+mn-ea"/>
                  <a:sym typeface="+mn-lt"/>
                </a:rPr>
                <a:t>3</a:t>
              </a:r>
              <a:r>
                <a:rPr sz="2000" spc="100" dirty="0">
                  <a:solidFill>
                    <a:srgbClr val="388BA5"/>
                  </a:solidFill>
                  <a:cs typeface="+mn-ea"/>
                  <a:sym typeface="+mn-lt"/>
                </a:rPr>
                <a:t>反应：</a:t>
              </a:r>
              <a:endParaRPr sz="2000" spc="100" dirty="0">
                <a:solidFill>
                  <a:srgbClr val="388BA5"/>
                </a:solidFill>
                <a:cs typeface="+mn-ea"/>
                <a:sym typeface="+mn-lt"/>
              </a:endParaRPr>
            </a:p>
            <a:p>
              <a:pPr algn="l">
                <a:lnSpc>
                  <a:spcPct val="150000"/>
                </a:lnSpc>
                <a:buClrTx/>
                <a:buSzTx/>
                <a:buNone/>
              </a:pPr>
              <a:r>
                <a:rPr sz="2000" spc="100" dirty="0">
                  <a:solidFill>
                    <a:srgbClr val="388BA5"/>
                  </a:solidFill>
                  <a:cs typeface="+mn-ea"/>
                  <a:sym typeface="+mn-lt"/>
                </a:rPr>
                <a:t>2NaOH+SO2=Na2SO3+H2O，Na2CO3+SO2=Na2SO3+CO2↑，</a:t>
              </a:r>
              <a:endParaRPr sz="2000" spc="100" dirty="0">
                <a:solidFill>
                  <a:srgbClr val="388BA5"/>
                </a:solidFill>
                <a:cs typeface="+mn-ea"/>
                <a:sym typeface="+mn-lt"/>
              </a:endParaRPr>
            </a:p>
            <a:p>
              <a:pPr algn="l">
                <a:lnSpc>
                  <a:spcPct val="150000"/>
                </a:lnSpc>
                <a:buClrTx/>
                <a:buSzTx/>
                <a:buNone/>
              </a:pPr>
              <a:r>
                <a:rPr sz="2000" spc="100" dirty="0">
                  <a:solidFill>
                    <a:srgbClr val="388BA5"/>
                  </a:solidFill>
                  <a:cs typeface="+mn-ea"/>
                  <a:sym typeface="+mn-lt"/>
                </a:rPr>
                <a:t>Na2SO3+SO2+H2O=2NaHSO3，NaHSO3+NaOH=Na2SO3+H2O，</a:t>
              </a:r>
              <a:endParaRPr sz="2000" spc="100" dirty="0">
                <a:solidFill>
                  <a:srgbClr val="388BA5"/>
                </a:solidFill>
                <a:cs typeface="+mn-ea"/>
                <a:sym typeface="+mn-lt"/>
              </a:endParaRPr>
            </a:p>
            <a:p>
              <a:pPr algn="l">
                <a:lnSpc>
                  <a:spcPct val="150000"/>
                </a:lnSpc>
                <a:buClrTx/>
                <a:buSzTx/>
                <a:buNone/>
              </a:pPr>
              <a:r>
                <a:rPr sz="2000" spc="100" dirty="0">
                  <a:solidFill>
                    <a:srgbClr val="388BA5"/>
                  </a:solidFill>
                  <a:cs typeface="+mn-ea"/>
                  <a:sym typeface="+mn-lt"/>
                </a:rPr>
                <a:t>2NaHSO3+Na2CO3=2Na2SO3+H2O+CO2↑</a:t>
              </a:r>
              <a:endParaRPr sz="2000" spc="100" dirty="0">
                <a:solidFill>
                  <a:srgbClr val="388BA5"/>
                </a:solidFill>
                <a:cs typeface="+mn-ea"/>
                <a:sym typeface="+mn-lt"/>
              </a:endParaRPr>
            </a:p>
            <a:p>
              <a:pPr algn="l">
                <a:lnSpc>
                  <a:spcPct val="150000"/>
                </a:lnSpc>
                <a:buClrTx/>
                <a:buSzTx/>
                <a:buNone/>
              </a:pPr>
              <a:r>
                <a:rPr sz="2000" spc="100" dirty="0">
                  <a:solidFill>
                    <a:srgbClr val="388BA5"/>
                  </a:solidFill>
                  <a:cs typeface="+mn-ea"/>
                  <a:sym typeface="+mn-lt"/>
                </a:rPr>
                <a:t>在吸收液的处理中可以利用Na2SO3与NaHSO3在水中溶解度的不同，使Na2SO3结晶作为副产品，或者用酸分解处理，使之再生。火碱和纯碱的价格比较高，且腐蚀性也比较高，在当前世界上使用不是很普遍，在钠法的基础上，在后期加入石灰石生产石膏可以节省部分的火碱、纯碱，这就是双碱法。 [3]</a:t>
              </a:r>
              <a:endParaRPr sz="2000" spc="100" dirty="0">
                <a:solidFill>
                  <a:srgbClr val="388BA5"/>
                </a:solidFill>
                <a:cs typeface="+mn-ea"/>
                <a:sym typeface="+mn-lt"/>
              </a:endParaRPr>
            </a:p>
          </p:txBody>
        </p:sp>
        <p:sp>
          <p:nvSpPr>
            <p:cNvPr id="18" name="任意多边形 17"/>
            <p:cNvSpPr/>
            <p:nvPr/>
          </p:nvSpPr>
          <p:spPr>
            <a:xfrm>
              <a:off x="639458" y="1029670"/>
              <a:ext cx="689811" cy="962526"/>
            </a:xfrm>
            <a:custGeom>
              <a:avLst/>
              <a:gdLst>
                <a:gd name="connsiteX0" fmla="*/ 0 w 689811"/>
                <a:gd name="connsiteY0" fmla="*/ 962526 h 962526"/>
                <a:gd name="connsiteX1" fmla="*/ 0 w 689811"/>
                <a:gd name="connsiteY1" fmla="*/ 0 h 962526"/>
                <a:gd name="connsiteX2" fmla="*/ 689811 w 689811"/>
                <a:gd name="connsiteY2" fmla="*/ 0 h 962526"/>
              </a:gdLst>
              <a:ahLst/>
              <a:cxnLst>
                <a:cxn ang="0">
                  <a:pos x="connsiteX0" y="connsiteY0"/>
                </a:cxn>
                <a:cxn ang="0">
                  <a:pos x="connsiteX1" y="connsiteY1"/>
                </a:cxn>
                <a:cxn ang="0">
                  <a:pos x="connsiteX2" y="connsiteY2"/>
                </a:cxn>
              </a:cxnLst>
              <a:rect l="l" t="t" r="r" b="b"/>
              <a:pathLst>
                <a:path w="689811" h="962526">
                  <a:moveTo>
                    <a:pt x="0" y="962526"/>
                  </a:moveTo>
                  <a:lnTo>
                    <a:pt x="0" y="0"/>
                  </a:lnTo>
                  <a:lnTo>
                    <a:pt x="689811" y="0"/>
                  </a:lnTo>
                </a:path>
              </a:pathLst>
            </a:custGeom>
            <a:noFill/>
            <a:ln>
              <a:solidFill>
                <a:srgbClr val="5BAAA4"/>
              </a:solidFill>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9" name="文本框 18"/>
            <p:cNvSpPr txBox="1"/>
            <p:nvPr/>
          </p:nvSpPr>
          <p:spPr>
            <a:xfrm>
              <a:off x="1416247" y="857942"/>
              <a:ext cx="2327443" cy="460401"/>
            </a:xfrm>
            <a:prstGeom prst="rect">
              <a:avLst/>
            </a:prstGeom>
            <a:noFill/>
          </p:spPr>
          <p:txBody>
            <a:bodyPr wrap="square" rtlCol="0">
              <a:spAutoFit/>
            </a:bodyPr>
            <a:lstStyle/>
            <a:p>
              <a:r>
                <a:rPr lang="en-US" altLang="zh-CN" sz="2400" b="1" dirty="0">
                  <a:solidFill>
                    <a:srgbClr val="267CA0"/>
                  </a:solidFill>
                  <a:cs typeface="+mn-ea"/>
                  <a:sym typeface="+mn-lt"/>
                </a:rPr>
                <a:t>4、钠法脱硫</a:t>
              </a:r>
              <a:endParaRPr lang="en-US" altLang="zh-CN" sz="2400" b="1" dirty="0">
                <a:solidFill>
                  <a:srgbClr val="267CA0"/>
                </a:solidFill>
                <a:cs typeface="+mn-ea"/>
                <a:sym typeface="+mn-lt"/>
              </a:endParaRPr>
            </a:p>
          </p:txBody>
        </p:sp>
        <p:sp>
          <p:nvSpPr>
            <p:cNvPr id="25" name="Freeform 503"/>
            <p:cNvSpPr>
              <a:spLocks noEditPoints="1"/>
            </p:cNvSpPr>
            <p:nvPr/>
          </p:nvSpPr>
          <p:spPr bwMode="auto">
            <a:xfrm>
              <a:off x="365" y="319700"/>
              <a:ext cx="440167" cy="440167"/>
            </a:xfrm>
            <a:custGeom>
              <a:avLst/>
              <a:gdLst>
                <a:gd name="T0" fmla="*/ 64 w 176"/>
                <a:gd name="T1" fmla="*/ 32 h 176"/>
                <a:gd name="T2" fmla="*/ 67 w 176"/>
                <a:gd name="T3" fmla="*/ 31 h 176"/>
                <a:gd name="T4" fmla="*/ 84 w 176"/>
                <a:gd name="T5" fmla="*/ 14 h 176"/>
                <a:gd name="T6" fmla="*/ 84 w 176"/>
                <a:gd name="T7" fmla="*/ 124 h 176"/>
                <a:gd name="T8" fmla="*/ 84 w 176"/>
                <a:gd name="T9" fmla="*/ 124 h 176"/>
                <a:gd name="T10" fmla="*/ 88 w 176"/>
                <a:gd name="T11" fmla="*/ 128 h 176"/>
                <a:gd name="T12" fmla="*/ 92 w 176"/>
                <a:gd name="T13" fmla="*/ 124 h 176"/>
                <a:gd name="T14" fmla="*/ 92 w 176"/>
                <a:gd name="T15" fmla="*/ 14 h 176"/>
                <a:gd name="T16" fmla="*/ 109 w 176"/>
                <a:gd name="T17" fmla="*/ 31 h 176"/>
                <a:gd name="T18" fmla="*/ 112 w 176"/>
                <a:gd name="T19" fmla="*/ 32 h 176"/>
                <a:gd name="T20" fmla="*/ 116 w 176"/>
                <a:gd name="T21" fmla="*/ 28 h 176"/>
                <a:gd name="T22" fmla="*/ 115 w 176"/>
                <a:gd name="T23" fmla="*/ 25 h 176"/>
                <a:gd name="T24" fmla="*/ 91 w 176"/>
                <a:gd name="T25" fmla="*/ 1 h 176"/>
                <a:gd name="T26" fmla="*/ 88 w 176"/>
                <a:gd name="T27" fmla="*/ 0 h 176"/>
                <a:gd name="T28" fmla="*/ 85 w 176"/>
                <a:gd name="T29" fmla="*/ 1 h 176"/>
                <a:gd name="T30" fmla="*/ 61 w 176"/>
                <a:gd name="T31" fmla="*/ 25 h 176"/>
                <a:gd name="T32" fmla="*/ 60 w 176"/>
                <a:gd name="T33" fmla="*/ 28 h 176"/>
                <a:gd name="T34" fmla="*/ 64 w 176"/>
                <a:gd name="T35" fmla="*/ 32 h 176"/>
                <a:gd name="T36" fmla="*/ 168 w 176"/>
                <a:gd name="T37" fmla="*/ 40 h 176"/>
                <a:gd name="T38" fmla="*/ 104 w 176"/>
                <a:gd name="T39" fmla="*/ 40 h 176"/>
                <a:gd name="T40" fmla="*/ 100 w 176"/>
                <a:gd name="T41" fmla="*/ 44 h 176"/>
                <a:gd name="T42" fmla="*/ 104 w 176"/>
                <a:gd name="T43" fmla="*/ 48 h 176"/>
                <a:gd name="T44" fmla="*/ 168 w 176"/>
                <a:gd name="T45" fmla="*/ 48 h 176"/>
                <a:gd name="T46" fmla="*/ 168 w 176"/>
                <a:gd name="T47" fmla="*/ 64 h 176"/>
                <a:gd name="T48" fmla="*/ 104 w 176"/>
                <a:gd name="T49" fmla="*/ 64 h 176"/>
                <a:gd name="T50" fmla="*/ 100 w 176"/>
                <a:gd name="T51" fmla="*/ 68 h 176"/>
                <a:gd name="T52" fmla="*/ 104 w 176"/>
                <a:gd name="T53" fmla="*/ 72 h 176"/>
                <a:gd name="T54" fmla="*/ 152 w 176"/>
                <a:gd name="T55" fmla="*/ 72 h 176"/>
                <a:gd name="T56" fmla="*/ 152 w 176"/>
                <a:gd name="T57" fmla="*/ 168 h 176"/>
                <a:gd name="T58" fmla="*/ 24 w 176"/>
                <a:gd name="T59" fmla="*/ 168 h 176"/>
                <a:gd name="T60" fmla="*/ 24 w 176"/>
                <a:gd name="T61" fmla="*/ 72 h 176"/>
                <a:gd name="T62" fmla="*/ 72 w 176"/>
                <a:gd name="T63" fmla="*/ 72 h 176"/>
                <a:gd name="T64" fmla="*/ 76 w 176"/>
                <a:gd name="T65" fmla="*/ 68 h 176"/>
                <a:gd name="T66" fmla="*/ 72 w 176"/>
                <a:gd name="T67" fmla="*/ 64 h 176"/>
                <a:gd name="T68" fmla="*/ 8 w 176"/>
                <a:gd name="T69" fmla="*/ 64 h 176"/>
                <a:gd name="T70" fmla="*/ 8 w 176"/>
                <a:gd name="T71" fmla="*/ 48 h 176"/>
                <a:gd name="T72" fmla="*/ 72 w 176"/>
                <a:gd name="T73" fmla="*/ 48 h 176"/>
                <a:gd name="T74" fmla="*/ 76 w 176"/>
                <a:gd name="T75" fmla="*/ 44 h 176"/>
                <a:gd name="T76" fmla="*/ 72 w 176"/>
                <a:gd name="T77" fmla="*/ 40 h 176"/>
                <a:gd name="T78" fmla="*/ 8 w 176"/>
                <a:gd name="T79" fmla="*/ 40 h 176"/>
                <a:gd name="T80" fmla="*/ 0 w 176"/>
                <a:gd name="T81" fmla="*/ 48 h 176"/>
                <a:gd name="T82" fmla="*/ 0 w 176"/>
                <a:gd name="T83" fmla="*/ 64 h 176"/>
                <a:gd name="T84" fmla="*/ 8 w 176"/>
                <a:gd name="T85" fmla="*/ 72 h 176"/>
                <a:gd name="T86" fmla="*/ 16 w 176"/>
                <a:gd name="T87" fmla="*/ 72 h 176"/>
                <a:gd name="T88" fmla="*/ 16 w 176"/>
                <a:gd name="T89" fmla="*/ 168 h 176"/>
                <a:gd name="T90" fmla="*/ 24 w 176"/>
                <a:gd name="T91" fmla="*/ 176 h 176"/>
                <a:gd name="T92" fmla="*/ 152 w 176"/>
                <a:gd name="T93" fmla="*/ 176 h 176"/>
                <a:gd name="T94" fmla="*/ 160 w 176"/>
                <a:gd name="T95" fmla="*/ 168 h 176"/>
                <a:gd name="T96" fmla="*/ 160 w 176"/>
                <a:gd name="T97" fmla="*/ 72 h 176"/>
                <a:gd name="T98" fmla="*/ 168 w 176"/>
                <a:gd name="T99" fmla="*/ 72 h 176"/>
                <a:gd name="T100" fmla="*/ 176 w 176"/>
                <a:gd name="T101" fmla="*/ 64 h 176"/>
                <a:gd name="T102" fmla="*/ 176 w 176"/>
                <a:gd name="T103" fmla="*/ 48 h 176"/>
                <a:gd name="T104" fmla="*/ 168 w 176"/>
                <a:gd name="T105" fmla="*/ 4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6" h="176">
                  <a:moveTo>
                    <a:pt x="64" y="32"/>
                  </a:moveTo>
                  <a:cubicBezTo>
                    <a:pt x="65" y="32"/>
                    <a:pt x="66" y="32"/>
                    <a:pt x="67" y="31"/>
                  </a:cubicBezTo>
                  <a:cubicBezTo>
                    <a:pt x="84" y="14"/>
                    <a:pt x="84" y="14"/>
                    <a:pt x="84" y="14"/>
                  </a:cubicBezTo>
                  <a:cubicBezTo>
                    <a:pt x="84" y="124"/>
                    <a:pt x="84" y="124"/>
                    <a:pt x="84" y="124"/>
                  </a:cubicBezTo>
                  <a:cubicBezTo>
                    <a:pt x="84" y="124"/>
                    <a:pt x="84" y="124"/>
                    <a:pt x="84" y="124"/>
                  </a:cubicBezTo>
                  <a:cubicBezTo>
                    <a:pt x="84" y="126"/>
                    <a:pt x="86" y="128"/>
                    <a:pt x="88" y="128"/>
                  </a:cubicBezTo>
                  <a:cubicBezTo>
                    <a:pt x="90" y="128"/>
                    <a:pt x="92" y="126"/>
                    <a:pt x="92" y="124"/>
                  </a:cubicBezTo>
                  <a:cubicBezTo>
                    <a:pt x="92" y="14"/>
                    <a:pt x="92" y="14"/>
                    <a:pt x="92" y="14"/>
                  </a:cubicBezTo>
                  <a:cubicBezTo>
                    <a:pt x="109" y="31"/>
                    <a:pt x="109" y="31"/>
                    <a:pt x="109" y="31"/>
                  </a:cubicBezTo>
                  <a:cubicBezTo>
                    <a:pt x="110" y="32"/>
                    <a:pt x="111" y="32"/>
                    <a:pt x="112" y="32"/>
                  </a:cubicBezTo>
                  <a:cubicBezTo>
                    <a:pt x="114" y="32"/>
                    <a:pt x="116" y="30"/>
                    <a:pt x="116" y="28"/>
                  </a:cubicBezTo>
                  <a:cubicBezTo>
                    <a:pt x="116" y="27"/>
                    <a:pt x="116" y="26"/>
                    <a:pt x="115" y="25"/>
                  </a:cubicBezTo>
                  <a:cubicBezTo>
                    <a:pt x="91" y="1"/>
                    <a:pt x="91" y="1"/>
                    <a:pt x="91" y="1"/>
                  </a:cubicBezTo>
                  <a:cubicBezTo>
                    <a:pt x="90" y="0"/>
                    <a:pt x="89" y="0"/>
                    <a:pt x="88" y="0"/>
                  </a:cubicBezTo>
                  <a:cubicBezTo>
                    <a:pt x="87" y="0"/>
                    <a:pt x="86" y="0"/>
                    <a:pt x="85" y="1"/>
                  </a:cubicBezTo>
                  <a:cubicBezTo>
                    <a:pt x="61" y="25"/>
                    <a:pt x="61" y="25"/>
                    <a:pt x="61" y="25"/>
                  </a:cubicBezTo>
                  <a:cubicBezTo>
                    <a:pt x="60" y="26"/>
                    <a:pt x="60" y="27"/>
                    <a:pt x="60" y="28"/>
                  </a:cubicBezTo>
                  <a:cubicBezTo>
                    <a:pt x="60" y="30"/>
                    <a:pt x="62" y="32"/>
                    <a:pt x="64" y="32"/>
                  </a:cubicBezTo>
                  <a:close/>
                  <a:moveTo>
                    <a:pt x="168" y="40"/>
                  </a:moveTo>
                  <a:cubicBezTo>
                    <a:pt x="104" y="40"/>
                    <a:pt x="104" y="40"/>
                    <a:pt x="104" y="40"/>
                  </a:cubicBezTo>
                  <a:cubicBezTo>
                    <a:pt x="102" y="40"/>
                    <a:pt x="100" y="42"/>
                    <a:pt x="100" y="44"/>
                  </a:cubicBezTo>
                  <a:cubicBezTo>
                    <a:pt x="100" y="46"/>
                    <a:pt x="102" y="48"/>
                    <a:pt x="104" y="48"/>
                  </a:cubicBezTo>
                  <a:cubicBezTo>
                    <a:pt x="168" y="48"/>
                    <a:pt x="168" y="48"/>
                    <a:pt x="168" y="48"/>
                  </a:cubicBezTo>
                  <a:cubicBezTo>
                    <a:pt x="168" y="64"/>
                    <a:pt x="168" y="64"/>
                    <a:pt x="168" y="64"/>
                  </a:cubicBezTo>
                  <a:cubicBezTo>
                    <a:pt x="104" y="64"/>
                    <a:pt x="104" y="64"/>
                    <a:pt x="104" y="64"/>
                  </a:cubicBezTo>
                  <a:cubicBezTo>
                    <a:pt x="102" y="64"/>
                    <a:pt x="100" y="66"/>
                    <a:pt x="100" y="68"/>
                  </a:cubicBezTo>
                  <a:cubicBezTo>
                    <a:pt x="100" y="70"/>
                    <a:pt x="102" y="72"/>
                    <a:pt x="104" y="72"/>
                  </a:cubicBezTo>
                  <a:cubicBezTo>
                    <a:pt x="152" y="72"/>
                    <a:pt x="152" y="72"/>
                    <a:pt x="152" y="72"/>
                  </a:cubicBezTo>
                  <a:cubicBezTo>
                    <a:pt x="152" y="168"/>
                    <a:pt x="152" y="168"/>
                    <a:pt x="152" y="168"/>
                  </a:cubicBezTo>
                  <a:cubicBezTo>
                    <a:pt x="24" y="168"/>
                    <a:pt x="24" y="168"/>
                    <a:pt x="24" y="168"/>
                  </a:cubicBezTo>
                  <a:cubicBezTo>
                    <a:pt x="24" y="72"/>
                    <a:pt x="24" y="72"/>
                    <a:pt x="24" y="72"/>
                  </a:cubicBezTo>
                  <a:cubicBezTo>
                    <a:pt x="72" y="72"/>
                    <a:pt x="72" y="72"/>
                    <a:pt x="72" y="72"/>
                  </a:cubicBezTo>
                  <a:cubicBezTo>
                    <a:pt x="74" y="72"/>
                    <a:pt x="76" y="70"/>
                    <a:pt x="76" y="68"/>
                  </a:cubicBezTo>
                  <a:cubicBezTo>
                    <a:pt x="76" y="66"/>
                    <a:pt x="74" y="64"/>
                    <a:pt x="72" y="64"/>
                  </a:cubicBezTo>
                  <a:cubicBezTo>
                    <a:pt x="8" y="64"/>
                    <a:pt x="8" y="64"/>
                    <a:pt x="8" y="64"/>
                  </a:cubicBezTo>
                  <a:cubicBezTo>
                    <a:pt x="8" y="48"/>
                    <a:pt x="8" y="48"/>
                    <a:pt x="8" y="48"/>
                  </a:cubicBezTo>
                  <a:cubicBezTo>
                    <a:pt x="72" y="48"/>
                    <a:pt x="72" y="48"/>
                    <a:pt x="72" y="48"/>
                  </a:cubicBezTo>
                  <a:cubicBezTo>
                    <a:pt x="74" y="48"/>
                    <a:pt x="76" y="46"/>
                    <a:pt x="76" y="44"/>
                  </a:cubicBezTo>
                  <a:cubicBezTo>
                    <a:pt x="76" y="42"/>
                    <a:pt x="74" y="40"/>
                    <a:pt x="72" y="40"/>
                  </a:cubicBezTo>
                  <a:cubicBezTo>
                    <a:pt x="8" y="40"/>
                    <a:pt x="8" y="40"/>
                    <a:pt x="8" y="40"/>
                  </a:cubicBezTo>
                  <a:cubicBezTo>
                    <a:pt x="4" y="40"/>
                    <a:pt x="0" y="44"/>
                    <a:pt x="0" y="48"/>
                  </a:cubicBezTo>
                  <a:cubicBezTo>
                    <a:pt x="0" y="64"/>
                    <a:pt x="0" y="64"/>
                    <a:pt x="0" y="64"/>
                  </a:cubicBezTo>
                  <a:cubicBezTo>
                    <a:pt x="0" y="68"/>
                    <a:pt x="4" y="72"/>
                    <a:pt x="8" y="72"/>
                  </a:cubicBezTo>
                  <a:cubicBezTo>
                    <a:pt x="16" y="72"/>
                    <a:pt x="16" y="72"/>
                    <a:pt x="16" y="72"/>
                  </a:cubicBezTo>
                  <a:cubicBezTo>
                    <a:pt x="16" y="168"/>
                    <a:pt x="16" y="168"/>
                    <a:pt x="16" y="168"/>
                  </a:cubicBezTo>
                  <a:cubicBezTo>
                    <a:pt x="16" y="172"/>
                    <a:pt x="20" y="176"/>
                    <a:pt x="24" y="176"/>
                  </a:cubicBezTo>
                  <a:cubicBezTo>
                    <a:pt x="152" y="176"/>
                    <a:pt x="152" y="176"/>
                    <a:pt x="152" y="176"/>
                  </a:cubicBezTo>
                  <a:cubicBezTo>
                    <a:pt x="156" y="176"/>
                    <a:pt x="160" y="172"/>
                    <a:pt x="160" y="168"/>
                  </a:cubicBezTo>
                  <a:cubicBezTo>
                    <a:pt x="160" y="72"/>
                    <a:pt x="160" y="72"/>
                    <a:pt x="160" y="72"/>
                  </a:cubicBezTo>
                  <a:cubicBezTo>
                    <a:pt x="168" y="72"/>
                    <a:pt x="168" y="72"/>
                    <a:pt x="168" y="72"/>
                  </a:cubicBezTo>
                  <a:cubicBezTo>
                    <a:pt x="172" y="72"/>
                    <a:pt x="176" y="68"/>
                    <a:pt x="176" y="64"/>
                  </a:cubicBezTo>
                  <a:cubicBezTo>
                    <a:pt x="176" y="48"/>
                    <a:pt x="176" y="48"/>
                    <a:pt x="176" y="48"/>
                  </a:cubicBezTo>
                  <a:cubicBezTo>
                    <a:pt x="176" y="44"/>
                    <a:pt x="172" y="40"/>
                    <a:pt x="168" y="40"/>
                  </a:cubicBezTo>
                  <a:close/>
                </a:path>
              </a:pathLst>
            </a:custGeom>
            <a:solidFill>
              <a:schemeClr val="bg1"/>
            </a:solidFill>
            <a:ln>
              <a:noFill/>
            </a:ln>
            <a:effectLst>
              <a:outerShdw blurRad="38100" dist="25400" dir="8100000" algn="tr" rotWithShape="0">
                <a:prstClr val="black">
                  <a:alpha val="40000"/>
                </a:prstClr>
              </a:outerShdw>
            </a:effec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sng" strike="noStrike" kern="1200" cap="none" spc="0" normalizeH="0" baseline="0" noProof="0">
                <a:ln>
                  <a:noFill/>
                </a:ln>
                <a:solidFill>
                  <a:prstClr val="black"/>
                </a:solidFill>
                <a:effectLst/>
                <a:uLnTx/>
                <a:uFillTx/>
                <a:cs typeface="+mn-ea"/>
                <a:sym typeface="+mn-lt"/>
              </a:endParaRPr>
            </a:p>
          </p:txBody>
        </p:sp>
      </p:grpSp>
      <p:pic>
        <p:nvPicPr>
          <p:cNvPr id="11" name="图片 10"/>
          <p:cNvPicPr>
            <a:picLocks noChangeAspect="1"/>
          </p:cNvPicPr>
          <p:nvPr/>
        </p:nvPicPr>
        <p:blipFill>
          <a:blip r:embed="rId2">
            <a:clrChange>
              <a:clrFrom>
                <a:srgbClr val="FFFFFE">
                  <a:alpha val="100000"/>
                </a:srgbClr>
              </a:clrFrom>
              <a:clrTo>
                <a:srgbClr val="FFFFFE">
                  <a:alpha val="100000"/>
                  <a:alpha val="0"/>
                </a:srgbClr>
              </a:clrTo>
            </a:clrChange>
          </a:blip>
          <a:srcRect r="83031" b="81863"/>
          <a:stretch>
            <a:fillRect/>
          </a:stretch>
        </p:blipFill>
        <p:spPr>
          <a:xfrm>
            <a:off x="9119870" y="-342900"/>
            <a:ext cx="3338830" cy="1169670"/>
          </a:xfrm>
          <a:prstGeom prst="rect">
            <a:avLst/>
          </a:prstGeom>
        </p:spPr>
      </p:pic>
      <p:pic>
        <p:nvPicPr>
          <p:cNvPr id="4" name="图片 3"/>
          <p:cNvPicPr>
            <a:picLocks noChangeAspect="1"/>
          </p:cNvPicPr>
          <p:nvPr/>
        </p:nvPicPr>
        <p:blipFill>
          <a:blip r:embed="rId3"/>
          <a:srcRect t="10795"/>
          <a:stretch>
            <a:fillRect/>
          </a:stretch>
        </p:blipFill>
        <p:spPr>
          <a:xfrm>
            <a:off x="7943215" y="1187450"/>
            <a:ext cx="4250690" cy="2844165"/>
          </a:xfrm>
          <a:prstGeom prst="rect">
            <a:avLst/>
          </a:prstGeom>
        </p:spPr>
      </p:pic>
      <p:pic>
        <p:nvPicPr>
          <p:cNvPr id="7" name="图片 6"/>
          <p:cNvPicPr>
            <a:picLocks noChangeAspect="1"/>
          </p:cNvPicPr>
          <p:nvPr/>
        </p:nvPicPr>
        <p:blipFill>
          <a:blip r:embed="rId4"/>
          <a:stretch>
            <a:fillRect/>
          </a:stretch>
        </p:blipFill>
        <p:spPr>
          <a:xfrm>
            <a:off x="7943215" y="4114165"/>
            <a:ext cx="4250690" cy="2432685"/>
          </a:xfrm>
          <a:prstGeom prst="rect">
            <a:avLst/>
          </a:prstGeom>
        </p:spPr>
      </p:pic>
    </p:spTree>
  </p:cSld>
  <p:clrMapOvr>
    <a:masterClrMapping/>
  </p:clrMapOvr>
  <p:transition spd="slow" advClick="0" advTm="5000">
    <p:push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cstate="print">
            <a:extLst>
              <a:ext uri="{28A0092B-C50C-407E-A947-70E740481C1C}">
                <a14:useLocalDpi xmlns:a14="http://schemas.microsoft.com/office/drawing/2010/main" val="0"/>
              </a:ext>
            </a:extLst>
          </a:blip>
          <a:srcRect/>
          <a:stretch>
            <a:fillRect/>
          </a:stretch>
        </p:blipFill>
        <p:spPr>
          <a:xfrm>
            <a:off x="-1730" y="0"/>
            <a:ext cx="12193730" cy="6858000"/>
          </a:xfrm>
          <a:prstGeom prst="rect">
            <a:avLst/>
          </a:prstGeom>
        </p:spPr>
      </p:pic>
      <p:sp>
        <p:nvSpPr>
          <p:cNvPr id="3" name="矩形 2"/>
          <p:cNvSpPr/>
          <p:nvPr/>
        </p:nvSpPr>
        <p:spPr>
          <a:xfrm>
            <a:off x="175" y="0"/>
            <a:ext cx="12193729" cy="6857999"/>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任意多边形: 形状 30"/>
          <p:cNvSpPr/>
          <p:nvPr/>
        </p:nvSpPr>
        <p:spPr>
          <a:xfrm>
            <a:off x="-436918" y="363640"/>
            <a:ext cx="1082592" cy="409932"/>
          </a:xfrm>
          <a:custGeom>
            <a:avLst/>
            <a:gdLst>
              <a:gd name="connsiteX0" fmla="*/ 124918 w 1413447"/>
              <a:gd name="connsiteY0" fmla="*/ 0 h 535213"/>
              <a:gd name="connsiteX1" fmla="*/ 1413447 w 1413447"/>
              <a:gd name="connsiteY1" fmla="*/ 0 h 535213"/>
              <a:gd name="connsiteX2" fmla="*/ 1293066 w 1413447"/>
              <a:gd name="connsiteY2" fmla="*/ 515770 h 535213"/>
              <a:gd name="connsiteX3" fmla="*/ 1296954 w 1413447"/>
              <a:gd name="connsiteY3" fmla="*/ 499111 h 535213"/>
              <a:gd name="connsiteX4" fmla="*/ 1284655 w 1413447"/>
              <a:gd name="connsiteY4" fmla="*/ 517355 h 535213"/>
              <a:gd name="connsiteX5" fmla="*/ 1263549 w 1413447"/>
              <a:gd name="connsiteY5" fmla="*/ 531584 h 535213"/>
              <a:gd name="connsiteX6" fmla="*/ 1245575 w 1413447"/>
              <a:gd name="connsiteY6" fmla="*/ 535213 h 535213"/>
              <a:gd name="connsiteX7" fmla="*/ 74294 w 1413447"/>
              <a:gd name="connsiteY7" fmla="*/ 535213 h 535213"/>
              <a:gd name="connsiteX8" fmla="*/ 56319 w 1413447"/>
              <a:gd name="connsiteY8" fmla="*/ 531584 h 535213"/>
              <a:gd name="connsiteX9" fmla="*/ 15766 w 1413447"/>
              <a:gd name="connsiteY9" fmla="*/ 470404 h 535213"/>
              <a:gd name="connsiteX10" fmla="*/ 19864 w 1413447"/>
              <a:gd name="connsiteY10" fmla="*/ 450109 h 535213"/>
              <a:gd name="connsiteX11" fmla="*/ 0 w 1413447"/>
              <a:gd name="connsiteY11" fmla="*/ 535213 h 535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13447" h="535213">
                <a:moveTo>
                  <a:pt x="124918" y="0"/>
                </a:moveTo>
                <a:lnTo>
                  <a:pt x="1413447" y="0"/>
                </a:lnTo>
                <a:lnTo>
                  <a:pt x="1293066" y="515770"/>
                </a:lnTo>
                <a:lnTo>
                  <a:pt x="1296954" y="499111"/>
                </a:lnTo>
                <a:lnTo>
                  <a:pt x="1284655" y="517355"/>
                </a:lnTo>
                <a:cubicBezTo>
                  <a:pt x="1278647" y="523362"/>
                  <a:pt x="1271493" y="528224"/>
                  <a:pt x="1263549" y="531584"/>
                </a:cubicBezTo>
                <a:lnTo>
                  <a:pt x="1245575" y="535213"/>
                </a:lnTo>
                <a:lnTo>
                  <a:pt x="74294" y="535213"/>
                </a:lnTo>
                <a:lnTo>
                  <a:pt x="56319" y="531584"/>
                </a:lnTo>
                <a:cubicBezTo>
                  <a:pt x="32488" y="521505"/>
                  <a:pt x="15766" y="497907"/>
                  <a:pt x="15766" y="470404"/>
                </a:cubicBezTo>
                <a:lnTo>
                  <a:pt x="19864" y="450109"/>
                </a:lnTo>
                <a:lnTo>
                  <a:pt x="0" y="535213"/>
                </a:lnTo>
                <a:close/>
              </a:path>
            </a:pathLst>
          </a:custGeom>
          <a:solidFill>
            <a:srgbClr val="267CA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sp>
        <p:nvSpPr>
          <p:cNvPr id="6" name="文本框 5"/>
          <p:cNvSpPr txBox="1"/>
          <p:nvPr/>
        </p:nvSpPr>
        <p:spPr>
          <a:xfrm>
            <a:off x="759974" y="319311"/>
            <a:ext cx="6258046" cy="460375"/>
          </a:xfrm>
          <a:prstGeom prst="rect">
            <a:avLst/>
          </a:prstGeom>
          <a:noFill/>
        </p:spPr>
        <p:txBody>
          <a:bodyPr wrap="square" rtlCol="0">
            <a:spAutoFit/>
          </a:bodyPr>
          <a:lstStyle>
            <a:defPPr>
              <a:defRPr lang="zh-CN"/>
            </a:defPPr>
            <a:lvl1pPr>
              <a:defRPr sz="2400" b="1">
                <a:solidFill>
                  <a:srgbClr val="267CA0"/>
                </a:solidFill>
                <a:latin typeface="包图粗黑体" panose="02000800000000000000" pitchFamily="2" charset="-122"/>
                <a:ea typeface="包图粗黑体" panose="02000800000000000000" pitchFamily="2" charset="-122"/>
              </a:defRPr>
            </a:lvl1pPr>
          </a:lstStyle>
          <a:p>
            <a:r>
              <a:rPr lang="zh-CN" altLang="en-US" dirty="0">
                <a:latin typeface="+mn-lt"/>
                <a:ea typeface="+mn-ea"/>
                <a:cs typeface="+mn-ea"/>
                <a:sym typeface="+mn-lt"/>
              </a:rPr>
              <a:t>三、脱硫的方法</a:t>
            </a:r>
            <a:r>
              <a:rPr lang="en-US" altLang="zh-CN" dirty="0">
                <a:latin typeface="+mn-lt"/>
                <a:ea typeface="+mn-ea"/>
                <a:cs typeface="+mn-ea"/>
                <a:sym typeface="+mn-lt"/>
              </a:rPr>
              <a:t>-炭法脱硫</a:t>
            </a:r>
            <a:endParaRPr lang="en-US" altLang="zh-CN" dirty="0">
              <a:latin typeface="+mn-lt"/>
              <a:ea typeface="+mn-ea"/>
              <a:cs typeface="+mn-ea"/>
              <a:sym typeface="+mn-lt"/>
            </a:endParaRPr>
          </a:p>
        </p:txBody>
      </p:sp>
      <p:grpSp>
        <p:nvGrpSpPr>
          <p:cNvPr id="31" name="组合 30"/>
          <p:cNvGrpSpPr/>
          <p:nvPr/>
        </p:nvGrpSpPr>
        <p:grpSpPr>
          <a:xfrm rot="0">
            <a:off x="294" y="319673"/>
            <a:ext cx="12073255" cy="6118225"/>
            <a:chOff x="365" y="319700"/>
            <a:chExt cx="12072155" cy="6118568"/>
          </a:xfrm>
        </p:grpSpPr>
        <p:sp>
          <p:nvSpPr>
            <p:cNvPr id="15" name="文本框 14"/>
            <p:cNvSpPr txBox="1"/>
            <p:nvPr/>
          </p:nvSpPr>
          <p:spPr>
            <a:xfrm>
              <a:off x="734993" y="1268443"/>
              <a:ext cx="11337527" cy="5169825"/>
            </a:xfrm>
            <a:prstGeom prst="rect">
              <a:avLst/>
            </a:prstGeom>
            <a:noFill/>
          </p:spPr>
          <p:txBody>
            <a:bodyPr wrap="square" rtlCol="0">
              <a:spAutoFit/>
            </a:bodyPr>
            <a:lstStyle/>
            <a:p>
              <a:pPr algn="l">
                <a:lnSpc>
                  <a:spcPct val="150000"/>
                </a:lnSpc>
                <a:buClrTx/>
                <a:buSzTx/>
                <a:buNone/>
              </a:pPr>
              <a:r>
                <a:rPr sz="2000" spc="100" dirty="0">
                  <a:solidFill>
                    <a:srgbClr val="388BA5"/>
                  </a:solidFill>
                  <a:cs typeface="+mn-ea"/>
                  <a:sym typeface="+mn-lt"/>
                </a:rPr>
                <a:t>是利用炭材料的吸附性能或催化氧化性能脱除烟气中的二氧化硫同时回收硫资源的方法。其机理是：SO2、O2和H2O被活性炭吸附，</a:t>
              </a:r>
              <a:endParaRPr sz="2000" spc="100" dirty="0">
                <a:solidFill>
                  <a:srgbClr val="388BA5"/>
                </a:solidFill>
                <a:cs typeface="+mn-ea"/>
                <a:sym typeface="+mn-lt"/>
              </a:endParaRPr>
            </a:p>
            <a:p>
              <a:pPr algn="l">
                <a:lnSpc>
                  <a:spcPct val="150000"/>
                </a:lnSpc>
                <a:buClrTx/>
                <a:buSzTx/>
                <a:buNone/>
              </a:pPr>
              <a:r>
                <a:rPr sz="2000" spc="100" dirty="0">
                  <a:solidFill>
                    <a:srgbClr val="388BA5"/>
                  </a:solidFill>
                  <a:cs typeface="+mn-ea"/>
                  <a:sym typeface="+mn-lt"/>
                </a:rPr>
                <a:t>催化氧化：SO2+1/2O2=SO3之后水合成为酸：SO3+H2O=H2SO4</a:t>
              </a:r>
              <a:endParaRPr sz="2000" spc="100" dirty="0">
                <a:solidFill>
                  <a:srgbClr val="388BA5"/>
                </a:solidFill>
                <a:cs typeface="+mn-ea"/>
                <a:sym typeface="+mn-lt"/>
              </a:endParaRPr>
            </a:p>
            <a:p>
              <a:pPr algn="l">
                <a:lnSpc>
                  <a:spcPct val="150000"/>
                </a:lnSpc>
                <a:buClrTx/>
                <a:buSzTx/>
                <a:buNone/>
              </a:pPr>
              <a:r>
                <a:rPr sz="2000" spc="100" dirty="0">
                  <a:solidFill>
                    <a:srgbClr val="388BA5"/>
                  </a:solidFill>
                  <a:cs typeface="+mn-ea"/>
                  <a:sym typeface="+mn-lt"/>
                </a:rPr>
                <a:t>用水冲洗吸附材料后再生吸附剂的吸附活性，并产生稀硫酸：</a:t>
              </a:r>
              <a:endParaRPr sz="2000" spc="100" dirty="0">
                <a:solidFill>
                  <a:srgbClr val="388BA5"/>
                </a:solidFill>
                <a:cs typeface="+mn-ea"/>
                <a:sym typeface="+mn-lt"/>
              </a:endParaRPr>
            </a:p>
            <a:p>
              <a:pPr algn="l">
                <a:lnSpc>
                  <a:spcPct val="150000"/>
                </a:lnSpc>
                <a:buClrTx/>
                <a:buSzTx/>
                <a:buNone/>
              </a:pPr>
              <a:r>
                <a:rPr sz="2000" spc="100" dirty="0">
                  <a:solidFill>
                    <a:srgbClr val="388BA5"/>
                  </a:solidFill>
                  <a:cs typeface="+mn-ea"/>
                  <a:sym typeface="+mn-lt"/>
                </a:rPr>
                <a:t>H2SO4+n H2O=H2SO4·n H2O浓缩后成为副产品。炭法脱硫工艺流程短、运行维护简单、脱硫剂消耗小、水耗小、脱硫成本低、副产品可综合利用，但是脱硫容量小、能耗和炭耗大、脱硫效率低，所以现在不能用于大规模锅炉，也没有形成产业化。</a:t>
              </a:r>
              <a:endParaRPr sz="2000" spc="100" dirty="0">
                <a:solidFill>
                  <a:srgbClr val="388BA5"/>
                </a:solidFill>
                <a:cs typeface="+mn-ea"/>
                <a:sym typeface="+mn-lt"/>
              </a:endParaRPr>
            </a:p>
            <a:p>
              <a:pPr algn="l">
                <a:lnSpc>
                  <a:spcPct val="150000"/>
                </a:lnSpc>
                <a:buClrTx/>
                <a:buSzTx/>
                <a:buNone/>
              </a:pPr>
              <a:r>
                <a:rPr sz="2000" spc="100" dirty="0">
                  <a:solidFill>
                    <a:srgbClr val="388BA5"/>
                  </a:solidFill>
                  <a:cs typeface="+mn-ea"/>
                  <a:sym typeface="+mn-lt"/>
                </a:rPr>
                <a:t>海水/电石渣/工业废水/锅炉废水法脱硫：</a:t>
              </a:r>
              <a:endParaRPr sz="2000" spc="100" dirty="0">
                <a:solidFill>
                  <a:srgbClr val="388BA5"/>
                </a:solidFill>
                <a:cs typeface="+mn-ea"/>
                <a:sym typeface="+mn-lt"/>
              </a:endParaRPr>
            </a:p>
            <a:p>
              <a:pPr algn="l">
                <a:lnSpc>
                  <a:spcPct val="150000"/>
                </a:lnSpc>
                <a:buClrTx/>
                <a:buSzTx/>
                <a:buNone/>
              </a:pPr>
              <a:r>
                <a:rPr sz="2000" spc="100" dirty="0">
                  <a:solidFill>
                    <a:srgbClr val="388BA5"/>
                  </a:solidFill>
                  <a:cs typeface="+mn-ea"/>
                  <a:sym typeface="+mn-lt"/>
                </a:rPr>
                <a:t>海水中过量的碳酸盐（钠、钙）、电石渣中的碳酸钙、工业废水、锅炉废水中的碱性物质，都是可以与酸性的二氧化硫反应而起到脱硫作用。是可以综合利用的资源，但是在实际中应用时存在着不易控制浓度、脱硫效果不稳定、脱硫效果差等缺点，而且要因地制宜。 [3]</a:t>
              </a:r>
              <a:endParaRPr sz="2000" spc="100" dirty="0">
                <a:solidFill>
                  <a:srgbClr val="388BA5"/>
                </a:solidFill>
                <a:cs typeface="+mn-ea"/>
                <a:sym typeface="+mn-lt"/>
              </a:endParaRPr>
            </a:p>
          </p:txBody>
        </p:sp>
        <p:sp>
          <p:nvSpPr>
            <p:cNvPr id="18" name="任意多边形 17"/>
            <p:cNvSpPr/>
            <p:nvPr/>
          </p:nvSpPr>
          <p:spPr>
            <a:xfrm>
              <a:off x="639458" y="1029670"/>
              <a:ext cx="689811" cy="962526"/>
            </a:xfrm>
            <a:custGeom>
              <a:avLst/>
              <a:gdLst>
                <a:gd name="connsiteX0" fmla="*/ 0 w 689811"/>
                <a:gd name="connsiteY0" fmla="*/ 962526 h 962526"/>
                <a:gd name="connsiteX1" fmla="*/ 0 w 689811"/>
                <a:gd name="connsiteY1" fmla="*/ 0 h 962526"/>
                <a:gd name="connsiteX2" fmla="*/ 689811 w 689811"/>
                <a:gd name="connsiteY2" fmla="*/ 0 h 962526"/>
              </a:gdLst>
              <a:ahLst/>
              <a:cxnLst>
                <a:cxn ang="0">
                  <a:pos x="connsiteX0" y="connsiteY0"/>
                </a:cxn>
                <a:cxn ang="0">
                  <a:pos x="connsiteX1" y="connsiteY1"/>
                </a:cxn>
                <a:cxn ang="0">
                  <a:pos x="connsiteX2" y="connsiteY2"/>
                </a:cxn>
              </a:cxnLst>
              <a:rect l="l" t="t" r="r" b="b"/>
              <a:pathLst>
                <a:path w="689811" h="962526">
                  <a:moveTo>
                    <a:pt x="0" y="962526"/>
                  </a:moveTo>
                  <a:lnTo>
                    <a:pt x="0" y="0"/>
                  </a:lnTo>
                  <a:lnTo>
                    <a:pt x="689811" y="0"/>
                  </a:lnTo>
                </a:path>
              </a:pathLst>
            </a:custGeom>
            <a:noFill/>
            <a:ln>
              <a:solidFill>
                <a:srgbClr val="5BAAA4"/>
              </a:solidFill>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9" name="文本框 18"/>
            <p:cNvSpPr txBox="1"/>
            <p:nvPr/>
          </p:nvSpPr>
          <p:spPr>
            <a:xfrm>
              <a:off x="1416247" y="857942"/>
              <a:ext cx="2327443" cy="460401"/>
            </a:xfrm>
            <a:prstGeom prst="rect">
              <a:avLst/>
            </a:prstGeom>
            <a:noFill/>
          </p:spPr>
          <p:txBody>
            <a:bodyPr wrap="square" rtlCol="0">
              <a:spAutoFit/>
            </a:bodyPr>
            <a:lstStyle/>
            <a:p>
              <a:r>
                <a:rPr lang="en-US" altLang="zh-CN" sz="2400" b="1" dirty="0">
                  <a:solidFill>
                    <a:srgbClr val="267CA0"/>
                  </a:solidFill>
                  <a:cs typeface="+mn-ea"/>
                  <a:sym typeface="+mn-lt"/>
                </a:rPr>
                <a:t>5、炭法脱硫</a:t>
              </a:r>
              <a:endParaRPr lang="en-US" altLang="zh-CN" sz="2400" b="1" dirty="0">
                <a:solidFill>
                  <a:srgbClr val="267CA0"/>
                </a:solidFill>
                <a:cs typeface="+mn-ea"/>
                <a:sym typeface="+mn-lt"/>
              </a:endParaRPr>
            </a:p>
          </p:txBody>
        </p:sp>
        <p:sp>
          <p:nvSpPr>
            <p:cNvPr id="25" name="Freeform 503"/>
            <p:cNvSpPr>
              <a:spLocks noEditPoints="1"/>
            </p:cNvSpPr>
            <p:nvPr/>
          </p:nvSpPr>
          <p:spPr bwMode="auto">
            <a:xfrm>
              <a:off x="365" y="319700"/>
              <a:ext cx="440167" cy="440167"/>
            </a:xfrm>
            <a:custGeom>
              <a:avLst/>
              <a:gdLst>
                <a:gd name="T0" fmla="*/ 64 w 176"/>
                <a:gd name="T1" fmla="*/ 32 h 176"/>
                <a:gd name="T2" fmla="*/ 67 w 176"/>
                <a:gd name="T3" fmla="*/ 31 h 176"/>
                <a:gd name="T4" fmla="*/ 84 w 176"/>
                <a:gd name="T5" fmla="*/ 14 h 176"/>
                <a:gd name="T6" fmla="*/ 84 w 176"/>
                <a:gd name="T7" fmla="*/ 124 h 176"/>
                <a:gd name="T8" fmla="*/ 84 w 176"/>
                <a:gd name="T9" fmla="*/ 124 h 176"/>
                <a:gd name="T10" fmla="*/ 88 w 176"/>
                <a:gd name="T11" fmla="*/ 128 h 176"/>
                <a:gd name="T12" fmla="*/ 92 w 176"/>
                <a:gd name="T13" fmla="*/ 124 h 176"/>
                <a:gd name="T14" fmla="*/ 92 w 176"/>
                <a:gd name="T15" fmla="*/ 14 h 176"/>
                <a:gd name="T16" fmla="*/ 109 w 176"/>
                <a:gd name="T17" fmla="*/ 31 h 176"/>
                <a:gd name="T18" fmla="*/ 112 w 176"/>
                <a:gd name="T19" fmla="*/ 32 h 176"/>
                <a:gd name="T20" fmla="*/ 116 w 176"/>
                <a:gd name="T21" fmla="*/ 28 h 176"/>
                <a:gd name="T22" fmla="*/ 115 w 176"/>
                <a:gd name="T23" fmla="*/ 25 h 176"/>
                <a:gd name="T24" fmla="*/ 91 w 176"/>
                <a:gd name="T25" fmla="*/ 1 h 176"/>
                <a:gd name="T26" fmla="*/ 88 w 176"/>
                <a:gd name="T27" fmla="*/ 0 h 176"/>
                <a:gd name="T28" fmla="*/ 85 w 176"/>
                <a:gd name="T29" fmla="*/ 1 h 176"/>
                <a:gd name="T30" fmla="*/ 61 w 176"/>
                <a:gd name="T31" fmla="*/ 25 h 176"/>
                <a:gd name="T32" fmla="*/ 60 w 176"/>
                <a:gd name="T33" fmla="*/ 28 h 176"/>
                <a:gd name="T34" fmla="*/ 64 w 176"/>
                <a:gd name="T35" fmla="*/ 32 h 176"/>
                <a:gd name="T36" fmla="*/ 168 w 176"/>
                <a:gd name="T37" fmla="*/ 40 h 176"/>
                <a:gd name="T38" fmla="*/ 104 w 176"/>
                <a:gd name="T39" fmla="*/ 40 h 176"/>
                <a:gd name="T40" fmla="*/ 100 w 176"/>
                <a:gd name="T41" fmla="*/ 44 h 176"/>
                <a:gd name="T42" fmla="*/ 104 w 176"/>
                <a:gd name="T43" fmla="*/ 48 h 176"/>
                <a:gd name="T44" fmla="*/ 168 w 176"/>
                <a:gd name="T45" fmla="*/ 48 h 176"/>
                <a:gd name="T46" fmla="*/ 168 w 176"/>
                <a:gd name="T47" fmla="*/ 64 h 176"/>
                <a:gd name="T48" fmla="*/ 104 w 176"/>
                <a:gd name="T49" fmla="*/ 64 h 176"/>
                <a:gd name="T50" fmla="*/ 100 w 176"/>
                <a:gd name="T51" fmla="*/ 68 h 176"/>
                <a:gd name="T52" fmla="*/ 104 w 176"/>
                <a:gd name="T53" fmla="*/ 72 h 176"/>
                <a:gd name="T54" fmla="*/ 152 w 176"/>
                <a:gd name="T55" fmla="*/ 72 h 176"/>
                <a:gd name="T56" fmla="*/ 152 w 176"/>
                <a:gd name="T57" fmla="*/ 168 h 176"/>
                <a:gd name="T58" fmla="*/ 24 w 176"/>
                <a:gd name="T59" fmla="*/ 168 h 176"/>
                <a:gd name="T60" fmla="*/ 24 w 176"/>
                <a:gd name="T61" fmla="*/ 72 h 176"/>
                <a:gd name="T62" fmla="*/ 72 w 176"/>
                <a:gd name="T63" fmla="*/ 72 h 176"/>
                <a:gd name="T64" fmla="*/ 76 w 176"/>
                <a:gd name="T65" fmla="*/ 68 h 176"/>
                <a:gd name="T66" fmla="*/ 72 w 176"/>
                <a:gd name="T67" fmla="*/ 64 h 176"/>
                <a:gd name="T68" fmla="*/ 8 w 176"/>
                <a:gd name="T69" fmla="*/ 64 h 176"/>
                <a:gd name="T70" fmla="*/ 8 w 176"/>
                <a:gd name="T71" fmla="*/ 48 h 176"/>
                <a:gd name="T72" fmla="*/ 72 w 176"/>
                <a:gd name="T73" fmla="*/ 48 h 176"/>
                <a:gd name="T74" fmla="*/ 76 w 176"/>
                <a:gd name="T75" fmla="*/ 44 h 176"/>
                <a:gd name="T76" fmla="*/ 72 w 176"/>
                <a:gd name="T77" fmla="*/ 40 h 176"/>
                <a:gd name="T78" fmla="*/ 8 w 176"/>
                <a:gd name="T79" fmla="*/ 40 h 176"/>
                <a:gd name="T80" fmla="*/ 0 w 176"/>
                <a:gd name="T81" fmla="*/ 48 h 176"/>
                <a:gd name="T82" fmla="*/ 0 w 176"/>
                <a:gd name="T83" fmla="*/ 64 h 176"/>
                <a:gd name="T84" fmla="*/ 8 w 176"/>
                <a:gd name="T85" fmla="*/ 72 h 176"/>
                <a:gd name="T86" fmla="*/ 16 w 176"/>
                <a:gd name="T87" fmla="*/ 72 h 176"/>
                <a:gd name="T88" fmla="*/ 16 w 176"/>
                <a:gd name="T89" fmla="*/ 168 h 176"/>
                <a:gd name="T90" fmla="*/ 24 w 176"/>
                <a:gd name="T91" fmla="*/ 176 h 176"/>
                <a:gd name="T92" fmla="*/ 152 w 176"/>
                <a:gd name="T93" fmla="*/ 176 h 176"/>
                <a:gd name="T94" fmla="*/ 160 w 176"/>
                <a:gd name="T95" fmla="*/ 168 h 176"/>
                <a:gd name="T96" fmla="*/ 160 w 176"/>
                <a:gd name="T97" fmla="*/ 72 h 176"/>
                <a:gd name="T98" fmla="*/ 168 w 176"/>
                <a:gd name="T99" fmla="*/ 72 h 176"/>
                <a:gd name="T100" fmla="*/ 176 w 176"/>
                <a:gd name="T101" fmla="*/ 64 h 176"/>
                <a:gd name="T102" fmla="*/ 176 w 176"/>
                <a:gd name="T103" fmla="*/ 48 h 176"/>
                <a:gd name="T104" fmla="*/ 168 w 176"/>
                <a:gd name="T105" fmla="*/ 4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6" h="176">
                  <a:moveTo>
                    <a:pt x="64" y="32"/>
                  </a:moveTo>
                  <a:cubicBezTo>
                    <a:pt x="65" y="32"/>
                    <a:pt x="66" y="32"/>
                    <a:pt x="67" y="31"/>
                  </a:cubicBezTo>
                  <a:cubicBezTo>
                    <a:pt x="84" y="14"/>
                    <a:pt x="84" y="14"/>
                    <a:pt x="84" y="14"/>
                  </a:cubicBezTo>
                  <a:cubicBezTo>
                    <a:pt x="84" y="124"/>
                    <a:pt x="84" y="124"/>
                    <a:pt x="84" y="124"/>
                  </a:cubicBezTo>
                  <a:cubicBezTo>
                    <a:pt x="84" y="124"/>
                    <a:pt x="84" y="124"/>
                    <a:pt x="84" y="124"/>
                  </a:cubicBezTo>
                  <a:cubicBezTo>
                    <a:pt x="84" y="126"/>
                    <a:pt x="86" y="128"/>
                    <a:pt x="88" y="128"/>
                  </a:cubicBezTo>
                  <a:cubicBezTo>
                    <a:pt x="90" y="128"/>
                    <a:pt x="92" y="126"/>
                    <a:pt x="92" y="124"/>
                  </a:cubicBezTo>
                  <a:cubicBezTo>
                    <a:pt x="92" y="14"/>
                    <a:pt x="92" y="14"/>
                    <a:pt x="92" y="14"/>
                  </a:cubicBezTo>
                  <a:cubicBezTo>
                    <a:pt x="109" y="31"/>
                    <a:pt x="109" y="31"/>
                    <a:pt x="109" y="31"/>
                  </a:cubicBezTo>
                  <a:cubicBezTo>
                    <a:pt x="110" y="32"/>
                    <a:pt x="111" y="32"/>
                    <a:pt x="112" y="32"/>
                  </a:cubicBezTo>
                  <a:cubicBezTo>
                    <a:pt x="114" y="32"/>
                    <a:pt x="116" y="30"/>
                    <a:pt x="116" y="28"/>
                  </a:cubicBezTo>
                  <a:cubicBezTo>
                    <a:pt x="116" y="27"/>
                    <a:pt x="116" y="26"/>
                    <a:pt x="115" y="25"/>
                  </a:cubicBezTo>
                  <a:cubicBezTo>
                    <a:pt x="91" y="1"/>
                    <a:pt x="91" y="1"/>
                    <a:pt x="91" y="1"/>
                  </a:cubicBezTo>
                  <a:cubicBezTo>
                    <a:pt x="90" y="0"/>
                    <a:pt x="89" y="0"/>
                    <a:pt x="88" y="0"/>
                  </a:cubicBezTo>
                  <a:cubicBezTo>
                    <a:pt x="87" y="0"/>
                    <a:pt x="86" y="0"/>
                    <a:pt x="85" y="1"/>
                  </a:cubicBezTo>
                  <a:cubicBezTo>
                    <a:pt x="61" y="25"/>
                    <a:pt x="61" y="25"/>
                    <a:pt x="61" y="25"/>
                  </a:cubicBezTo>
                  <a:cubicBezTo>
                    <a:pt x="60" y="26"/>
                    <a:pt x="60" y="27"/>
                    <a:pt x="60" y="28"/>
                  </a:cubicBezTo>
                  <a:cubicBezTo>
                    <a:pt x="60" y="30"/>
                    <a:pt x="62" y="32"/>
                    <a:pt x="64" y="32"/>
                  </a:cubicBezTo>
                  <a:close/>
                  <a:moveTo>
                    <a:pt x="168" y="40"/>
                  </a:moveTo>
                  <a:cubicBezTo>
                    <a:pt x="104" y="40"/>
                    <a:pt x="104" y="40"/>
                    <a:pt x="104" y="40"/>
                  </a:cubicBezTo>
                  <a:cubicBezTo>
                    <a:pt x="102" y="40"/>
                    <a:pt x="100" y="42"/>
                    <a:pt x="100" y="44"/>
                  </a:cubicBezTo>
                  <a:cubicBezTo>
                    <a:pt x="100" y="46"/>
                    <a:pt x="102" y="48"/>
                    <a:pt x="104" y="48"/>
                  </a:cubicBezTo>
                  <a:cubicBezTo>
                    <a:pt x="168" y="48"/>
                    <a:pt x="168" y="48"/>
                    <a:pt x="168" y="48"/>
                  </a:cubicBezTo>
                  <a:cubicBezTo>
                    <a:pt x="168" y="64"/>
                    <a:pt x="168" y="64"/>
                    <a:pt x="168" y="64"/>
                  </a:cubicBezTo>
                  <a:cubicBezTo>
                    <a:pt x="104" y="64"/>
                    <a:pt x="104" y="64"/>
                    <a:pt x="104" y="64"/>
                  </a:cubicBezTo>
                  <a:cubicBezTo>
                    <a:pt x="102" y="64"/>
                    <a:pt x="100" y="66"/>
                    <a:pt x="100" y="68"/>
                  </a:cubicBezTo>
                  <a:cubicBezTo>
                    <a:pt x="100" y="70"/>
                    <a:pt x="102" y="72"/>
                    <a:pt x="104" y="72"/>
                  </a:cubicBezTo>
                  <a:cubicBezTo>
                    <a:pt x="152" y="72"/>
                    <a:pt x="152" y="72"/>
                    <a:pt x="152" y="72"/>
                  </a:cubicBezTo>
                  <a:cubicBezTo>
                    <a:pt x="152" y="168"/>
                    <a:pt x="152" y="168"/>
                    <a:pt x="152" y="168"/>
                  </a:cubicBezTo>
                  <a:cubicBezTo>
                    <a:pt x="24" y="168"/>
                    <a:pt x="24" y="168"/>
                    <a:pt x="24" y="168"/>
                  </a:cubicBezTo>
                  <a:cubicBezTo>
                    <a:pt x="24" y="72"/>
                    <a:pt x="24" y="72"/>
                    <a:pt x="24" y="72"/>
                  </a:cubicBezTo>
                  <a:cubicBezTo>
                    <a:pt x="72" y="72"/>
                    <a:pt x="72" y="72"/>
                    <a:pt x="72" y="72"/>
                  </a:cubicBezTo>
                  <a:cubicBezTo>
                    <a:pt x="74" y="72"/>
                    <a:pt x="76" y="70"/>
                    <a:pt x="76" y="68"/>
                  </a:cubicBezTo>
                  <a:cubicBezTo>
                    <a:pt x="76" y="66"/>
                    <a:pt x="74" y="64"/>
                    <a:pt x="72" y="64"/>
                  </a:cubicBezTo>
                  <a:cubicBezTo>
                    <a:pt x="8" y="64"/>
                    <a:pt x="8" y="64"/>
                    <a:pt x="8" y="64"/>
                  </a:cubicBezTo>
                  <a:cubicBezTo>
                    <a:pt x="8" y="48"/>
                    <a:pt x="8" y="48"/>
                    <a:pt x="8" y="48"/>
                  </a:cubicBezTo>
                  <a:cubicBezTo>
                    <a:pt x="72" y="48"/>
                    <a:pt x="72" y="48"/>
                    <a:pt x="72" y="48"/>
                  </a:cubicBezTo>
                  <a:cubicBezTo>
                    <a:pt x="74" y="48"/>
                    <a:pt x="76" y="46"/>
                    <a:pt x="76" y="44"/>
                  </a:cubicBezTo>
                  <a:cubicBezTo>
                    <a:pt x="76" y="42"/>
                    <a:pt x="74" y="40"/>
                    <a:pt x="72" y="40"/>
                  </a:cubicBezTo>
                  <a:cubicBezTo>
                    <a:pt x="8" y="40"/>
                    <a:pt x="8" y="40"/>
                    <a:pt x="8" y="40"/>
                  </a:cubicBezTo>
                  <a:cubicBezTo>
                    <a:pt x="4" y="40"/>
                    <a:pt x="0" y="44"/>
                    <a:pt x="0" y="48"/>
                  </a:cubicBezTo>
                  <a:cubicBezTo>
                    <a:pt x="0" y="64"/>
                    <a:pt x="0" y="64"/>
                    <a:pt x="0" y="64"/>
                  </a:cubicBezTo>
                  <a:cubicBezTo>
                    <a:pt x="0" y="68"/>
                    <a:pt x="4" y="72"/>
                    <a:pt x="8" y="72"/>
                  </a:cubicBezTo>
                  <a:cubicBezTo>
                    <a:pt x="16" y="72"/>
                    <a:pt x="16" y="72"/>
                    <a:pt x="16" y="72"/>
                  </a:cubicBezTo>
                  <a:cubicBezTo>
                    <a:pt x="16" y="168"/>
                    <a:pt x="16" y="168"/>
                    <a:pt x="16" y="168"/>
                  </a:cubicBezTo>
                  <a:cubicBezTo>
                    <a:pt x="16" y="172"/>
                    <a:pt x="20" y="176"/>
                    <a:pt x="24" y="176"/>
                  </a:cubicBezTo>
                  <a:cubicBezTo>
                    <a:pt x="152" y="176"/>
                    <a:pt x="152" y="176"/>
                    <a:pt x="152" y="176"/>
                  </a:cubicBezTo>
                  <a:cubicBezTo>
                    <a:pt x="156" y="176"/>
                    <a:pt x="160" y="172"/>
                    <a:pt x="160" y="168"/>
                  </a:cubicBezTo>
                  <a:cubicBezTo>
                    <a:pt x="160" y="72"/>
                    <a:pt x="160" y="72"/>
                    <a:pt x="160" y="72"/>
                  </a:cubicBezTo>
                  <a:cubicBezTo>
                    <a:pt x="168" y="72"/>
                    <a:pt x="168" y="72"/>
                    <a:pt x="168" y="72"/>
                  </a:cubicBezTo>
                  <a:cubicBezTo>
                    <a:pt x="172" y="72"/>
                    <a:pt x="176" y="68"/>
                    <a:pt x="176" y="64"/>
                  </a:cubicBezTo>
                  <a:cubicBezTo>
                    <a:pt x="176" y="48"/>
                    <a:pt x="176" y="48"/>
                    <a:pt x="176" y="48"/>
                  </a:cubicBezTo>
                  <a:cubicBezTo>
                    <a:pt x="176" y="44"/>
                    <a:pt x="172" y="40"/>
                    <a:pt x="168" y="40"/>
                  </a:cubicBezTo>
                  <a:close/>
                </a:path>
              </a:pathLst>
            </a:custGeom>
            <a:solidFill>
              <a:schemeClr val="bg1"/>
            </a:solidFill>
            <a:ln>
              <a:noFill/>
            </a:ln>
            <a:effectLst>
              <a:outerShdw blurRad="38100" dist="25400" dir="8100000" algn="tr" rotWithShape="0">
                <a:prstClr val="black">
                  <a:alpha val="40000"/>
                </a:prstClr>
              </a:outerShdw>
            </a:effec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sng" strike="noStrike" kern="1200" cap="none" spc="0" normalizeH="0" baseline="0" noProof="0">
                <a:ln>
                  <a:noFill/>
                </a:ln>
                <a:solidFill>
                  <a:prstClr val="black"/>
                </a:solidFill>
                <a:effectLst/>
                <a:uLnTx/>
                <a:uFillTx/>
                <a:cs typeface="+mn-ea"/>
                <a:sym typeface="+mn-lt"/>
              </a:endParaRPr>
            </a:p>
          </p:txBody>
        </p:sp>
      </p:grpSp>
      <p:pic>
        <p:nvPicPr>
          <p:cNvPr id="11" name="图片 10"/>
          <p:cNvPicPr>
            <a:picLocks noChangeAspect="1"/>
          </p:cNvPicPr>
          <p:nvPr/>
        </p:nvPicPr>
        <p:blipFill>
          <a:blip r:embed="rId2">
            <a:clrChange>
              <a:clrFrom>
                <a:srgbClr val="FFFFFE">
                  <a:alpha val="100000"/>
                </a:srgbClr>
              </a:clrFrom>
              <a:clrTo>
                <a:srgbClr val="FFFFFE">
                  <a:alpha val="100000"/>
                  <a:alpha val="0"/>
                </a:srgbClr>
              </a:clrTo>
            </a:clrChange>
          </a:blip>
          <a:srcRect r="83031" b="81863"/>
          <a:stretch>
            <a:fillRect/>
          </a:stretch>
        </p:blipFill>
        <p:spPr>
          <a:xfrm>
            <a:off x="9119870" y="-342900"/>
            <a:ext cx="3338830" cy="1169670"/>
          </a:xfrm>
          <a:prstGeom prst="rect">
            <a:avLst/>
          </a:prstGeom>
        </p:spPr>
      </p:pic>
    </p:spTree>
  </p:cSld>
  <p:clrMapOvr>
    <a:masterClrMapping/>
  </p:clrMapOvr>
  <p:transition spd="slow" advClick="0" advTm="5000">
    <p:push di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cstate="print">
            <a:extLst>
              <a:ext uri="{28A0092B-C50C-407E-A947-70E740481C1C}">
                <a14:useLocalDpi xmlns:a14="http://schemas.microsoft.com/office/drawing/2010/main" val="0"/>
              </a:ext>
            </a:extLst>
          </a:blip>
          <a:srcRect/>
          <a:stretch>
            <a:fillRect/>
          </a:stretch>
        </p:blipFill>
        <p:spPr>
          <a:xfrm>
            <a:off x="-1730" y="0"/>
            <a:ext cx="12193730" cy="6858000"/>
          </a:xfrm>
          <a:prstGeom prst="rect">
            <a:avLst/>
          </a:prstGeom>
        </p:spPr>
      </p:pic>
      <p:sp>
        <p:nvSpPr>
          <p:cNvPr id="9" name="矩形 8"/>
          <p:cNvSpPr/>
          <p:nvPr/>
        </p:nvSpPr>
        <p:spPr>
          <a:xfrm>
            <a:off x="0" y="0"/>
            <a:ext cx="12192000" cy="6858000"/>
          </a:xfrm>
          <a:prstGeom prst="rect">
            <a:avLst/>
          </a:prstGeom>
          <a:gradFill>
            <a:gsLst>
              <a:gs pos="0">
                <a:srgbClr val="267CA0"/>
              </a:gs>
              <a:gs pos="33000">
                <a:srgbClr val="388BA5">
                  <a:alpha val="90000"/>
                </a:srgbClr>
              </a:gs>
              <a:gs pos="66000">
                <a:srgbClr val="509FA4">
                  <a:alpha val="90000"/>
                </a:srgbClr>
              </a:gs>
              <a:gs pos="100000">
                <a:srgbClr val="5BAAA4">
                  <a:alpha val="85000"/>
                </a:srgb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sp>
        <p:nvSpPr>
          <p:cNvPr id="10" name="矩形 9"/>
          <p:cNvSpPr/>
          <p:nvPr/>
        </p:nvSpPr>
        <p:spPr>
          <a:xfrm>
            <a:off x="0" y="4019550"/>
            <a:ext cx="12192000" cy="2838450"/>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 name="矩形 10"/>
          <p:cNvSpPr/>
          <p:nvPr/>
        </p:nvSpPr>
        <p:spPr>
          <a:xfrm>
            <a:off x="342900" y="2374244"/>
            <a:ext cx="11506200" cy="3276000"/>
          </a:xfrm>
          <a:prstGeom prst="rect">
            <a:avLst/>
          </a:prstGeom>
          <a:solidFill>
            <a:schemeClr val="bg1"/>
          </a:solidFill>
          <a:ln>
            <a:noFill/>
          </a:ln>
          <a:effectLst>
            <a:outerShdw blurRad="50800" dist="50800" dir="5400000" algn="t"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12" name="直接连接符 11"/>
          <p:cNvCxnSpPr/>
          <p:nvPr/>
        </p:nvCxnSpPr>
        <p:spPr>
          <a:xfrm>
            <a:off x="5646000" y="1123950"/>
            <a:ext cx="900000" cy="0"/>
          </a:xfrm>
          <a:prstGeom prst="line">
            <a:avLst/>
          </a:prstGeom>
          <a:ln w="28575">
            <a:solidFill>
              <a:srgbClr val="009B97"/>
            </a:solidFill>
          </a:ln>
        </p:spPr>
        <p:style>
          <a:lnRef idx="1">
            <a:schemeClr val="accent1"/>
          </a:lnRef>
          <a:fillRef idx="0">
            <a:schemeClr val="accent1"/>
          </a:fillRef>
          <a:effectRef idx="0">
            <a:schemeClr val="accent1"/>
          </a:effectRef>
          <a:fontRef idx="minor">
            <a:schemeClr val="tx1"/>
          </a:fontRef>
        </p:style>
      </p:cxnSp>
      <p:sp>
        <p:nvSpPr>
          <p:cNvPr id="4" name="文本框 3"/>
          <p:cNvSpPr txBox="1"/>
          <p:nvPr/>
        </p:nvSpPr>
        <p:spPr>
          <a:xfrm>
            <a:off x="4521221" y="94649"/>
            <a:ext cx="3171329" cy="1106805"/>
          </a:xfrm>
          <a:prstGeom prst="rect">
            <a:avLst/>
          </a:prstGeom>
          <a:noFill/>
        </p:spPr>
        <p:txBody>
          <a:bodyPr wrap="square" rtlCol="0">
            <a:spAutoFit/>
          </a:bodyPr>
          <a:lstStyle/>
          <a:p>
            <a:pPr algn="ctr"/>
            <a:r>
              <a:rPr lang="en-US" altLang="zh-CN" sz="6600" dirty="0">
                <a:solidFill>
                  <a:schemeClr val="bg1"/>
                </a:solidFill>
                <a:effectLst>
                  <a:outerShdw blurRad="38100" dist="38100" dir="2700000" algn="tl" rotWithShape="0">
                    <a:prstClr val="black">
                      <a:alpha val="40000"/>
                    </a:prstClr>
                  </a:outerShdw>
                </a:effectLst>
                <a:cs typeface="+mn-ea"/>
                <a:sym typeface="+mn-lt"/>
              </a:rPr>
              <a:t>04</a:t>
            </a:r>
            <a:endParaRPr lang="zh-CN" altLang="en-US" sz="6600" dirty="0">
              <a:solidFill>
                <a:schemeClr val="bg1"/>
              </a:solidFill>
              <a:effectLst>
                <a:outerShdw blurRad="38100" dist="38100" dir="2700000" algn="tl" rotWithShape="0">
                  <a:prstClr val="black">
                    <a:alpha val="40000"/>
                  </a:prstClr>
                </a:outerShdw>
              </a:effectLst>
              <a:cs typeface="+mn-ea"/>
              <a:sym typeface="+mn-lt"/>
            </a:endParaRPr>
          </a:p>
        </p:txBody>
      </p:sp>
      <p:sp>
        <p:nvSpPr>
          <p:cNvPr id="5" name="文本框 4"/>
          <p:cNvSpPr txBox="1"/>
          <p:nvPr/>
        </p:nvSpPr>
        <p:spPr>
          <a:xfrm>
            <a:off x="342900" y="2850341"/>
            <a:ext cx="11506200" cy="829945"/>
          </a:xfrm>
          <a:prstGeom prst="rect">
            <a:avLst/>
          </a:prstGeom>
          <a:noFill/>
        </p:spPr>
        <p:txBody>
          <a:bodyPr wrap="square" rtlCol="0">
            <a:spAutoFit/>
          </a:bodyPr>
          <a:lstStyle/>
          <a:p>
            <a:pPr algn="ctr"/>
            <a:r>
              <a:rPr lang="zh-CN" altLang="en-US" sz="4800" spc="400" dirty="0">
                <a:solidFill>
                  <a:srgbClr val="267CA0"/>
                </a:solidFill>
                <a:effectLst>
                  <a:outerShdw blurRad="38100" dist="25400" dir="2700000" algn="tl" rotWithShape="0">
                    <a:prstClr val="black">
                      <a:alpha val="30000"/>
                    </a:prstClr>
                  </a:outerShdw>
                </a:effectLst>
                <a:cs typeface="+mn-ea"/>
                <a:sym typeface="+mn-lt"/>
              </a:rPr>
              <a:t>四、脱硫剂种类及五种常见的脱硫剂</a:t>
            </a:r>
            <a:endParaRPr lang="zh-CN" altLang="en-US" sz="4800" spc="400" dirty="0">
              <a:solidFill>
                <a:srgbClr val="267CA0"/>
              </a:solidFill>
              <a:effectLst>
                <a:outerShdw blurRad="38100" dist="25400" dir="2700000" algn="tl" rotWithShape="0">
                  <a:prstClr val="black">
                    <a:alpha val="30000"/>
                  </a:prstClr>
                </a:outerShdw>
              </a:effectLst>
              <a:cs typeface="+mn-ea"/>
              <a:sym typeface="+mn-lt"/>
            </a:endParaRPr>
          </a:p>
        </p:txBody>
      </p:sp>
      <p:cxnSp>
        <p:nvCxnSpPr>
          <p:cNvPr id="7" name="直接连接符 6"/>
          <p:cNvCxnSpPr/>
          <p:nvPr/>
        </p:nvCxnSpPr>
        <p:spPr>
          <a:xfrm>
            <a:off x="696000" y="4005931"/>
            <a:ext cx="10800000" cy="0"/>
          </a:xfrm>
          <a:prstGeom prst="line">
            <a:avLst/>
          </a:prstGeom>
          <a:noFill/>
          <a:ln w="1905">
            <a:solidFill>
              <a:srgbClr val="009B97">
                <a:alpha val="70000"/>
              </a:srgbClr>
            </a:solidFill>
          </a:ln>
        </p:spPr>
        <p:style>
          <a:lnRef idx="2">
            <a:schemeClr val="accent1">
              <a:shade val="50000"/>
            </a:schemeClr>
          </a:lnRef>
          <a:fillRef idx="1">
            <a:schemeClr val="accent1"/>
          </a:fillRef>
          <a:effectRef idx="0">
            <a:schemeClr val="accent1"/>
          </a:effectRef>
          <a:fontRef idx="minor">
            <a:schemeClr val="lt1"/>
          </a:fontRef>
        </p:style>
      </p:cxnSp>
      <p:sp>
        <p:nvSpPr>
          <p:cNvPr id="18" name="Freeform 37"/>
          <p:cNvSpPr>
            <a:spLocks noEditPoints="1"/>
          </p:cNvSpPr>
          <p:nvPr/>
        </p:nvSpPr>
        <p:spPr bwMode="auto">
          <a:xfrm>
            <a:off x="5892421" y="1469270"/>
            <a:ext cx="414696" cy="598777"/>
          </a:xfrm>
          <a:custGeom>
            <a:avLst/>
            <a:gdLst>
              <a:gd name="T0" fmla="*/ 214 w 514"/>
              <a:gd name="T1" fmla="*/ 329 h 743"/>
              <a:gd name="T2" fmla="*/ 214 w 514"/>
              <a:gd name="T3" fmla="*/ 129 h 743"/>
              <a:gd name="T4" fmla="*/ 200 w 514"/>
              <a:gd name="T5" fmla="*/ 114 h 743"/>
              <a:gd name="T6" fmla="*/ 186 w 514"/>
              <a:gd name="T7" fmla="*/ 129 h 743"/>
              <a:gd name="T8" fmla="*/ 186 w 514"/>
              <a:gd name="T9" fmla="*/ 329 h 743"/>
              <a:gd name="T10" fmla="*/ 200 w 514"/>
              <a:gd name="T11" fmla="*/ 343 h 743"/>
              <a:gd name="T12" fmla="*/ 214 w 514"/>
              <a:gd name="T13" fmla="*/ 329 h 743"/>
              <a:gd name="T14" fmla="*/ 514 w 514"/>
              <a:gd name="T15" fmla="*/ 486 h 743"/>
              <a:gd name="T16" fmla="*/ 486 w 514"/>
              <a:gd name="T17" fmla="*/ 514 h 743"/>
              <a:gd name="T18" fmla="*/ 294 w 514"/>
              <a:gd name="T19" fmla="*/ 514 h 743"/>
              <a:gd name="T20" fmla="*/ 271 w 514"/>
              <a:gd name="T21" fmla="*/ 730 h 743"/>
              <a:gd name="T22" fmla="*/ 257 w 514"/>
              <a:gd name="T23" fmla="*/ 743 h 743"/>
              <a:gd name="T24" fmla="*/ 257 w 514"/>
              <a:gd name="T25" fmla="*/ 743 h 743"/>
              <a:gd name="T26" fmla="*/ 243 w 514"/>
              <a:gd name="T27" fmla="*/ 731 h 743"/>
              <a:gd name="T28" fmla="*/ 209 w 514"/>
              <a:gd name="T29" fmla="*/ 514 h 743"/>
              <a:gd name="T30" fmla="*/ 28 w 514"/>
              <a:gd name="T31" fmla="*/ 514 h 743"/>
              <a:gd name="T32" fmla="*/ 0 w 514"/>
              <a:gd name="T33" fmla="*/ 486 h 743"/>
              <a:gd name="T34" fmla="*/ 114 w 514"/>
              <a:gd name="T35" fmla="*/ 343 h 743"/>
              <a:gd name="T36" fmla="*/ 114 w 514"/>
              <a:gd name="T37" fmla="*/ 114 h 743"/>
              <a:gd name="T38" fmla="*/ 57 w 514"/>
              <a:gd name="T39" fmla="*/ 57 h 743"/>
              <a:gd name="T40" fmla="*/ 114 w 514"/>
              <a:gd name="T41" fmla="*/ 0 h 743"/>
              <a:gd name="T42" fmla="*/ 400 w 514"/>
              <a:gd name="T43" fmla="*/ 0 h 743"/>
              <a:gd name="T44" fmla="*/ 457 w 514"/>
              <a:gd name="T45" fmla="*/ 57 h 743"/>
              <a:gd name="T46" fmla="*/ 400 w 514"/>
              <a:gd name="T47" fmla="*/ 114 h 743"/>
              <a:gd name="T48" fmla="*/ 400 w 514"/>
              <a:gd name="T49" fmla="*/ 343 h 743"/>
              <a:gd name="T50" fmla="*/ 514 w 514"/>
              <a:gd name="T51" fmla="*/ 486 h 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14" h="743">
                <a:moveTo>
                  <a:pt x="214" y="329"/>
                </a:moveTo>
                <a:cubicBezTo>
                  <a:pt x="214" y="129"/>
                  <a:pt x="214" y="129"/>
                  <a:pt x="214" y="129"/>
                </a:cubicBezTo>
                <a:cubicBezTo>
                  <a:pt x="214" y="121"/>
                  <a:pt x="208" y="114"/>
                  <a:pt x="200" y="114"/>
                </a:cubicBezTo>
                <a:cubicBezTo>
                  <a:pt x="192" y="114"/>
                  <a:pt x="186" y="121"/>
                  <a:pt x="186" y="129"/>
                </a:cubicBezTo>
                <a:cubicBezTo>
                  <a:pt x="186" y="329"/>
                  <a:pt x="186" y="329"/>
                  <a:pt x="186" y="329"/>
                </a:cubicBezTo>
                <a:cubicBezTo>
                  <a:pt x="186" y="337"/>
                  <a:pt x="192" y="343"/>
                  <a:pt x="200" y="343"/>
                </a:cubicBezTo>
                <a:cubicBezTo>
                  <a:pt x="208" y="343"/>
                  <a:pt x="214" y="337"/>
                  <a:pt x="214" y="329"/>
                </a:cubicBezTo>
                <a:close/>
                <a:moveTo>
                  <a:pt x="514" y="486"/>
                </a:moveTo>
                <a:cubicBezTo>
                  <a:pt x="514" y="501"/>
                  <a:pt x="501" y="514"/>
                  <a:pt x="486" y="514"/>
                </a:cubicBezTo>
                <a:cubicBezTo>
                  <a:pt x="294" y="514"/>
                  <a:pt x="294" y="514"/>
                  <a:pt x="294" y="514"/>
                </a:cubicBezTo>
                <a:cubicBezTo>
                  <a:pt x="271" y="730"/>
                  <a:pt x="271" y="730"/>
                  <a:pt x="271" y="730"/>
                </a:cubicBezTo>
                <a:cubicBezTo>
                  <a:pt x="270" y="737"/>
                  <a:pt x="265" y="743"/>
                  <a:pt x="257" y="743"/>
                </a:cubicBezTo>
                <a:cubicBezTo>
                  <a:pt x="257" y="743"/>
                  <a:pt x="257" y="743"/>
                  <a:pt x="257" y="743"/>
                </a:cubicBezTo>
                <a:cubicBezTo>
                  <a:pt x="250" y="743"/>
                  <a:pt x="244" y="738"/>
                  <a:pt x="243" y="731"/>
                </a:cubicBezTo>
                <a:cubicBezTo>
                  <a:pt x="209" y="514"/>
                  <a:pt x="209" y="514"/>
                  <a:pt x="209" y="514"/>
                </a:cubicBezTo>
                <a:cubicBezTo>
                  <a:pt x="28" y="514"/>
                  <a:pt x="28" y="514"/>
                  <a:pt x="28" y="514"/>
                </a:cubicBezTo>
                <a:cubicBezTo>
                  <a:pt x="13" y="514"/>
                  <a:pt x="0" y="501"/>
                  <a:pt x="0" y="486"/>
                </a:cubicBezTo>
                <a:cubicBezTo>
                  <a:pt x="0" y="413"/>
                  <a:pt x="55" y="343"/>
                  <a:pt x="114" y="343"/>
                </a:cubicBezTo>
                <a:cubicBezTo>
                  <a:pt x="114" y="114"/>
                  <a:pt x="114" y="114"/>
                  <a:pt x="114" y="114"/>
                </a:cubicBezTo>
                <a:cubicBezTo>
                  <a:pt x="83" y="114"/>
                  <a:pt x="57" y="89"/>
                  <a:pt x="57" y="57"/>
                </a:cubicBezTo>
                <a:cubicBezTo>
                  <a:pt x="57" y="26"/>
                  <a:pt x="83" y="0"/>
                  <a:pt x="114" y="0"/>
                </a:cubicBezTo>
                <a:cubicBezTo>
                  <a:pt x="400" y="0"/>
                  <a:pt x="400" y="0"/>
                  <a:pt x="400" y="0"/>
                </a:cubicBezTo>
                <a:cubicBezTo>
                  <a:pt x="431" y="0"/>
                  <a:pt x="457" y="26"/>
                  <a:pt x="457" y="57"/>
                </a:cubicBezTo>
                <a:cubicBezTo>
                  <a:pt x="457" y="89"/>
                  <a:pt x="431" y="114"/>
                  <a:pt x="400" y="114"/>
                </a:cubicBezTo>
                <a:cubicBezTo>
                  <a:pt x="400" y="343"/>
                  <a:pt x="400" y="343"/>
                  <a:pt x="400" y="343"/>
                </a:cubicBezTo>
                <a:cubicBezTo>
                  <a:pt x="459" y="343"/>
                  <a:pt x="514" y="413"/>
                  <a:pt x="514" y="486"/>
                </a:cubicBezTo>
                <a:close/>
              </a:path>
            </a:pathLst>
          </a:custGeom>
          <a:solidFill>
            <a:schemeClr val="bg1"/>
          </a:solidFill>
          <a:ln>
            <a:noFill/>
          </a:ln>
          <a:effectLst>
            <a:outerShdw blurRad="38100" dist="25400" dir="2700000" algn="tl" rotWithShape="0">
              <a:prstClr val="black">
                <a:alpha val="40000"/>
              </a:prstClr>
            </a:outerShdw>
          </a:effectLst>
        </p:spPr>
        <p:txBody>
          <a:bodyPr vert="horz" wrap="square" lIns="91440" tIns="45720" rIns="91440" bIns="45720" numCol="1" anchor="t" anchorCtr="0" compatLnSpc="1"/>
          <a:lstStyle/>
          <a:p>
            <a:endParaRPr lang="zh-CN" altLang="en-US">
              <a:cs typeface="+mn-ea"/>
              <a:sym typeface="+mn-lt"/>
            </a:endParaRPr>
          </a:p>
        </p:txBody>
      </p:sp>
      <p:pic>
        <p:nvPicPr>
          <p:cNvPr id="3" name="图片 2"/>
          <p:cNvPicPr>
            <a:picLocks noChangeAspect="1"/>
          </p:cNvPicPr>
          <p:nvPr/>
        </p:nvPicPr>
        <p:blipFill>
          <a:blip r:embed="rId2">
            <a:clrChange>
              <a:clrFrom>
                <a:srgbClr val="FFFFFE">
                  <a:alpha val="100000"/>
                </a:srgbClr>
              </a:clrFrom>
              <a:clrTo>
                <a:srgbClr val="FFFFFE">
                  <a:alpha val="100000"/>
                  <a:alpha val="0"/>
                </a:srgbClr>
              </a:clrTo>
            </a:clrChange>
          </a:blip>
          <a:srcRect r="83031" b="81863"/>
          <a:stretch>
            <a:fillRect/>
          </a:stretch>
        </p:blipFill>
        <p:spPr>
          <a:xfrm>
            <a:off x="4232275" y="4331970"/>
            <a:ext cx="3338830" cy="1169670"/>
          </a:xfrm>
          <a:prstGeom prst="rect">
            <a:avLst/>
          </a:prstGeom>
        </p:spPr>
      </p:pic>
    </p:spTree>
  </p:cSld>
  <p:clrMapOvr>
    <a:masterClrMapping/>
  </p:clrMapOvr>
  <p:transition spd="slow" advClick="0" advTm="2000">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cstate="print">
            <a:extLst>
              <a:ext uri="{28A0092B-C50C-407E-A947-70E740481C1C}">
                <a14:useLocalDpi xmlns:a14="http://schemas.microsoft.com/office/drawing/2010/main" val="0"/>
              </a:ext>
            </a:extLst>
          </a:blip>
          <a:srcRect/>
          <a:stretch>
            <a:fillRect/>
          </a:stretch>
        </p:blipFill>
        <p:spPr>
          <a:xfrm>
            <a:off x="-1730" y="0"/>
            <a:ext cx="12193730" cy="6858000"/>
          </a:xfrm>
          <a:prstGeom prst="rect">
            <a:avLst/>
          </a:prstGeom>
        </p:spPr>
      </p:pic>
      <p:sp>
        <p:nvSpPr>
          <p:cNvPr id="3" name="矩形 2"/>
          <p:cNvSpPr/>
          <p:nvPr/>
        </p:nvSpPr>
        <p:spPr>
          <a:xfrm>
            <a:off x="175" y="0"/>
            <a:ext cx="12193729" cy="6857999"/>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任意多边形: 形状 30"/>
          <p:cNvSpPr/>
          <p:nvPr/>
        </p:nvSpPr>
        <p:spPr>
          <a:xfrm>
            <a:off x="-436918" y="363640"/>
            <a:ext cx="1082592" cy="409932"/>
          </a:xfrm>
          <a:custGeom>
            <a:avLst/>
            <a:gdLst>
              <a:gd name="connsiteX0" fmla="*/ 124918 w 1413447"/>
              <a:gd name="connsiteY0" fmla="*/ 0 h 535213"/>
              <a:gd name="connsiteX1" fmla="*/ 1413447 w 1413447"/>
              <a:gd name="connsiteY1" fmla="*/ 0 h 535213"/>
              <a:gd name="connsiteX2" fmla="*/ 1293066 w 1413447"/>
              <a:gd name="connsiteY2" fmla="*/ 515770 h 535213"/>
              <a:gd name="connsiteX3" fmla="*/ 1296954 w 1413447"/>
              <a:gd name="connsiteY3" fmla="*/ 499111 h 535213"/>
              <a:gd name="connsiteX4" fmla="*/ 1284655 w 1413447"/>
              <a:gd name="connsiteY4" fmla="*/ 517355 h 535213"/>
              <a:gd name="connsiteX5" fmla="*/ 1263549 w 1413447"/>
              <a:gd name="connsiteY5" fmla="*/ 531584 h 535213"/>
              <a:gd name="connsiteX6" fmla="*/ 1245575 w 1413447"/>
              <a:gd name="connsiteY6" fmla="*/ 535213 h 535213"/>
              <a:gd name="connsiteX7" fmla="*/ 74294 w 1413447"/>
              <a:gd name="connsiteY7" fmla="*/ 535213 h 535213"/>
              <a:gd name="connsiteX8" fmla="*/ 56319 w 1413447"/>
              <a:gd name="connsiteY8" fmla="*/ 531584 h 535213"/>
              <a:gd name="connsiteX9" fmla="*/ 15766 w 1413447"/>
              <a:gd name="connsiteY9" fmla="*/ 470404 h 535213"/>
              <a:gd name="connsiteX10" fmla="*/ 19864 w 1413447"/>
              <a:gd name="connsiteY10" fmla="*/ 450109 h 535213"/>
              <a:gd name="connsiteX11" fmla="*/ 0 w 1413447"/>
              <a:gd name="connsiteY11" fmla="*/ 535213 h 535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13447" h="535213">
                <a:moveTo>
                  <a:pt x="124918" y="0"/>
                </a:moveTo>
                <a:lnTo>
                  <a:pt x="1413447" y="0"/>
                </a:lnTo>
                <a:lnTo>
                  <a:pt x="1293066" y="515770"/>
                </a:lnTo>
                <a:lnTo>
                  <a:pt x="1296954" y="499111"/>
                </a:lnTo>
                <a:lnTo>
                  <a:pt x="1284655" y="517355"/>
                </a:lnTo>
                <a:cubicBezTo>
                  <a:pt x="1278647" y="523362"/>
                  <a:pt x="1271493" y="528224"/>
                  <a:pt x="1263549" y="531584"/>
                </a:cubicBezTo>
                <a:lnTo>
                  <a:pt x="1245575" y="535213"/>
                </a:lnTo>
                <a:lnTo>
                  <a:pt x="74294" y="535213"/>
                </a:lnTo>
                <a:lnTo>
                  <a:pt x="56319" y="531584"/>
                </a:lnTo>
                <a:cubicBezTo>
                  <a:pt x="32488" y="521505"/>
                  <a:pt x="15766" y="497907"/>
                  <a:pt x="15766" y="470404"/>
                </a:cubicBezTo>
                <a:lnTo>
                  <a:pt x="19864" y="450109"/>
                </a:lnTo>
                <a:lnTo>
                  <a:pt x="0" y="535213"/>
                </a:lnTo>
                <a:close/>
              </a:path>
            </a:pathLst>
          </a:custGeom>
          <a:solidFill>
            <a:srgbClr val="267CA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sp>
        <p:nvSpPr>
          <p:cNvPr id="5" name="文本框 4"/>
          <p:cNvSpPr txBox="1"/>
          <p:nvPr/>
        </p:nvSpPr>
        <p:spPr>
          <a:xfrm>
            <a:off x="759974" y="319311"/>
            <a:ext cx="6258046" cy="460375"/>
          </a:xfrm>
          <a:prstGeom prst="rect">
            <a:avLst/>
          </a:prstGeom>
          <a:noFill/>
        </p:spPr>
        <p:txBody>
          <a:bodyPr wrap="square" rtlCol="0">
            <a:spAutoFit/>
          </a:bodyPr>
          <a:lstStyle>
            <a:defPPr>
              <a:defRPr lang="zh-CN"/>
            </a:defPPr>
            <a:lvl1pPr>
              <a:defRPr sz="2400" b="1">
                <a:solidFill>
                  <a:srgbClr val="267CA0"/>
                </a:solidFill>
                <a:latin typeface="包图粗黑体" panose="02000800000000000000" pitchFamily="2" charset="-122"/>
                <a:ea typeface="包图粗黑体" panose="02000800000000000000" pitchFamily="2" charset="-122"/>
              </a:defRPr>
            </a:lvl1pPr>
          </a:lstStyle>
          <a:p>
            <a:r>
              <a:rPr lang="zh-CN" altLang="en-US" dirty="0">
                <a:latin typeface="+mn-lt"/>
                <a:ea typeface="+mn-ea"/>
                <a:cs typeface="+mn-ea"/>
                <a:sym typeface="+mn-lt"/>
              </a:rPr>
              <a:t>1.氧化铁脱硫剂</a:t>
            </a:r>
            <a:endParaRPr lang="zh-CN" altLang="en-US" dirty="0">
              <a:latin typeface="+mn-lt"/>
              <a:ea typeface="+mn-ea"/>
              <a:cs typeface="+mn-ea"/>
              <a:sym typeface="+mn-lt"/>
            </a:endParaRPr>
          </a:p>
        </p:txBody>
      </p:sp>
      <p:pic>
        <p:nvPicPr>
          <p:cNvPr id="6" name="图片 -2147482610" descr="14985445885275434"/>
          <p:cNvPicPr>
            <a:picLocks noChangeAspect="1"/>
          </p:cNvPicPr>
          <p:nvPr/>
        </p:nvPicPr>
        <p:blipFill>
          <a:blip r:embed="rId2"/>
          <a:stretch>
            <a:fillRect/>
          </a:stretch>
        </p:blipFill>
        <p:spPr>
          <a:xfrm>
            <a:off x="99695" y="2171065"/>
            <a:ext cx="3277235" cy="3277235"/>
          </a:xfrm>
          <a:prstGeom prst="rect">
            <a:avLst/>
          </a:prstGeom>
          <a:noFill/>
          <a:ln w="9525">
            <a:noFill/>
          </a:ln>
        </p:spPr>
      </p:pic>
      <p:sp>
        <p:nvSpPr>
          <p:cNvPr id="11" name="矩形 10"/>
          <p:cNvSpPr/>
          <p:nvPr/>
        </p:nvSpPr>
        <p:spPr>
          <a:xfrm>
            <a:off x="3664585" y="779780"/>
            <a:ext cx="8529320" cy="1201420"/>
          </a:xfrm>
          <a:prstGeom prst="rect">
            <a:avLst/>
          </a:prstGeom>
          <a:gradFill>
            <a:gsLst>
              <a:gs pos="0">
                <a:srgbClr val="267CA0"/>
              </a:gs>
              <a:gs pos="33000">
                <a:srgbClr val="388BA5">
                  <a:alpha val="90000"/>
                </a:srgbClr>
              </a:gs>
              <a:gs pos="66000">
                <a:srgbClr val="509FA4">
                  <a:alpha val="90000"/>
                </a:srgbClr>
              </a:gs>
              <a:gs pos="100000">
                <a:srgbClr val="5BAAA4">
                  <a:alpha val="85000"/>
                </a:srgb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a:endParaRPr lang="zh-CN" altLang="en-US">
              <a:cs typeface="+mn-ea"/>
              <a:sym typeface="+mn-lt"/>
            </a:endParaRPr>
          </a:p>
        </p:txBody>
      </p:sp>
      <p:sp>
        <p:nvSpPr>
          <p:cNvPr id="60" name="文本框 59"/>
          <p:cNvSpPr txBox="1"/>
          <p:nvPr/>
        </p:nvSpPr>
        <p:spPr>
          <a:xfrm>
            <a:off x="3662680" y="969645"/>
            <a:ext cx="8528685" cy="922020"/>
          </a:xfrm>
          <a:prstGeom prst="rect">
            <a:avLst/>
          </a:prstGeom>
          <a:noFill/>
        </p:spPr>
        <p:txBody>
          <a:bodyPr wrap="square" rtlCol="0">
            <a:spAutoFit/>
          </a:bodyPr>
          <a:lstStyle/>
          <a:p>
            <a:r>
              <a:rPr lang="zh-CN" altLang="en-US" b="1" spc="150" dirty="0">
                <a:solidFill>
                  <a:schemeClr val="bg1"/>
                </a:solidFill>
                <a:cs typeface="+mn-ea"/>
                <a:sym typeface="+mn-lt"/>
              </a:rPr>
              <a:t>性能用途：氧化铁脱硫剂其硫容大、价格低、可在常温下空气再生等特点而深受用户欢迎。但也存在着强度差、遇水粉化、脱硫精度不高（1ppm)等不足之处，影响了其工业应用。</a:t>
            </a:r>
            <a:endParaRPr lang="zh-CN" altLang="en-US" b="1" spc="150" dirty="0">
              <a:solidFill>
                <a:schemeClr val="bg1"/>
              </a:solidFill>
              <a:cs typeface="+mn-ea"/>
              <a:sym typeface="+mn-lt"/>
            </a:endParaRPr>
          </a:p>
        </p:txBody>
      </p:sp>
      <p:sp>
        <p:nvSpPr>
          <p:cNvPr id="10" name="圆角矩形 5"/>
          <p:cNvSpPr/>
          <p:nvPr/>
        </p:nvSpPr>
        <p:spPr>
          <a:xfrm>
            <a:off x="3662680" y="2286635"/>
            <a:ext cx="8528050" cy="4483100"/>
          </a:xfrm>
          <a:prstGeom prst="roundRect">
            <a:avLst>
              <a:gd name="adj" fmla="val 825"/>
            </a:avLst>
          </a:prstGeom>
          <a:solidFill>
            <a:srgbClr val="F1F3F2"/>
          </a:solidFill>
          <a:ln>
            <a:noFill/>
          </a:ln>
          <a:effectLst>
            <a:outerShdw blurRad="50800" dist="25400" dir="270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cs typeface="+mn-ea"/>
              <a:sym typeface="+mn-lt"/>
            </a:endParaRPr>
          </a:p>
        </p:txBody>
      </p:sp>
      <p:sp>
        <p:nvSpPr>
          <p:cNvPr id="59" name="文本框 58"/>
          <p:cNvSpPr txBox="1"/>
          <p:nvPr/>
        </p:nvSpPr>
        <p:spPr>
          <a:xfrm>
            <a:off x="3778885" y="2191385"/>
            <a:ext cx="8415020" cy="4492625"/>
          </a:xfrm>
          <a:prstGeom prst="rect">
            <a:avLst/>
          </a:prstGeom>
          <a:noFill/>
        </p:spPr>
        <p:txBody>
          <a:bodyPr wrap="square" rtlCol="0">
            <a:spAutoFit/>
          </a:bodyPr>
          <a:lstStyle/>
          <a:p>
            <a:pPr>
              <a:lnSpc>
                <a:spcPct val="130000"/>
              </a:lnSpc>
            </a:pPr>
            <a:r>
              <a:rPr sz="2000" spc="130" dirty="0">
                <a:solidFill>
                  <a:srgbClr val="388BA5"/>
                </a:solidFill>
                <a:cs typeface="+mn-ea"/>
                <a:sym typeface="+mn-lt"/>
              </a:rPr>
              <a:t>其特点是：</a:t>
            </a:r>
            <a:endParaRPr sz="2000" spc="130" dirty="0">
              <a:solidFill>
                <a:srgbClr val="388BA5"/>
              </a:solidFill>
              <a:cs typeface="+mn-ea"/>
              <a:sym typeface="+mn-lt"/>
            </a:endParaRPr>
          </a:p>
          <a:p>
            <a:pPr>
              <a:lnSpc>
                <a:spcPct val="130000"/>
              </a:lnSpc>
            </a:pPr>
            <a:r>
              <a:rPr sz="2000" spc="130" dirty="0">
                <a:solidFill>
                  <a:srgbClr val="388BA5"/>
                </a:solidFill>
                <a:cs typeface="+mn-ea"/>
                <a:sym typeface="+mn-lt"/>
              </a:rPr>
              <a:t>1、脱硫精度高</a:t>
            </a:r>
            <a:endParaRPr sz="2000" spc="130" dirty="0">
              <a:solidFill>
                <a:srgbClr val="388BA5"/>
              </a:solidFill>
              <a:cs typeface="+mn-ea"/>
              <a:sym typeface="+mn-lt"/>
            </a:endParaRPr>
          </a:p>
          <a:p>
            <a:pPr>
              <a:lnSpc>
                <a:spcPct val="130000"/>
              </a:lnSpc>
            </a:pPr>
            <a:r>
              <a:rPr sz="2000" spc="130" dirty="0">
                <a:solidFill>
                  <a:srgbClr val="388BA5"/>
                </a:solidFill>
                <a:cs typeface="+mn-ea"/>
                <a:sym typeface="+mn-lt"/>
              </a:rPr>
              <a:t>2、反应速度快：</a:t>
            </a:r>
            <a:endParaRPr sz="2000" spc="130" dirty="0">
              <a:solidFill>
                <a:srgbClr val="388BA5"/>
              </a:solidFill>
              <a:cs typeface="+mn-ea"/>
              <a:sym typeface="+mn-lt"/>
            </a:endParaRPr>
          </a:p>
          <a:p>
            <a:pPr>
              <a:lnSpc>
                <a:spcPct val="130000"/>
              </a:lnSpc>
            </a:pPr>
            <a:r>
              <a:rPr sz="2000" spc="130" dirty="0">
                <a:solidFill>
                  <a:srgbClr val="388BA5"/>
                </a:solidFill>
                <a:cs typeface="+mn-ea"/>
                <a:sym typeface="+mn-lt"/>
              </a:rPr>
              <a:t>3、工作（透穿）硫容大：</a:t>
            </a:r>
            <a:endParaRPr sz="2000" spc="130" dirty="0">
              <a:solidFill>
                <a:srgbClr val="388BA5"/>
              </a:solidFill>
              <a:cs typeface="+mn-ea"/>
              <a:sym typeface="+mn-lt"/>
            </a:endParaRPr>
          </a:p>
          <a:p>
            <a:pPr>
              <a:lnSpc>
                <a:spcPct val="130000"/>
              </a:lnSpc>
            </a:pPr>
            <a:r>
              <a:rPr sz="2000" spc="130" dirty="0">
                <a:solidFill>
                  <a:srgbClr val="388BA5"/>
                </a:solidFill>
                <a:cs typeface="+mn-ea"/>
                <a:sym typeface="+mn-lt"/>
              </a:rPr>
              <a:t>4、强度好、耐水性好：水煮2h或浸泡30天不粉化、强度不变。</a:t>
            </a:r>
            <a:endParaRPr sz="2000" spc="130" dirty="0">
              <a:solidFill>
                <a:srgbClr val="388BA5"/>
              </a:solidFill>
              <a:cs typeface="+mn-ea"/>
              <a:sym typeface="+mn-lt"/>
            </a:endParaRPr>
          </a:p>
          <a:p>
            <a:pPr>
              <a:lnSpc>
                <a:spcPct val="130000"/>
              </a:lnSpc>
            </a:pPr>
            <a:r>
              <a:rPr sz="2000" spc="130" dirty="0">
                <a:solidFill>
                  <a:srgbClr val="388BA5"/>
                </a:solidFill>
                <a:cs typeface="+mn-ea"/>
                <a:sym typeface="+mn-lt"/>
              </a:rPr>
              <a:t>5、适用温度范围广：5-90℃</a:t>
            </a:r>
            <a:endParaRPr sz="2000" spc="130" dirty="0">
              <a:solidFill>
                <a:srgbClr val="388BA5"/>
              </a:solidFill>
              <a:cs typeface="+mn-ea"/>
              <a:sym typeface="+mn-lt"/>
            </a:endParaRPr>
          </a:p>
          <a:p>
            <a:pPr>
              <a:lnSpc>
                <a:spcPct val="130000"/>
              </a:lnSpc>
            </a:pPr>
            <a:r>
              <a:rPr sz="2000" spc="130" dirty="0">
                <a:solidFill>
                  <a:srgbClr val="388BA5"/>
                </a:solidFill>
                <a:cs typeface="+mn-ea"/>
                <a:sym typeface="+mn-lt"/>
              </a:rPr>
              <a:t>6、可在无02或高C02条件下应用。无氧时精脱H2S硫容12-15%。该脱硫剂适用天然气、水煤气、半水煤气、空气煤气、焦炉气、变换气、C02再生气、食品C02、钢厂原料气、沼气、石油化工等各种气体的精脱H2S，也可与水解504催化剂配套使用达到H2S+C02≤0.06ppm，弥补活性炭精脱硫剂的不足，使氧化铁脱硫剂新工艺应用更为广泛。</a:t>
            </a:r>
            <a:endParaRPr sz="2000" spc="130" dirty="0">
              <a:solidFill>
                <a:srgbClr val="388BA5"/>
              </a:solidFill>
              <a:cs typeface="+mn-ea"/>
              <a:sym typeface="+mn-lt"/>
            </a:endParaRPr>
          </a:p>
        </p:txBody>
      </p:sp>
      <p:pic>
        <p:nvPicPr>
          <p:cNvPr id="7" name="图片 6"/>
          <p:cNvPicPr>
            <a:picLocks noChangeAspect="1"/>
          </p:cNvPicPr>
          <p:nvPr/>
        </p:nvPicPr>
        <p:blipFill>
          <a:blip r:embed="rId3">
            <a:clrChange>
              <a:clrFrom>
                <a:srgbClr val="FFFFFE">
                  <a:alpha val="100000"/>
                </a:srgbClr>
              </a:clrFrom>
              <a:clrTo>
                <a:srgbClr val="FFFFFE">
                  <a:alpha val="100000"/>
                  <a:alpha val="0"/>
                </a:srgbClr>
              </a:clrTo>
            </a:clrChange>
          </a:blip>
          <a:srcRect r="83031" b="81863"/>
          <a:stretch>
            <a:fillRect/>
          </a:stretch>
        </p:blipFill>
        <p:spPr>
          <a:xfrm>
            <a:off x="9109710" y="-393700"/>
            <a:ext cx="3338830" cy="1169670"/>
          </a:xfrm>
          <a:prstGeom prst="rect">
            <a:avLst/>
          </a:prstGeom>
        </p:spPr>
      </p:pic>
    </p:spTree>
  </p:cSld>
  <p:clrMapOvr>
    <a:masterClrMapping/>
  </p:clrMapOvr>
  <p:transition spd="slow" advClick="0" advTm="4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additive="base">
                                        <p:cTn id="7" dur="500" fill="hold"/>
                                        <p:tgtEl>
                                          <p:spTgt spid="60"/>
                                        </p:tgtEl>
                                        <p:attrNameLst>
                                          <p:attrName>ppt_x</p:attrName>
                                        </p:attrNameLst>
                                      </p:cBhvr>
                                      <p:tavLst>
                                        <p:tav tm="0">
                                          <p:val>
                                            <p:strVal val="1+#ppt_w/2"/>
                                          </p:val>
                                        </p:tav>
                                        <p:tav tm="100000">
                                          <p:val>
                                            <p:strVal val="#ppt_x"/>
                                          </p:val>
                                        </p:tav>
                                      </p:tavLst>
                                    </p:anim>
                                    <p:anim calcmode="lin" valueType="num">
                                      <p:cBhvr additive="base">
                                        <p:cTn id="8" dur="500" fill="hold"/>
                                        <p:tgtEl>
                                          <p:spTgt spid="6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59"/>
                                        </p:tgtEl>
                                        <p:attrNameLst>
                                          <p:attrName>style.visibility</p:attrName>
                                        </p:attrNameLst>
                                      </p:cBhvr>
                                      <p:to>
                                        <p:strVal val="visible"/>
                                      </p:to>
                                    </p:set>
                                    <p:anim calcmode="lin" valueType="num">
                                      <p:cBhvr additive="base">
                                        <p:cTn id="12" dur="500" fill="hold"/>
                                        <p:tgtEl>
                                          <p:spTgt spid="59"/>
                                        </p:tgtEl>
                                        <p:attrNameLst>
                                          <p:attrName>ppt_x</p:attrName>
                                        </p:attrNameLst>
                                      </p:cBhvr>
                                      <p:tavLst>
                                        <p:tav tm="0">
                                          <p:val>
                                            <p:strVal val="1+#ppt_w/2"/>
                                          </p:val>
                                        </p:tav>
                                        <p:tav tm="100000">
                                          <p:val>
                                            <p:strVal val="#ppt_x"/>
                                          </p:val>
                                        </p:tav>
                                      </p:tavLst>
                                    </p:anim>
                                    <p:anim calcmode="lin" valueType="num">
                                      <p:cBhvr additive="base">
                                        <p:cTn id="13" dur="500" fill="hold"/>
                                        <p:tgtEl>
                                          <p:spTgt spid="5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6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cstate="print">
            <a:extLst>
              <a:ext uri="{28A0092B-C50C-407E-A947-70E740481C1C}">
                <a14:useLocalDpi xmlns:a14="http://schemas.microsoft.com/office/drawing/2010/main" val="0"/>
              </a:ext>
            </a:extLst>
          </a:blip>
          <a:srcRect/>
          <a:stretch>
            <a:fillRect/>
          </a:stretch>
        </p:blipFill>
        <p:spPr>
          <a:xfrm>
            <a:off x="-1730" y="0"/>
            <a:ext cx="12193730" cy="6858000"/>
          </a:xfrm>
          <a:prstGeom prst="rect">
            <a:avLst/>
          </a:prstGeom>
        </p:spPr>
      </p:pic>
      <p:sp>
        <p:nvSpPr>
          <p:cNvPr id="3" name="矩形 2"/>
          <p:cNvSpPr/>
          <p:nvPr/>
        </p:nvSpPr>
        <p:spPr>
          <a:xfrm>
            <a:off x="-1730" y="1"/>
            <a:ext cx="12193731" cy="6858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Oval 78"/>
          <p:cNvSpPr/>
          <p:nvPr/>
        </p:nvSpPr>
        <p:spPr>
          <a:xfrm>
            <a:off x="8654460" y="1056777"/>
            <a:ext cx="315083" cy="315180"/>
          </a:xfrm>
          <a:prstGeom prst="ellipse">
            <a:avLst/>
          </a:prstGeom>
          <a:solidFill>
            <a:srgbClr val="267CA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GB">
              <a:cs typeface="+mn-ea"/>
              <a:sym typeface="+mn-lt"/>
            </a:endParaRPr>
          </a:p>
        </p:txBody>
      </p:sp>
      <p:grpSp>
        <p:nvGrpSpPr>
          <p:cNvPr id="136" name="组合 135"/>
          <p:cNvGrpSpPr/>
          <p:nvPr/>
        </p:nvGrpSpPr>
        <p:grpSpPr>
          <a:xfrm>
            <a:off x="7616352" y="1771779"/>
            <a:ext cx="4726732" cy="4920017"/>
            <a:chOff x="6401597" y="1954024"/>
            <a:chExt cx="4726732" cy="4920017"/>
          </a:xfrm>
        </p:grpSpPr>
        <p:grpSp>
          <p:nvGrpSpPr>
            <p:cNvPr id="25" name="Group 98"/>
            <p:cNvGrpSpPr/>
            <p:nvPr/>
          </p:nvGrpSpPr>
          <p:grpSpPr>
            <a:xfrm>
              <a:off x="8052582" y="3418190"/>
              <a:ext cx="1470456" cy="3455851"/>
              <a:chOff x="8211059" y="3333470"/>
              <a:chExt cx="1495699" cy="3514092"/>
            </a:xfrm>
          </p:grpSpPr>
          <p:sp>
            <p:nvSpPr>
              <p:cNvPr id="61" name="Oval 5"/>
              <p:cNvSpPr>
                <a:spLocks noChangeArrowheads="1"/>
              </p:cNvSpPr>
              <p:nvPr/>
            </p:nvSpPr>
            <p:spPr bwMode="auto">
              <a:xfrm>
                <a:off x="8311636" y="3445476"/>
                <a:ext cx="1247305" cy="1248066"/>
              </a:xfrm>
              <a:prstGeom prst="ellipse">
                <a:avLst/>
              </a:prstGeom>
              <a:solidFill>
                <a:schemeClr val="tx2">
                  <a:lumMod val="20000"/>
                  <a:lumOff val="80000"/>
                </a:schemeClr>
              </a:solidFill>
              <a:ln>
                <a:noFill/>
              </a:ln>
            </p:spPr>
            <p:txBody>
              <a:bodyPr vert="horz" wrap="square" lIns="91440" tIns="45720" rIns="91440" bIns="45720" numCol="1" anchor="t" anchorCtr="0" compatLnSpc="1"/>
              <a:lstStyle/>
              <a:p>
                <a:endParaRPr lang="en-US">
                  <a:cs typeface="+mn-ea"/>
                  <a:sym typeface="+mn-lt"/>
                </a:endParaRPr>
              </a:p>
            </p:txBody>
          </p:sp>
          <p:sp>
            <p:nvSpPr>
              <p:cNvPr id="62" name="Freeform 9"/>
              <p:cNvSpPr>
                <a:spLocks noEditPoints="1"/>
              </p:cNvSpPr>
              <p:nvPr/>
            </p:nvSpPr>
            <p:spPr bwMode="auto">
              <a:xfrm>
                <a:off x="8211059" y="3333470"/>
                <a:ext cx="1449220" cy="1621420"/>
              </a:xfrm>
              <a:custGeom>
                <a:avLst/>
                <a:gdLst>
                  <a:gd name="T0" fmla="*/ 804 w 804"/>
                  <a:gd name="T1" fmla="*/ 402 h 900"/>
                  <a:gd name="T2" fmla="*/ 402 w 804"/>
                  <a:gd name="T3" fmla="*/ 0 h 900"/>
                  <a:gd name="T4" fmla="*/ 0 w 804"/>
                  <a:gd name="T5" fmla="*/ 402 h 900"/>
                  <a:gd name="T6" fmla="*/ 333 w 804"/>
                  <a:gd name="T7" fmla="*/ 798 h 900"/>
                  <a:gd name="T8" fmla="*/ 333 w 804"/>
                  <a:gd name="T9" fmla="*/ 900 h 900"/>
                  <a:gd name="T10" fmla="*/ 471 w 804"/>
                  <a:gd name="T11" fmla="*/ 900 h 900"/>
                  <a:gd name="T12" fmla="*/ 471 w 804"/>
                  <a:gd name="T13" fmla="*/ 798 h 900"/>
                  <a:gd name="T14" fmla="*/ 804 w 804"/>
                  <a:gd name="T15" fmla="*/ 402 h 900"/>
                  <a:gd name="T16" fmla="*/ 402 w 804"/>
                  <a:gd name="T17" fmla="*/ 704 h 900"/>
                  <a:gd name="T18" fmla="*/ 100 w 804"/>
                  <a:gd name="T19" fmla="*/ 402 h 900"/>
                  <a:gd name="T20" fmla="*/ 402 w 804"/>
                  <a:gd name="T21" fmla="*/ 100 h 900"/>
                  <a:gd name="T22" fmla="*/ 704 w 804"/>
                  <a:gd name="T23" fmla="*/ 402 h 900"/>
                  <a:gd name="T24" fmla="*/ 402 w 804"/>
                  <a:gd name="T25" fmla="*/ 704 h 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4" h="900">
                    <a:moveTo>
                      <a:pt x="804" y="402"/>
                    </a:moveTo>
                    <a:cubicBezTo>
                      <a:pt x="804" y="180"/>
                      <a:pt x="624" y="0"/>
                      <a:pt x="402" y="0"/>
                    </a:cubicBezTo>
                    <a:cubicBezTo>
                      <a:pt x="180" y="0"/>
                      <a:pt x="0" y="180"/>
                      <a:pt x="0" y="402"/>
                    </a:cubicBezTo>
                    <a:cubicBezTo>
                      <a:pt x="0" y="600"/>
                      <a:pt x="144" y="765"/>
                      <a:pt x="333" y="798"/>
                    </a:cubicBezTo>
                    <a:cubicBezTo>
                      <a:pt x="333" y="900"/>
                      <a:pt x="333" y="900"/>
                      <a:pt x="333" y="900"/>
                    </a:cubicBezTo>
                    <a:cubicBezTo>
                      <a:pt x="471" y="900"/>
                      <a:pt x="471" y="900"/>
                      <a:pt x="471" y="900"/>
                    </a:cubicBezTo>
                    <a:cubicBezTo>
                      <a:pt x="471" y="798"/>
                      <a:pt x="471" y="798"/>
                      <a:pt x="471" y="798"/>
                    </a:cubicBezTo>
                    <a:cubicBezTo>
                      <a:pt x="660" y="765"/>
                      <a:pt x="804" y="600"/>
                      <a:pt x="804" y="402"/>
                    </a:cubicBezTo>
                    <a:close/>
                    <a:moveTo>
                      <a:pt x="402" y="704"/>
                    </a:moveTo>
                    <a:cubicBezTo>
                      <a:pt x="235" y="704"/>
                      <a:pt x="100" y="569"/>
                      <a:pt x="100" y="402"/>
                    </a:cubicBezTo>
                    <a:cubicBezTo>
                      <a:pt x="100" y="235"/>
                      <a:pt x="235" y="100"/>
                      <a:pt x="402" y="100"/>
                    </a:cubicBezTo>
                    <a:cubicBezTo>
                      <a:pt x="569" y="100"/>
                      <a:pt x="704" y="235"/>
                      <a:pt x="704" y="402"/>
                    </a:cubicBezTo>
                    <a:cubicBezTo>
                      <a:pt x="704" y="569"/>
                      <a:pt x="569" y="704"/>
                      <a:pt x="402" y="704"/>
                    </a:cubicBezTo>
                    <a:close/>
                  </a:path>
                </a:pathLst>
              </a:custGeom>
              <a:solidFill>
                <a:srgbClr val="5BAAA4"/>
              </a:solidFill>
              <a:ln>
                <a:noFill/>
              </a:ln>
            </p:spPr>
            <p:txBody>
              <a:bodyPr vert="horz" wrap="square" lIns="91440" tIns="45720" rIns="91440" bIns="45720" numCol="1" anchor="t" anchorCtr="0" compatLnSpc="1"/>
              <a:lstStyle/>
              <a:p>
                <a:endParaRPr lang="en-US">
                  <a:cs typeface="+mn-ea"/>
                  <a:sym typeface="+mn-lt"/>
                </a:endParaRPr>
              </a:p>
            </p:txBody>
          </p:sp>
          <p:sp>
            <p:nvSpPr>
              <p:cNvPr id="63" name="Rectangle 10"/>
              <p:cNvSpPr>
                <a:spLocks noChangeArrowheads="1"/>
              </p:cNvSpPr>
              <p:nvPr/>
            </p:nvSpPr>
            <p:spPr bwMode="auto">
              <a:xfrm>
                <a:off x="8780233" y="5629212"/>
                <a:ext cx="668988" cy="998148"/>
              </a:xfrm>
              <a:prstGeom prst="rect">
                <a:avLst/>
              </a:prstGeom>
              <a:solidFill>
                <a:srgbClr val="F1ACA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cs typeface="+mn-ea"/>
                  <a:sym typeface="+mn-lt"/>
                </a:endParaRPr>
              </a:p>
            </p:txBody>
          </p:sp>
          <p:sp>
            <p:nvSpPr>
              <p:cNvPr id="64" name="Rectangle 11"/>
              <p:cNvSpPr>
                <a:spLocks noChangeArrowheads="1"/>
              </p:cNvSpPr>
              <p:nvPr/>
            </p:nvSpPr>
            <p:spPr bwMode="auto">
              <a:xfrm>
                <a:off x="8780233" y="5629212"/>
                <a:ext cx="668988" cy="998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cs typeface="+mn-ea"/>
                  <a:sym typeface="+mn-lt"/>
                </a:endParaRPr>
              </a:p>
            </p:txBody>
          </p:sp>
          <p:sp>
            <p:nvSpPr>
              <p:cNvPr id="65" name="Rectangle 12"/>
              <p:cNvSpPr>
                <a:spLocks noChangeArrowheads="1"/>
              </p:cNvSpPr>
              <p:nvPr/>
            </p:nvSpPr>
            <p:spPr bwMode="auto">
              <a:xfrm>
                <a:off x="8470883" y="6174765"/>
                <a:ext cx="970718" cy="672797"/>
              </a:xfrm>
              <a:prstGeom prst="rect">
                <a:avLst/>
              </a:prstGeom>
              <a:solidFill>
                <a:srgbClr val="FDCF9D"/>
              </a:solidFill>
              <a:ln>
                <a:noFill/>
              </a:ln>
            </p:spPr>
            <p:txBody>
              <a:bodyPr vert="horz" wrap="square" lIns="91440" tIns="45720" rIns="91440" bIns="45720" numCol="1" anchor="t" anchorCtr="0" compatLnSpc="1"/>
              <a:lstStyle/>
              <a:p>
                <a:endParaRPr lang="en-US">
                  <a:cs typeface="+mn-ea"/>
                  <a:sym typeface="+mn-lt"/>
                </a:endParaRPr>
              </a:p>
            </p:txBody>
          </p:sp>
          <p:sp>
            <p:nvSpPr>
              <p:cNvPr id="66" name="Rectangle 13"/>
              <p:cNvSpPr>
                <a:spLocks noChangeArrowheads="1"/>
              </p:cNvSpPr>
              <p:nvPr/>
            </p:nvSpPr>
            <p:spPr bwMode="auto">
              <a:xfrm>
                <a:off x="8470883" y="6174765"/>
                <a:ext cx="970718" cy="672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cs typeface="+mn-ea"/>
                  <a:sym typeface="+mn-lt"/>
                </a:endParaRPr>
              </a:p>
            </p:txBody>
          </p:sp>
          <p:sp>
            <p:nvSpPr>
              <p:cNvPr id="67" name="Freeform 14"/>
              <p:cNvSpPr/>
              <p:nvPr/>
            </p:nvSpPr>
            <p:spPr bwMode="auto">
              <a:xfrm>
                <a:off x="8221727" y="5102707"/>
                <a:ext cx="1227494" cy="1168062"/>
              </a:xfrm>
              <a:custGeom>
                <a:avLst/>
                <a:gdLst>
                  <a:gd name="T0" fmla="*/ 0 w 681"/>
                  <a:gd name="T1" fmla="*/ 110 h 648"/>
                  <a:gd name="T2" fmla="*/ 109 w 681"/>
                  <a:gd name="T3" fmla="*/ 0 h 648"/>
                  <a:gd name="T4" fmla="*/ 571 w 681"/>
                  <a:gd name="T5" fmla="*/ 0 h 648"/>
                  <a:gd name="T6" fmla="*/ 681 w 681"/>
                  <a:gd name="T7" fmla="*/ 110 h 648"/>
                  <a:gd name="T8" fmla="*/ 681 w 681"/>
                  <a:gd name="T9" fmla="*/ 538 h 648"/>
                  <a:gd name="T10" fmla="*/ 571 w 681"/>
                  <a:gd name="T11" fmla="*/ 648 h 648"/>
                  <a:gd name="T12" fmla="*/ 109 w 681"/>
                  <a:gd name="T13" fmla="*/ 648 h 648"/>
                  <a:gd name="T14" fmla="*/ 0 w 681"/>
                  <a:gd name="T15" fmla="*/ 538 h 648"/>
                  <a:gd name="T16" fmla="*/ 0 w 681"/>
                  <a:gd name="T17" fmla="*/ 110 h 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1" h="648">
                    <a:moveTo>
                      <a:pt x="0" y="110"/>
                    </a:moveTo>
                    <a:cubicBezTo>
                      <a:pt x="0" y="49"/>
                      <a:pt x="49" y="0"/>
                      <a:pt x="109" y="0"/>
                    </a:cubicBezTo>
                    <a:cubicBezTo>
                      <a:pt x="571" y="0"/>
                      <a:pt x="571" y="0"/>
                      <a:pt x="571" y="0"/>
                    </a:cubicBezTo>
                    <a:cubicBezTo>
                      <a:pt x="632" y="0"/>
                      <a:pt x="681" y="49"/>
                      <a:pt x="681" y="110"/>
                    </a:cubicBezTo>
                    <a:cubicBezTo>
                      <a:pt x="681" y="538"/>
                      <a:pt x="681" y="538"/>
                      <a:pt x="681" y="538"/>
                    </a:cubicBezTo>
                    <a:cubicBezTo>
                      <a:pt x="681" y="598"/>
                      <a:pt x="632" y="648"/>
                      <a:pt x="571" y="648"/>
                    </a:cubicBezTo>
                    <a:cubicBezTo>
                      <a:pt x="109" y="648"/>
                      <a:pt x="109" y="648"/>
                      <a:pt x="109" y="648"/>
                    </a:cubicBezTo>
                    <a:cubicBezTo>
                      <a:pt x="49" y="648"/>
                      <a:pt x="0" y="598"/>
                      <a:pt x="0" y="538"/>
                    </a:cubicBezTo>
                    <a:cubicBezTo>
                      <a:pt x="0" y="110"/>
                      <a:pt x="0" y="110"/>
                      <a:pt x="0" y="110"/>
                    </a:cubicBezTo>
                  </a:path>
                </a:pathLst>
              </a:custGeom>
              <a:solidFill>
                <a:srgbClr val="FDCF9D"/>
              </a:solidFill>
              <a:ln>
                <a:noFill/>
              </a:ln>
            </p:spPr>
            <p:txBody>
              <a:bodyPr vert="horz" wrap="square" lIns="91440" tIns="45720" rIns="91440" bIns="45720" numCol="1" anchor="t" anchorCtr="0" compatLnSpc="1"/>
              <a:lstStyle/>
              <a:p>
                <a:endParaRPr lang="en-US">
                  <a:cs typeface="+mn-ea"/>
                  <a:sym typeface="+mn-lt"/>
                </a:endParaRPr>
              </a:p>
            </p:txBody>
          </p:sp>
          <p:sp>
            <p:nvSpPr>
              <p:cNvPr id="68" name="Rectangle 15"/>
              <p:cNvSpPr>
                <a:spLocks noChangeArrowheads="1"/>
              </p:cNvSpPr>
              <p:nvPr/>
            </p:nvSpPr>
            <p:spPr bwMode="auto">
              <a:xfrm>
                <a:off x="8762708" y="4954890"/>
                <a:ext cx="371067" cy="1053009"/>
              </a:xfrm>
              <a:prstGeom prst="rect">
                <a:avLst/>
              </a:prstGeom>
              <a:solidFill>
                <a:srgbClr val="267CA0"/>
              </a:solidFill>
              <a:ln>
                <a:noFill/>
              </a:ln>
            </p:spPr>
            <p:txBody>
              <a:bodyPr vert="horz" wrap="square" lIns="91440" tIns="45720" rIns="91440" bIns="45720" numCol="1" anchor="t" anchorCtr="0" compatLnSpc="1"/>
              <a:lstStyle/>
              <a:p>
                <a:endParaRPr lang="en-US">
                  <a:cs typeface="+mn-ea"/>
                  <a:sym typeface="+mn-lt"/>
                </a:endParaRPr>
              </a:p>
            </p:txBody>
          </p:sp>
          <p:sp>
            <p:nvSpPr>
              <p:cNvPr id="69" name="Rectangle 16"/>
              <p:cNvSpPr>
                <a:spLocks noChangeArrowheads="1"/>
              </p:cNvSpPr>
              <p:nvPr/>
            </p:nvSpPr>
            <p:spPr bwMode="auto">
              <a:xfrm>
                <a:off x="8762708" y="4954890"/>
                <a:ext cx="371067" cy="1053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cs typeface="+mn-ea"/>
                  <a:sym typeface="+mn-lt"/>
                </a:endParaRPr>
              </a:p>
            </p:txBody>
          </p:sp>
          <p:sp>
            <p:nvSpPr>
              <p:cNvPr id="70" name="Freeform 17"/>
              <p:cNvSpPr/>
              <p:nvPr/>
            </p:nvSpPr>
            <p:spPr bwMode="auto">
              <a:xfrm>
                <a:off x="8854142" y="4858123"/>
                <a:ext cx="793185" cy="491454"/>
              </a:xfrm>
              <a:custGeom>
                <a:avLst/>
                <a:gdLst>
                  <a:gd name="T0" fmla="*/ 425 w 440"/>
                  <a:gd name="T1" fmla="*/ 67 h 273"/>
                  <a:gd name="T2" fmla="*/ 372 w 440"/>
                  <a:gd name="T3" fmla="*/ 174 h 273"/>
                  <a:gd name="T4" fmla="*/ 121 w 440"/>
                  <a:gd name="T5" fmla="*/ 258 h 273"/>
                  <a:gd name="T6" fmla="*/ 15 w 440"/>
                  <a:gd name="T7" fmla="*/ 205 h 273"/>
                  <a:gd name="T8" fmla="*/ 68 w 440"/>
                  <a:gd name="T9" fmla="*/ 98 h 273"/>
                  <a:gd name="T10" fmla="*/ 319 w 440"/>
                  <a:gd name="T11" fmla="*/ 14 h 273"/>
                  <a:gd name="T12" fmla="*/ 425 w 440"/>
                  <a:gd name="T13" fmla="*/ 67 h 273"/>
                </a:gdLst>
                <a:ahLst/>
                <a:cxnLst>
                  <a:cxn ang="0">
                    <a:pos x="T0" y="T1"/>
                  </a:cxn>
                  <a:cxn ang="0">
                    <a:pos x="T2" y="T3"/>
                  </a:cxn>
                  <a:cxn ang="0">
                    <a:pos x="T4" y="T5"/>
                  </a:cxn>
                  <a:cxn ang="0">
                    <a:pos x="T6" y="T7"/>
                  </a:cxn>
                  <a:cxn ang="0">
                    <a:pos x="T8" y="T9"/>
                  </a:cxn>
                  <a:cxn ang="0">
                    <a:pos x="T10" y="T11"/>
                  </a:cxn>
                  <a:cxn ang="0">
                    <a:pos x="T12" y="T13"/>
                  </a:cxn>
                </a:cxnLst>
                <a:rect l="0" t="0" r="r" b="b"/>
                <a:pathLst>
                  <a:path w="440" h="273">
                    <a:moveTo>
                      <a:pt x="425" y="67"/>
                    </a:moveTo>
                    <a:cubicBezTo>
                      <a:pt x="440" y="112"/>
                      <a:pt x="416" y="159"/>
                      <a:pt x="372" y="174"/>
                    </a:cubicBezTo>
                    <a:cubicBezTo>
                      <a:pt x="121" y="258"/>
                      <a:pt x="121" y="258"/>
                      <a:pt x="121" y="258"/>
                    </a:cubicBezTo>
                    <a:cubicBezTo>
                      <a:pt x="77" y="273"/>
                      <a:pt x="29" y="249"/>
                      <a:pt x="15" y="205"/>
                    </a:cubicBezTo>
                    <a:cubicBezTo>
                      <a:pt x="0" y="161"/>
                      <a:pt x="24" y="113"/>
                      <a:pt x="68" y="98"/>
                    </a:cubicBezTo>
                    <a:cubicBezTo>
                      <a:pt x="319" y="14"/>
                      <a:pt x="319" y="14"/>
                      <a:pt x="319" y="14"/>
                    </a:cubicBezTo>
                    <a:cubicBezTo>
                      <a:pt x="363" y="0"/>
                      <a:pt x="410" y="23"/>
                      <a:pt x="425" y="67"/>
                    </a:cubicBezTo>
                  </a:path>
                </a:pathLst>
              </a:custGeom>
              <a:solidFill>
                <a:srgbClr val="F1ACA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71" name="Freeform 18"/>
              <p:cNvSpPr/>
              <p:nvPr/>
            </p:nvSpPr>
            <p:spPr bwMode="auto">
              <a:xfrm>
                <a:off x="9344834" y="5670357"/>
                <a:ext cx="361924" cy="641558"/>
              </a:xfrm>
              <a:custGeom>
                <a:avLst/>
                <a:gdLst>
                  <a:gd name="T0" fmla="*/ 57 w 201"/>
                  <a:gd name="T1" fmla="*/ 356 h 356"/>
                  <a:gd name="T2" fmla="*/ 163 w 201"/>
                  <a:gd name="T3" fmla="*/ 119 h 356"/>
                  <a:gd name="T4" fmla="*/ 0 w 201"/>
                  <a:gd name="T5" fmla="*/ 164 h 356"/>
                  <a:gd name="T6" fmla="*/ 57 w 201"/>
                  <a:gd name="T7" fmla="*/ 356 h 356"/>
                </a:gdLst>
                <a:ahLst/>
                <a:cxnLst>
                  <a:cxn ang="0">
                    <a:pos x="T0" y="T1"/>
                  </a:cxn>
                  <a:cxn ang="0">
                    <a:pos x="T2" y="T3"/>
                  </a:cxn>
                  <a:cxn ang="0">
                    <a:pos x="T4" y="T5"/>
                  </a:cxn>
                  <a:cxn ang="0">
                    <a:pos x="T6" y="T7"/>
                  </a:cxn>
                </a:cxnLst>
                <a:rect l="0" t="0" r="r" b="b"/>
                <a:pathLst>
                  <a:path w="201" h="356">
                    <a:moveTo>
                      <a:pt x="57" y="356"/>
                    </a:moveTo>
                    <a:cubicBezTo>
                      <a:pt x="57" y="356"/>
                      <a:pt x="201" y="219"/>
                      <a:pt x="163" y="119"/>
                    </a:cubicBezTo>
                    <a:cubicBezTo>
                      <a:pt x="118" y="0"/>
                      <a:pt x="0" y="164"/>
                      <a:pt x="0" y="164"/>
                    </a:cubicBezTo>
                    <a:cubicBezTo>
                      <a:pt x="57" y="356"/>
                      <a:pt x="57" y="356"/>
                      <a:pt x="57" y="356"/>
                    </a:cubicBezTo>
                  </a:path>
                </a:pathLst>
              </a:custGeom>
              <a:solidFill>
                <a:srgbClr val="F1ACA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72" name="Freeform 19"/>
              <p:cNvSpPr/>
              <p:nvPr/>
            </p:nvSpPr>
            <p:spPr bwMode="auto">
              <a:xfrm>
                <a:off x="8839665" y="5102707"/>
                <a:ext cx="52574" cy="0"/>
              </a:xfrm>
              <a:custGeom>
                <a:avLst/>
                <a:gdLst>
                  <a:gd name="T0" fmla="*/ 29 w 29"/>
                  <a:gd name="T1" fmla="*/ 0 w 29"/>
                  <a:gd name="T2" fmla="*/ 0 w 29"/>
                  <a:gd name="T3" fmla="*/ 29 w 29"/>
                  <a:gd name="T4" fmla="*/ 29 w 29"/>
                </a:gdLst>
                <a:ahLst/>
                <a:cxnLst>
                  <a:cxn ang="0">
                    <a:pos x="T0" y="0"/>
                  </a:cxn>
                  <a:cxn ang="0">
                    <a:pos x="T1" y="0"/>
                  </a:cxn>
                  <a:cxn ang="0">
                    <a:pos x="T2" y="0"/>
                  </a:cxn>
                  <a:cxn ang="0">
                    <a:pos x="T3" y="0"/>
                  </a:cxn>
                  <a:cxn ang="0">
                    <a:pos x="T4" y="0"/>
                  </a:cxn>
                </a:cxnLst>
                <a:rect l="0" t="0" r="r" b="b"/>
                <a:pathLst>
                  <a:path w="29">
                    <a:moveTo>
                      <a:pt x="29" y="0"/>
                    </a:moveTo>
                    <a:cubicBezTo>
                      <a:pt x="0" y="0"/>
                      <a:pt x="0" y="0"/>
                      <a:pt x="0" y="0"/>
                    </a:cubicBezTo>
                    <a:cubicBezTo>
                      <a:pt x="0" y="0"/>
                      <a:pt x="0" y="0"/>
                      <a:pt x="0" y="0"/>
                    </a:cubicBezTo>
                    <a:cubicBezTo>
                      <a:pt x="29" y="0"/>
                      <a:pt x="29" y="0"/>
                      <a:pt x="29" y="0"/>
                    </a:cubicBezTo>
                    <a:cubicBezTo>
                      <a:pt x="29" y="0"/>
                      <a:pt x="29" y="0"/>
                      <a:pt x="29" y="0"/>
                    </a:cubicBezTo>
                  </a:path>
                </a:pathLst>
              </a:custGeom>
              <a:solidFill>
                <a:srgbClr val="13978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73" name="Rectangle 20"/>
              <p:cNvSpPr>
                <a:spLocks noChangeArrowheads="1"/>
              </p:cNvSpPr>
              <p:nvPr/>
            </p:nvSpPr>
            <p:spPr bwMode="auto">
              <a:xfrm>
                <a:off x="9441601" y="6627360"/>
                <a:ext cx="7619" cy="220202"/>
              </a:xfrm>
              <a:prstGeom prst="rect">
                <a:avLst/>
              </a:prstGeom>
              <a:solidFill>
                <a:srgbClr val="FBE6E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cs typeface="+mn-ea"/>
                  <a:sym typeface="+mn-lt"/>
                </a:endParaRPr>
              </a:p>
            </p:txBody>
          </p:sp>
          <p:sp>
            <p:nvSpPr>
              <p:cNvPr id="74" name="Rectangle 21"/>
              <p:cNvSpPr>
                <a:spLocks noChangeArrowheads="1"/>
              </p:cNvSpPr>
              <p:nvPr/>
            </p:nvSpPr>
            <p:spPr bwMode="auto">
              <a:xfrm>
                <a:off x="9441601" y="6627360"/>
                <a:ext cx="7619" cy="220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cs typeface="+mn-ea"/>
                  <a:sym typeface="+mn-lt"/>
                </a:endParaRPr>
              </a:p>
            </p:txBody>
          </p:sp>
          <p:sp>
            <p:nvSpPr>
              <p:cNvPr id="75" name="Freeform 22"/>
              <p:cNvSpPr/>
              <p:nvPr/>
            </p:nvSpPr>
            <p:spPr bwMode="auto">
              <a:xfrm>
                <a:off x="9441601" y="6290580"/>
                <a:ext cx="7619" cy="336780"/>
              </a:xfrm>
              <a:custGeom>
                <a:avLst/>
                <a:gdLst>
                  <a:gd name="T0" fmla="*/ 0 w 4"/>
                  <a:gd name="T1" fmla="*/ 0 h 187"/>
                  <a:gd name="T2" fmla="*/ 0 w 4"/>
                  <a:gd name="T3" fmla="*/ 187 h 187"/>
                  <a:gd name="T4" fmla="*/ 4 w 4"/>
                  <a:gd name="T5" fmla="*/ 187 h 187"/>
                  <a:gd name="T6" fmla="*/ 4 w 4"/>
                  <a:gd name="T7" fmla="*/ 12 h 187"/>
                  <a:gd name="T8" fmla="*/ 3 w 4"/>
                  <a:gd name="T9" fmla="*/ 12 h 187"/>
                  <a:gd name="T10" fmla="*/ 0 w 4"/>
                  <a:gd name="T11" fmla="*/ 0 h 187"/>
                </a:gdLst>
                <a:ahLst/>
                <a:cxnLst>
                  <a:cxn ang="0">
                    <a:pos x="T0" y="T1"/>
                  </a:cxn>
                  <a:cxn ang="0">
                    <a:pos x="T2" y="T3"/>
                  </a:cxn>
                  <a:cxn ang="0">
                    <a:pos x="T4" y="T5"/>
                  </a:cxn>
                  <a:cxn ang="0">
                    <a:pos x="T6" y="T7"/>
                  </a:cxn>
                  <a:cxn ang="0">
                    <a:pos x="T8" y="T9"/>
                  </a:cxn>
                  <a:cxn ang="0">
                    <a:pos x="T10" y="T11"/>
                  </a:cxn>
                </a:cxnLst>
                <a:rect l="0" t="0" r="r" b="b"/>
                <a:pathLst>
                  <a:path w="4" h="187">
                    <a:moveTo>
                      <a:pt x="0" y="0"/>
                    </a:moveTo>
                    <a:cubicBezTo>
                      <a:pt x="0" y="187"/>
                      <a:pt x="0" y="187"/>
                      <a:pt x="0" y="187"/>
                    </a:cubicBezTo>
                    <a:cubicBezTo>
                      <a:pt x="4" y="187"/>
                      <a:pt x="4" y="187"/>
                      <a:pt x="4" y="187"/>
                    </a:cubicBezTo>
                    <a:cubicBezTo>
                      <a:pt x="4" y="12"/>
                      <a:pt x="4" y="12"/>
                      <a:pt x="4" y="12"/>
                    </a:cubicBezTo>
                    <a:cubicBezTo>
                      <a:pt x="4" y="12"/>
                      <a:pt x="3" y="12"/>
                      <a:pt x="3" y="12"/>
                    </a:cubicBezTo>
                    <a:cubicBezTo>
                      <a:pt x="0" y="0"/>
                      <a:pt x="0" y="0"/>
                      <a:pt x="0" y="0"/>
                    </a:cubicBezTo>
                  </a:path>
                </a:pathLst>
              </a:custGeom>
              <a:solidFill>
                <a:srgbClr val="ED9B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76" name="Freeform 23"/>
              <p:cNvSpPr/>
              <p:nvPr/>
            </p:nvSpPr>
            <p:spPr bwMode="auto">
              <a:xfrm>
                <a:off x="8955480" y="6189242"/>
                <a:ext cx="486121" cy="658320"/>
              </a:xfrm>
              <a:custGeom>
                <a:avLst/>
                <a:gdLst>
                  <a:gd name="T0" fmla="*/ 253 w 270"/>
                  <a:gd name="T1" fmla="*/ 0 h 365"/>
                  <a:gd name="T2" fmla="*/ 164 w 270"/>
                  <a:gd name="T3" fmla="*/ 45 h 365"/>
                  <a:gd name="T4" fmla="*/ 0 w 270"/>
                  <a:gd name="T5" fmla="*/ 45 h 365"/>
                  <a:gd name="T6" fmla="*/ 0 w 270"/>
                  <a:gd name="T7" fmla="*/ 365 h 365"/>
                  <a:gd name="T8" fmla="*/ 270 w 270"/>
                  <a:gd name="T9" fmla="*/ 365 h 365"/>
                  <a:gd name="T10" fmla="*/ 270 w 270"/>
                  <a:gd name="T11" fmla="*/ 243 h 365"/>
                  <a:gd name="T12" fmla="*/ 270 w 270"/>
                  <a:gd name="T13" fmla="*/ 56 h 365"/>
                  <a:gd name="T14" fmla="*/ 253 w 270"/>
                  <a:gd name="T15" fmla="*/ 0 h 3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0" h="365">
                    <a:moveTo>
                      <a:pt x="253" y="0"/>
                    </a:moveTo>
                    <a:cubicBezTo>
                      <a:pt x="233" y="27"/>
                      <a:pt x="201" y="45"/>
                      <a:pt x="164" y="45"/>
                    </a:cubicBezTo>
                    <a:cubicBezTo>
                      <a:pt x="0" y="45"/>
                      <a:pt x="0" y="45"/>
                      <a:pt x="0" y="45"/>
                    </a:cubicBezTo>
                    <a:cubicBezTo>
                      <a:pt x="0" y="365"/>
                      <a:pt x="0" y="365"/>
                      <a:pt x="0" y="365"/>
                    </a:cubicBezTo>
                    <a:cubicBezTo>
                      <a:pt x="270" y="365"/>
                      <a:pt x="270" y="365"/>
                      <a:pt x="270" y="365"/>
                    </a:cubicBezTo>
                    <a:cubicBezTo>
                      <a:pt x="270" y="243"/>
                      <a:pt x="270" y="243"/>
                      <a:pt x="270" y="243"/>
                    </a:cubicBezTo>
                    <a:cubicBezTo>
                      <a:pt x="270" y="56"/>
                      <a:pt x="270" y="56"/>
                      <a:pt x="270" y="56"/>
                    </a:cubicBezTo>
                    <a:cubicBezTo>
                      <a:pt x="253" y="0"/>
                      <a:pt x="253" y="0"/>
                      <a:pt x="253" y="0"/>
                    </a:cubicBezTo>
                  </a:path>
                </a:pathLst>
              </a:custGeom>
              <a:solidFill>
                <a:srgbClr val="F0C495"/>
              </a:solidFill>
              <a:ln>
                <a:noFill/>
              </a:ln>
            </p:spPr>
            <p:txBody>
              <a:bodyPr vert="horz" wrap="square" lIns="91440" tIns="45720" rIns="91440" bIns="45720" numCol="1" anchor="t" anchorCtr="0" compatLnSpc="1"/>
              <a:lstStyle/>
              <a:p>
                <a:endParaRPr lang="en-US">
                  <a:cs typeface="+mn-ea"/>
                  <a:sym typeface="+mn-lt"/>
                </a:endParaRPr>
              </a:p>
            </p:txBody>
          </p:sp>
          <p:sp>
            <p:nvSpPr>
              <p:cNvPr id="77" name="Freeform 24"/>
              <p:cNvSpPr/>
              <p:nvPr/>
            </p:nvSpPr>
            <p:spPr bwMode="auto">
              <a:xfrm>
                <a:off x="8955480" y="6126762"/>
                <a:ext cx="455644" cy="144008"/>
              </a:xfrm>
              <a:custGeom>
                <a:avLst/>
                <a:gdLst>
                  <a:gd name="T0" fmla="*/ 243 w 253"/>
                  <a:gd name="T1" fmla="*/ 0 h 80"/>
                  <a:gd name="T2" fmla="*/ 75 w 253"/>
                  <a:gd name="T3" fmla="*/ 57 h 80"/>
                  <a:gd name="T4" fmla="*/ 48 w 253"/>
                  <a:gd name="T5" fmla="*/ 61 h 80"/>
                  <a:gd name="T6" fmla="*/ 0 w 253"/>
                  <a:gd name="T7" fmla="*/ 46 h 80"/>
                  <a:gd name="T8" fmla="*/ 0 w 253"/>
                  <a:gd name="T9" fmla="*/ 80 h 80"/>
                  <a:gd name="T10" fmla="*/ 164 w 253"/>
                  <a:gd name="T11" fmla="*/ 80 h 80"/>
                  <a:gd name="T12" fmla="*/ 253 w 253"/>
                  <a:gd name="T13" fmla="*/ 35 h 80"/>
                  <a:gd name="T14" fmla="*/ 243 w 253"/>
                  <a:gd name="T15" fmla="*/ 0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3" h="80">
                    <a:moveTo>
                      <a:pt x="243" y="0"/>
                    </a:moveTo>
                    <a:cubicBezTo>
                      <a:pt x="75" y="57"/>
                      <a:pt x="75" y="57"/>
                      <a:pt x="75" y="57"/>
                    </a:cubicBezTo>
                    <a:cubicBezTo>
                      <a:pt x="66" y="59"/>
                      <a:pt x="57" y="61"/>
                      <a:pt x="48" y="61"/>
                    </a:cubicBezTo>
                    <a:cubicBezTo>
                      <a:pt x="31" y="61"/>
                      <a:pt x="14" y="55"/>
                      <a:pt x="0" y="46"/>
                    </a:cubicBezTo>
                    <a:cubicBezTo>
                      <a:pt x="0" y="80"/>
                      <a:pt x="0" y="80"/>
                      <a:pt x="0" y="80"/>
                    </a:cubicBezTo>
                    <a:cubicBezTo>
                      <a:pt x="164" y="80"/>
                      <a:pt x="164" y="80"/>
                      <a:pt x="164" y="80"/>
                    </a:cubicBezTo>
                    <a:cubicBezTo>
                      <a:pt x="201" y="80"/>
                      <a:pt x="233" y="62"/>
                      <a:pt x="253" y="35"/>
                    </a:cubicBezTo>
                    <a:cubicBezTo>
                      <a:pt x="243" y="0"/>
                      <a:pt x="243" y="0"/>
                      <a:pt x="243" y="0"/>
                    </a:cubicBezTo>
                  </a:path>
                </a:pathLst>
              </a:custGeom>
              <a:solidFill>
                <a:srgbClr val="F0C495"/>
              </a:solidFill>
              <a:ln>
                <a:noFill/>
              </a:ln>
            </p:spPr>
            <p:txBody>
              <a:bodyPr vert="horz" wrap="square" lIns="91440" tIns="45720" rIns="91440" bIns="45720" numCol="1" anchor="t" anchorCtr="0" compatLnSpc="1"/>
              <a:lstStyle/>
              <a:p>
                <a:endParaRPr lang="en-US">
                  <a:cs typeface="+mn-ea"/>
                  <a:sym typeface="+mn-lt"/>
                </a:endParaRPr>
              </a:p>
            </p:txBody>
          </p:sp>
          <p:sp>
            <p:nvSpPr>
              <p:cNvPr id="78" name="Freeform 25"/>
              <p:cNvSpPr>
                <a:spLocks noEditPoints="1"/>
              </p:cNvSpPr>
              <p:nvPr/>
            </p:nvSpPr>
            <p:spPr bwMode="auto">
              <a:xfrm>
                <a:off x="8955480" y="5313766"/>
                <a:ext cx="55622" cy="645368"/>
              </a:xfrm>
              <a:custGeom>
                <a:avLst/>
                <a:gdLst>
                  <a:gd name="T0" fmla="*/ 0 w 31"/>
                  <a:gd name="T1" fmla="*/ 336 h 358"/>
                  <a:gd name="T2" fmla="*/ 0 w 31"/>
                  <a:gd name="T3" fmla="*/ 358 h 358"/>
                  <a:gd name="T4" fmla="*/ 22 w 31"/>
                  <a:gd name="T5" fmla="*/ 348 h 358"/>
                  <a:gd name="T6" fmla="*/ 31 w 31"/>
                  <a:gd name="T7" fmla="*/ 345 h 358"/>
                  <a:gd name="T8" fmla="*/ 0 w 31"/>
                  <a:gd name="T9" fmla="*/ 336 h 358"/>
                  <a:gd name="T10" fmla="*/ 0 w 31"/>
                  <a:gd name="T11" fmla="*/ 169 h 358"/>
                  <a:gd name="T12" fmla="*/ 0 w 31"/>
                  <a:gd name="T13" fmla="*/ 186 h 358"/>
                  <a:gd name="T14" fmla="*/ 12 w 31"/>
                  <a:gd name="T15" fmla="*/ 181 h 358"/>
                  <a:gd name="T16" fmla="*/ 25 w 31"/>
                  <a:gd name="T17" fmla="*/ 177 h 358"/>
                  <a:gd name="T18" fmla="*/ 0 w 31"/>
                  <a:gd name="T19" fmla="*/ 169 h 358"/>
                  <a:gd name="T20" fmla="*/ 0 w 31"/>
                  <a:gd name="T21" fmla="*/ 0 h 358"/>
                  <a:gd name="T22" fmla="*/ 0 w 31"/>
                  <a:gd name="T23" fmla="*/ 18 h 358"/>
                  <a:gd name="T24" fmla="*/ 12 w 31"/>
                  <a:gd name="T25" fmla="*/ 14 h 358"/>
                  <a:gd name="T26" fmla="*/ 27 w 31"/>
                  <a:gd name="T27" fmla="*/ 9 h 358"/>
                  <a:gd name="T28" fmla="*/ 0 w 31"/>
                  <a:gd name="T29" fmla="*/ 0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1" h="358">
                    <a:moveTo>
                      <a:pt x="0" y="336"/>
                    </a:moveTo>
                    <a:cubicBezTo>
                      <a:pt x="0" y="358"/>
                      <a:pt x="0" y="358"/>
                      <a:pt x="0" y="358"/>
                    </a:cubicBezTo>
                    <a:cubicBezTo>
                      <a:pt x="7" y="354"/>
                      <a:pt x="14" y="350"/>
                      <a:pt x="22" y="348"/>
                    </a:cubicBezTo>
                    <a:cubicBezTo>
                      <a:pt x="31" y="345"/>
                      <a:pt x="31" y="345"/>
                      <a:pt x="31" y="345"/>
                    </a:cubicBezTo>
                    <a:cubicBezTo>
                      <a:pt x="20" y="344"/>
                      <a:pt x="10" y="341"/>
                      <a:pt x="0" y="336"/>
                    </a:cubicBezTo>
                    <a:moveTo>
                      <a:pt x="0" y="169"/>
                    </a:moveTo>
                    <a:cubicBezTo>
                      <a:pt x="0" y="186"/>
                      <a:pt x="0" y="186"/>
                      <a:pt x="0" y="186"/>
                    </a:cubicBezTo>
                    <a:cubicBezTo>
                      <a:pt x="4" y="184"/>
                      <a:pt x="8" y="182"/>
                      <a:pt x="12" y="181"/>
                    </a:cubicBezTo>
                    <a:cubicBezTo>
                      <a:pt x="25" y="177"/>
                      <a:pt x="25" y="177"/>
                      <a:pt x="25" y="177"/>
                    </a:cubicBezTo>
                    <a:cubicBezTo>
                      <a:pt x="16" y="175"/>
                      <a:pt x="8" y="173"/>
                      <a:pt x="0" y="169"/>
                    </a:cubicBezTo>
                    <a:moveTo>
                      <a:pt x="0" y="0"/>
                    </a:moveTo>
                    <a:cubicBezTo>
                      <a:pt x="0" y="18"/>
                      <a:pt x="0" y="18"/>
                      <a:pt x="0" y="18"/>
                    </a:cubicBezTo>
                    <a:cubicBezTo>
                      <a:pt x="4" y="17"/>
                      <a:pt x="8" y="15"/>
                      <a:pt x="12" y="14"/>
                    </a:cubicBezTo>
                    <a:cubicBezTo>
                      <a:pt x="27" y="9"/>
                      <a:pt x="27" y="9"/>
                      <a:pt x="27" y="9"/>
                    </a:cubicBezTo>
                    <a:cubicBezTo>
                      <a:pt x="18" y="7"/>
                      <a:pt x="9" y="4"/>
                      <a:pt x="0" y="0"/>
                    </a:cubicBezTo>
                  </a:path>
                </a:pathLst>
              </a:custGeom>
              <a:solidFill>
                <a:srgbClr val="13978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79" name="Freeform 26"/>
              <p:cNvSpPr>
                <a:spLocks noEditPoints="1"/>
              </p:cNvSpPr>
              <p:nvPr/>
            </p:nvSpPr>
            <p:spPr bwMode="auto">
              <a:xfrm>
                <a:off x="9465221" y="5885225"/>
                <a:ext cx="172962" cy="410689"/>
              </a:xfrm>
              <a:custGeom>
                <a:avLst/>
                <a:gdLst>
                  <a:gd name="T0" fmla="*/ 63 w 96"/>
                  <a:gd name="T1" fmla="*/ 148 h 228"/>
                  <a:gd name="T2" fmla="*/ 0 w 96"/>
                  <a:gd name="T3" fmla="*/ 228 h 228"/>
                  <a:gd name="T4" fmla="*/ 63 w 96"/>
                  <a:gd name="T5" fmla="*/ 148 h 228"/>
                  <a:gd name="T6" fmla="*/ 63 w 96"/>
                  <a:gd name="T7" fmla="*/ 148 h 228"/>
                  <a:gd name="T8" fmla="*/ 63 w 96"/>
                  <a:gd name="T9" fmla="*/ 148 h 228"/>
                  <a:gd name="T10" fmla="*/ 63 w 96"/>
                  <a:gd name="T11" fmla="*/ 148 h 228"/>
                  <a:gd name="T12" fmla="*/ 63 w 96"/>
                  <a:gd name="T13" fmla="*/ 148 h 228"/>
                  <a:gd name="T14" fmla="*/ 63 w 96"/>
                  <a:gd name="T15" fmla="*/ 148 h 228"/>
                  <a:gd name="T16" fmla="*/ 63 w 96"/>
                  <a:gd name="T17" fmla="*/ 148 h 228"/>
                  <a:gd name="T18" fmla="*/ 96 w 96"/>
                  <a:gd name="T19" fmla="*/ 1 h 228"/>
                  <a:gd name="T20" fmla="*/ 96 w 96"/>
                  <a:gd name="T21" fmla="*/ 1 h 228"/>
                  <a:gd name="T22" fmla="*/ 96 w 96"/>
                  <a:gd name="T23" fmla="*/ 1 h 228"/>
                  <a:gd name="T24" fmla="*/ 96 w 96"/>
                  <a:gd name="T25" fmla="*/ 0 h 228"/>
                  <a:gd name="T26" fmla="*/ 96 w 96"/>
                  <a:gd name="T27" fmla="*/ 0 h 228"/>
                  <a:gd name="T28" fmla="*/ 96 w 96"/>
                  <a:gd name="T29" fmla="*/ 0 h 228"/>
                  <a:gd name="T30" fmla="*/ 96 w 96"/>
                  <a:gd name="T31" fmla="*/ 0 h 228"/>
                  <a:gd name="T32" fmla="*/ 96 w 96"/>
                  <a:gd name="T33" fmla="*/ 0 h 228"/>
                  <a:gd name="T34" fmla="*/ 96 w 96"/>
                  <a:gd name="T35" fmla="*/ 0 h 228"/>
                  <a:gd name="T36" fmla="*/ 96 w 96"/>
                  <a:gd name="T37" fmla="*/ 0 h 228"/>
                  <a:gd name="T38" fmla="*/ 96 w 96"/>
                  <a:gd name="T39" fmla="*/ 0 h 228"/>
                  <a:gd name="T40" fmla="*/ 96 w 96"/>
                  <a:gd name="T41" fmla="*/ 0 h 228"/>
                  <a:gd name="T42" fmla="*/ 96 w 96"/>
                  <a:gd name="T43" fmla="*/ 0 h 228"/>
                  <a:gd name="T44" fmla="*/ 96 w 96"/>
                  <a:gd name="T45" fmla="*/ 0 h 228"/>
                  <a:gd name="T46" fmla="*/ 96 w 96"/>
                  <a:gd name="T47" fmla="*/ 0 h 228"/>
                  <a:gd name="T48" fmla="*/ 96 w 96"/>
                  <a:gd name="T49" fmla="*/ 0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6" h="228">
                    <a:moveTo>
                      <a:pt x="63" y="148"/>
                    </a:moveTo>
                    <a:cubicBezTo>
                      <a:pt x="40" y="184"/>
                      <a:pt x="13" y="213"/>
                      <a:pt x="0" y="228"/>
                    </a:cubicBezTo>
                    <a:cubicBezTo>
                      <a:pt x="13" y="213"/>
                      <a:pt x="40" y="184"/>
                      <a:pt x="63" y="148"/>
                    </a:cubicBezTo>
                    <a:moveTo>
                      <a:pt x="63" y="148"/>
                    </a:moveTo>
                    <a:cubicBezTo>
                      <a:pt x="63" y="148"/>
                      <a:pt x="63" y="148"/>
                      <a:pt x="63" y="148"/>
                    </a:cubicBezTo>
                    <a:cubicBezTo>
                      <a:pt x="63" y="148"/>
                      <a:pt x="63" y="148"/>
                      <a:pt x="63" y="148"/>
                    </a:cubicBezTo>
                    <a:moveTo>
                      <a:pt x="63" y="148"/>
                    </a:moveTo>
                    <a:cubicBezTo>
                      <a:pt x="63" y="148"/>
                      <a:pt x="63" y="148"/>
                      <a:pt x="63" y="148"/>
                    </a:cubicBezTo>
                    <a:cubicBezTo>
                      <a:pt x="63" y="148"/>
                      <a:pt x="63" y="148"/>
                      <a:pt x="63" y="148"/>
                    </a:cubicBezTo>
                    <a:moveTo>
                      <a:pt x="96" y="1"/>
                    </a:moveTo>
                    <a:cubicBezTo>
                      <a:pt x="96" y="1"/>
                      <a:pt x="96" y="1"/>
                      <a:pt x="96" y="1"/>
                    </a:cubicBezTo>
                    <a:cubicBezTo>
                      <a:pt x="96" y="1"/>
                      <a:pt x="96" y="1"/>
                      <a:pt x="96" y="1"/>
                    </a:cubicBezTo>
                    <a:moveTo>
                      <a:pt x="96" y="0"/>
                    </a:moveTo>
                    <a:cubicBezTo>
                      <a:pt x="96" y="0"/>
                      <a:pt x="96" y="0"/>
                      <a:pt x="96" y="0"/>
                    </a:cubicBezTo>
                    <a:cubicBezTo>
                      <a:pt x="96" y="0"/>
                      <a:pt x="96" y="0"/>
                      <a:pt x="96" y="0"/>
                    </a:cubicBezTo>
                    <a:moveTo>
                      <a:pt x="96" y="0"/>
                    </a:moveTo>
                    <a:cubicBezTo>
                      <a:pt x="96" y="0"/>
                      <a:pt x="96" y="0"/>
                      <a:pt x="96" y="0"/>
                    </a:cubicBezTo>
                    <a:cubicBezTo>
                      <a:pt x="96" y="0"/>
                      <a:pt x="96" y="0"/>
                      <a:pt x="96" y="0"/>
                    </a:cubicBezTo>
                    <a:moveTo>
                      <a:pt x="96" y="0"/>
                    </a:moveTo>
                    <a:cubicBezTo>
                      <a:pt x="96" y="0"/>
                      <a:pt x="96" y="0"/>
                      <a:pt x="96" y="0"/>
                    </a:cubicBezTo>
                    <a:cubicBezTo>
                      <a:pt x="96" y="0"/>
                      <a:pt x="96" y="0"/>
                      <a:pt x="96" y="0"/>
                    </a:cubicBezTo>
                    <a:moveTo>
                      <a:pt x="96" y="0"/>
                    </a:moveTo>
                    <a:cubicBezTo>
                      <a:pt x="96" y="0"/>
                      <a:pt x="96" y="0"/>
                      <a:pt x="96" y="0"/>
                    </a:cubicBezTo>
                    <a:cubicBezTo>
                      <a:pt x="96" y="0"/>
                      <a:pt x="96" y="0"/>
                      <a:pt x="96" y="0"/>
                    </a:cubicBezTo>
                    <a:cubicBezTo>
                      <a:pt x="96" y="0"/>
                      <a:pt x="96" y="0"/>
                      <a:pt x="96" y="0"/>
                    </a:cubicBezTo>
                  </a:path>
                </a:pathLst>
              </a:custGeom>
              <a:solidFill>
                <a:srgbClr val="FBE6E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80" name="Freeform 27"/>
              <p:cNvSpPr>
                <a:spLocks noEditPoints="1"/>
              </p:cNvSpPr>
              <p:nvPr/>
            </p:nvSpPr>
            <p:spPr bwMode="auto">
              <a:xfrm>
                <a:off x="9393599" y="5834175"/>
                <a:ext cx="277348" cy="477740"/>
              </a:xfrm>
              <a:custGeom>
                <a:avLst/>
                <a:gdLst>
                  <a:gd name="T0" fmla="*/ 136 w 154"/>
                  <a:gd name="T1" fmla="*/ 28 h 265"/>
                  <a:gd name="T2" fmla="*/ 141 w 154"/>
                  <a:gd name="T3" fmla="*/ 55 h 265"/>
                  <a:gd name="T4" fmla="*/ 83 w 154"/>
                  <a:gd name="T5" fmla="*/ 135 h 265"/>
                  <a:gd name="T6" fmla="*/ 0 w 154"/>
                  <a:gd name="T7" fmla="*/ 162 h 265"/>
                  <a:gd name="T8" fmla="*/ 10 w 154"/>
                  <a:gd name="T9" fmla="*/ 197 h 265"/>
                  <a:gd name="T10" fmla="*/ 27 w 154"/>
                  <a:gd name="T11" fmla="*/ 253 h 265"/>
                  <a:gd name="T12" fmla="*/ 30 w 154"/>
                  <a:gd name="T13" fmla="*/ 265 h 265"/>
                  <a:gd name="T14" fmla="*/ 31 w 154"/>
                  <a:gd name="T15" fmla="*/ 265 h 265"/>
                  <a:gd name="T16" fmla="*/ 31 w 154"/>
                  <a:gd name="T17" fmla="*/ 265 h 265"/>
                  <a:gd name="T18" fmla="*/ 40 w 154"/>
                  <a:gd name="T19" fmla="*/ 256 h 265"/>
                  <a:gd name="T20" fmla="*/ 103 w 154"/>
                  <a:gd name="T21" fmla="*/ 176 h 265"/>
                  <a:gd name="T22" fmla="*/ 103 w 154"/>
                  <a:gd name="T23" fmla="*/ 176 h 265"/>
                  <a:gd name="T24" fmla="*/ 103 w 154"/>
                  <a:gd name="T25" fmla="*/ 176 h 265"/>
                  <a:gd name="T26" fmla="*/ 103 w 154"/>
                  <a:gd name="T27" fmla="*/ 176 h 265"/>
                  <a:gd name="T28" fmla="*/ 103 w 154"/>
                  <a:gd name="T29" fmla="*/ 176 h 265"/>
                  <a:gd name="T30" fmla="*/ 136 w 154"/>
                  <a:gd name="T31" fmla="*/ 29 h 265"/>
                  <a:gd name="T32" fmla="*/ 136 w 154"/>
                  <a:gd name="T33" fmla="*/ 29 h 265"/>
                  <a:gd name="T34" fmla="*/ 136 w 154"/>
                  <a:gd name="T35" fmla="*/ 28 h 265"/>
                  <a:gd name="T36" fmla="*/ 136 w 154"/>
                  <a:gd name="T37" fmla="*/ 28 h 265"/>
                  <a:gd name="T38" fmla="*/ 136 w 154"/>
                  <a:gd name="T39" fmla="*/ 28 h 265"/>
                  <a:gd name="T40" fmla="*/ 136 w 154"/>
                  <a:gd name="T41" fmla="*/ 28 h 265"/>
                  <a:gd name="T42" fmla="*/ 136 w 154"/>
                  <a:gd name="T43" fmla="*/ 28 h 265"/>
                  <a:gd name="T44" fmla="*/ 136 w 154"/>
                  <a:gd name="T45" fmla="*/ 28 h 265"/>
                  <a:gd name="T46" fmla="*/ 136 w 154"/>
                  <a:gd name="T47" fmla="*/ 28 h 265"/>
                  <a:gd name="T48" fmla="*/ 136 w 154"/>
                  <a:gd name="T49" fmla="*/ 28 h 265"/>
                  <a:gd name="T50" fmla="*/ 121 w 154"/>
                  <a:gd name="T51" fmla="*/ 0 h 265"/>
                  <a:gd name="T52" fmla="*/ 124 w 154"/>
                  <a:gd name="T53" fmla="*/ 4 h 265"/>
                  <a:gd name="T54" fmla="*/ 121 w 154"/>
                  <a:gd name="T55" fmla="*/ 0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4" h="265">
                    <a:moveTo>
                      <a:pt x="136" y="28"/>
                    </a:moveTo>
                    <a:cubicBezTo>
                      <a:pt x="139" y="37"/>
                      <a:pt x="141" y="46"/>
                      <a:pt x="141" y="55"/>
                    </a:cubicBezTo>
                    <a:cubicBezTo>
                      <a:pt x="141" y="90"/>
                      <a:pt x="118" y="123"/>
                      <a:pt x="83" y="135"/>
                    </a:cubicBezTo>
                    <a:cubicBezTo>
                      <a:pt x="0" y="162"/>
                      <a:pt x="0" y="162"/>
                      <a:pt x="0" y="162"/>
                    </a:cubicBezTo>
                    <a:cubicBezTo>
                      <a:pt x="10" y="197"/>
                      <a:pt x="10" y="197"/>
                      <a:pt x="10" y="197"/>
                    </a:cubicBezTo>
                    <a:cubicBezTo>
                      <a:pt x="27" y="253"/>
                      <a:pt x="27" y="253"/>
                      <a:pt x="27" y="253"/>
                    </a:cubicBezTo>
                    <a:cubicBezTo>
                      <a:pt x="30" y="265"/>
                      <a:pt x="30" y="265"/>
                      <a:pt x="30" y="265"/>
                    </a:cubicBezTo>
                    <a:cubicBezTo>
                      <a:pt x="30" y="265"/>
                      <a:pt x="31" y="265"/>
                      <a:pt x="31" y="265"/>
                    </a:cubicBezTo>
                    <a:cubicBezTo>
                      <a:pt x="31" y="265"/>
                      <a:pt x="31" y="265"/>
                      <a:pt x="31" y="265"/>
                    </a:cubicBezTo>
                    <a:cubicBezTo>
                      <a:pt x="32" y="264"/>
                      <a:pt x="35" y="260"/>
                      <a:pt x="40" y="256"/>
                    </a:cubicBezTo>
                    <a:cubicBezTo>
                      <a:pt x="53" y="241"/>
                      <a:pt x="80" y="212"/>
                      <a:pt x="103" y="176"/>
                    </a:cubicBezTo>
                    <a:cubicBezTo>
                      <a:pt x="103" y="176"/>
                      <a:pt x="103" y="176"/>
                      <a:pt x="103" y="176"/>
                    </a:cubicBezTo>
                    <a:cubicBezTo>
                      <a:pt x="103" y="176"/>
                      <a:pt x="103" y="176"/>
                      <a:pt x="103" y="176"/>
                    </a:cubicBezTo>
                    <a:cubicBezTo>
                      <a:pt x="103" y="176"/>
                      <a:pt x="103" y="176"/>
                      <a:pt x="103" y="176"/>
                    </a:cubicBezTo>
                    <a:cubicBezTo>
                      <a:pt x="103" y="176"/>
                      <a:pt x="103" y="176"/>
                      <a:pt x="103" y="176"/>
                    </a:cubicBezTo>
                    <a:cubicBezTo>
                      <a:pt x="131" y="130"/>
                      <a:pt x="154" y="75"/>
                      <a:pt x="136" y="29"/>
                    </a:cubicBezTo>
                    <a:cubicBezTo>
                      <a:pt x="136" y="29"/>
                      <a:pt x="136" y="29"/>
                      <a:pt x="136" y="29"/>
                    </a:cubicBezTo>
                    <a:cubicBezTo>
                      <a:pt x="136" y="29"/>
                      <a:pt x="136" y="29"/>
                      <a:pt x="136" y="28"/>
                    </a:cubicBezTo>
                    <a:cubicBezTo>
                      <a:pt x="136" y="28"/>
                      <a:pt x="136" y="28"/>
                      <a:pt x="136" y="28"/>
                    </a:cubicBezTo>
                    <a:cubicBezTo>
                      <a:pt x="136" y="28"/>
                      <a:pt x="136" y="28"/>
                      <a:pt x="136" y="28"/>
                    </a:cubicBezTo>
                    <a:cubicBezTo>
                      <a:pt x="136" y="28"/>
                      <a:pt x="136" y="28"/>
                      <a:pt x="136" y="28"/>
                    </a:cubicBezTo>
                    <a:cubicBezTo>
                      <a:pt x="136" y="28"/>
                      <a:pt x="136" y="28"/>
                      <a:pt x="136" y="28"/>
                    </a:cubicBezTo>
                    <a:cubicBezTo>
                      <a:pt x="136" y="28"/>
                      <a:pt x="136" y="28"/>
                      <a:pt x="136" y="28"/>
                    </a:cubicBezTo>
                    <a:cubicBezTo>
                      <a:pt x="136" y="28"/>
                      <a:pt x="136" y="28"/>
                      <a:pt x="136" y="28"/>
                    </a:cubicBezTo>
                    <a:cubicBezTo>
                      <a:pt x="136" y="28"/>
                      <a:pt x="136" y="28"/>
                      <a:pt x="136" y="28"/>
                    </a:cubicBezTo>
                    <a:moveTo>
                      <a:pt x="121" y="0"/>
                    </a:moveTo>
                    <a:cubicBezTo>
                      <a:pt x="122" y="2"/>
                      <a:pt x="123" y="3"/>
                      <a:pt x="124" y="4"/>
                    </a:cubicBezTo>
                    <a:cubicBezTo>
                      <a:pt x="123" y="3"/>
                      <a:pt x="122" y="2"/>
                      <a:pt x="121" y="0"/>
                    </a:cubicBezTo>
                  </a:path>
                </a:pathLst>
              </a:custGeom>
              <a:solidFill>
                <a:srgbClr val="F0C495"/>
              </a:solidFill>
              <a:ln>
                <a:noFill/>
              </a:ln>
            </p:spPr>
            <p:txBody>
              <a:bodyPr vert="horz" wrap="square" lIns="91440" tIns="45720" rIns="91440" bIns="45720" numCol="1" anchor="t" anchorCtr="0" compatLnSpc="1"/>
              <a:lstStyle/>
              <a:p>
                <a:endParaRPr lang="en-US">
                  <a:cs typeface="+mn-ea"/>
                  <a:sym typeface="+mn-lt"/>
                </a:endParaRPr>
              </a:p>
            </p:txBody>
          </p:sp>
          <p:sp>
            <p:nvSpPr>
              <p:cNvPr id="81" name="Freeform 28"/>
              <p:cNvSpPr/>
              <p:nvPr/>
            </p:nvSpPr>
            <p:spPr bwMode="auto">
              <a:xfrm>
                <a:off x="8854142" y="4858123"/>
                <a:ext cx="793185" cy="491454"/>
              </a:xfrm>
              <a:custGeom>
                <a:avLst/>
                <a:gdLst>
                  <a:gd name="T0" fmla="*/ 425 w 440"/>
                  <a:gd name="T1" fmla="*/ 67 h 273"/>
                  <a:gd name="T2" fmla="*/ 372 w 440"/>
                  <a:gd name="T3" fmla="*/ 174 h 273"/>
                  <a:gd name="T4" fmla="*/ 121 w 440"/>
                  <a:gd name="T5" fmla="*/ 258 h 273"/>
                  <a:gd name="T6" fmla="*/ 15 w 440"/>
                  <a:gd name="T7" fmla="*/ 205 h 273"/>
                  <a:gd name="T8" fmla="*/ 68 w 440"/>
                  <a:gd name="T9" fmla="*/ 98 h 273"/>
                  <a:gd name="T10" fmla="*/ 319 w 440"/>
                  <a:gd name="T11" fmla="*/ 14 h 273"/>
                  <a:gd name="T12" fmla="*/ 425 w 440"/>
                  <a:gd name="T13" fmla="*/ 67 h 273"/>
                </a:gdLst>
                <a:ahLst/>
                <a:cxnLst>
                  <a:cxn ang="0">
                    <a:pos x="T0" y="T1"/>
                  </a:cxn>
                  <a:cxn ang="0">
                    <a:pos x="T2" y="T3"/>
                  </a:cxn>
                  <a:cxn ang="0">
                    <a:pos x="T4" y="T5"/>
                  </a:cxn>
                  <a:cxn ang="0">
                    <a:pos x="T6" y="T7"/>
                  </a:cxn>
                  <a:cxn ang="0">
                    <a:pos x="T8" y="T9"/>
                  </a:cxn>
                  <a:cxn ang="0">
                    <a:pos x="T10" y="T11"/>
                  </a:cxn>
                  <a:cxn ang="0">
                    <a:pos x="T12" y="T13"/>
                  </a:cxn>
                </a:cxnLst>
                <a:rect l="0" t="0" r="r" b="b"/>
                <a:pathLst>
                  <a:path w="440" h="273">
                    <a:moveTo>
                      <a:pt x="425" y="67"/>
                    </a:moveTo>
                    <a:cubicBezTo>
                      <a:pt x="440" y="112"/>
                      <a:pt x="416" y="159"/>
                      <a:pt x="372" y="174"/>
                    </a:cubicBezTo>
                    <a:cubicBezTo>
                      <a:pt x="121" y="258"/>
                      <a:pt x="121" y="258"/>
                      <a:pt x="121" y="258"/>
                    </a:cubicBezTo>
                    <a:cubicBezTo>
                      <a:pt x="77" y="273"/>
                      <a:pt x="29" y="249"/>
                      <a:pt x="15" y="205"/>
                    </a:cubicBezTo>
                    <a:cubicBezTo>
                      <a:pt x="0" y="161"/>
                      <a:pt x="24" y="113"/>
                      <a:pt x="68" y="98"/>
                    </a:cubicBezTo>
                    <a:cubicBezTo>
                      <a:pt x="319" y="14"/>
                      <a:pt x="319" y="14"/>
                      <a:pt x="319" y="14"/>
                    </a:cubicBezTo>
                    <a:cubicBezTo>
                      <a:pt x="363" y="0"/>
                      <a:pt x="410" y="23"/>
                      <a:pt x="425" y="67"/>
                    </a:cubicBezTo>
                  </a:path>
                </a:pathLst>
              </a:custGeom>
              <a:solidFill>
                <a:srgbClr val="F1ACA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82" name="Freeform 29"/>
              <p:cNvSpPr/>
              <p:nvPr/>
            </p:nvSpPr>
            <p:spPr bwMode="auto">
              <a:xfrm>
                <a:off x="8854142" y="5160615"/>
                <a:ext cx="793185" cy="492217"/>
              </a:xfrm>
              <a:custGeom>
                <a:avLst/>
                <a:gdLst>
                  <a:gd name="T0" fmla="*/ 425 w 440"/>
                  <a:gd name="T1" fmla="*/ 68 h 273"/>
                  <a:gd name="T2" fmla="*/ 372 w 440"/>
                  <a:gd name="T3" fmla="*/ 174 h 273"/>
                  <a:gd name="T4" fmla="*/ 121 w 440"/>
                  <a:gd name="T5" fmla="*/ 258 h 273"/>
                  <a:gd name="T6" fmla="*/ 15 w 440"/>
                  <a:gd name="T7" fmla="*/ 205 h 273"/>
                  <a:gd name="T8" fmla="*/ 68 w 440"/>
                  <a:gd name="T9" fmla="*/ 99 h 273"/>
                  <a:gd name="T10" fmla="*/ 319 w 440"/>
                  <a:gd name="T11" fmla="*/ 15 h 273"/>
                  <a:gd name="T12" fmla="*/ 425 w 440"/>
                  <a:gd name="T13" fmla="*/ 68 h 273"/>
                </a:gdLst>
                <a:ahLst/>
                <a:cxnLst>
                  <a:cxn ang="0">
                    <a:pos x="T0" y="T1"/>
                  </a:cxn>
                  <a:cxn ang="0">
                    <a:pos x="T2" y="T3"/>
                  </a:cxn>
                  <a:cxn ang="0">
                    <a:pos x="T4" y="T5"/>
                  </a:cxn>
                  <a:cxn ang="0">
                    <a:pos x="T6" y="T7"/>
                  </a:cxn>
                  <a:cxn ang="0">
                    <a:pos x="T8" y="T9"/>
                  </a:cxn>
                  <a:cxn ang="0">
                    <a:pos x="T10" y="T11"/>
                  </a:cxn>
                  <a:cxn ang="0">
                    <a:pos x="T12" y="T13"/>
                  </a:cxn>
                </a:cxnLst>
                <a:rect l="0" t="0" r="r" b="b"/>
                <a:pathLst>
                  <a:path w="440" h="273">
                    <a:moveTo>
                      <a:pt x="425" y="68"/>
                    </a:moveTo>
                    <a:cubicBezTo>
                      <a:pt x="440" y="112"/>
                      <a:pt x="416" y="160"/>
                      <a:pt x="372" y="174"/>
                    </a:cubicBezTo>
                    <a:cubicBezTo>
                      <a:pt x="121" y="258"/>
                      <a:pt x="121" y="258"/>
                      <a:pt x="121" y="258"/>
                    </a:cubicBezTo>
                    <a:cubicBezTo>
                      <a:pt x="77" y="273"/>
                      <a:pt x="29" y="249"/>
                      <a:pt x="15" y="205"/>
                    </a:cubicBezTo>
                    <a:cubicBezTo>
                      <a:pt x="0" y="161"/>
                      <a:pt x="24" y="113"/>
                      <a:pt x="68" y="99"/>
                    </a:cubicBezTo>
                    <a:cubicBezTo>
                      <a:pt x="319" y="15"/>
                      <a:pt x="319" y="15"/>
                      <a:pt x="319" y="15"/>
                    </a:cubicBezTo>
                    <a:cubicBezTo>
                      <a:pt x="363" y="0"/>
                      <a:pt x="410" y="24"/>
                      <a:pt x="425" y="68"/>
                    </a:cubicBezTo>
                  </a:path>
                </a:pathLst>
              </a:custGeom>
              <a:solidFill>
                <a:srgbClr val="F1ACA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83" name="Freeform 30"/>
              <p:cNvSpPr/>
              <p:nvPr/>
            </p:nvSpPr>
            <p:spPr bwMode="auto">
              <a:xfrm>
                <a:off x="8872428" y="5762552"/>
                <a:ext cx="793185" cy="492217"/>
              </a:xfrm>
              <a:custGeom>
                <a:avLst/>
                <a:gdLst>
                  <a:gd name="T0" fmla="*/ 425 w 440"/>
                  <a:gd name="T1" fmla="*/ 68 h 273"/>
                  <a:gd name="T2" fmla="*/ 372 w 440"/>
                  <a:gd name="T3" fmla="*/ 175 h 273"/>
                  <a:gd name="T4" fmla="*/ 121 w 440"/>
                  <a:gd name="T5" fmla="*/ 259 h 273"/>
                  <a:gd name="T6" fmla="*/ 15 w 440"/>
                  <a:gd name="T7" fmla="*/ 205 h 273"/>
                  <a:gd name="T8" fmla="*/ 68 w 440"/>
                  <a:gd name="T9" fmla="*/ 99 h 273"/>
                  <a:gd name="T10" fmla="*/ 319 w 440"/>
                  <a:gd name="T11" fmla="*/ 15 h 273"/>
                  <a:gd name="T12" fmla="*/ 425 w 440"/>
                  <a:gd name="T13" fmla="*/ 68 h 273"/>
                </a:gdLst>
                <a:ahLst/>
                <a:cxnLst>
                  <a:cxn ang="0">
                    <a:pos x="T0" y="T1"/>
                  </a:cxn>
                  <a:cxn ang="0">
                    <a:pos x="T2" y="T3"/>
                  </a:cxn>
                  <a:cxn ang="0">
                    <a:pos x="T4" y="T5"/>
                  </a:cxn>
                  <a:cxn ang="0">
                    <a:pos x="T6" y="T7"/>
                  </a:cxn>
                  <a:cxn ang="0">
                    <a:pos x="T8" y="T9"/>
                  </a:cxn>
                  <a:cxn ang="0">
                    <a:pos x="T10" y="T11"/>
                  </a:cxn>
                  <a:cxn ang="0">
                    <a:pos x="T12" y="T13"/>
                  </a:cxn>
                </a:cxnLst>
                <a:rect l="0" t="0" r="r" b="b"/>
                <a:pathLst>
                  <a:path w="440" h="273">
                    <a:moveTo>
                      <a:pt x="425" y="68"/>
                    </a:moveTo>
                    <a:cubicBezTo>
                      <a:pt x="440" y="112"/>
                      <a:pt x="416" y="160"/>
                      <a:pt x="372" y="175"/>
                    </a:cubicBezTo>
                    <a:cubicBezTo>
                      <a:pt x="121" y="259"/>
                      <a:pt x="121" y="259"/>
                      <a:pt x="121" y="259"/>
                    </a:cubicBezTo>
                    <a:cubicBezTo>
                      <a:pt x="77" y="273"/>
                      <a:pt x="29" y="249"/>
                      <a:pt x="15" y="205"/>
                    </a:cubicBezTo>
                    <a:cubicBezTo>
                      <a:pt x="0" y="161"/>
                      <a:pt x="24" y="114"/>
                      <a:pt x="68" y="99"/>
                    </a:cubicBezTo>
                    <a:cubicBezTo>
                      <a:pt x="319" y="15"/>
                      <a:pt x="319" y="15"/>
                      <a:pt x="319" y="15"/>
                    </a:cubicBezTo>
                    <a:cubicBezTo>
                      <a:pt x="363" y="0"/>
                      <a:pt x="410" y="24"/>
                      <a:pt x="425" y="68"/>
                    </a:cubicBezTo>
                  </a:path>
                </a:pathLst>
              </a:custGeom>
              <a:solidFill>
                <a:srgbClr val="F1ACA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84" name="Freeform 31"/>
              <p:cNvSpPr/>
              <p:nvPr/>
            </p:nvSpPr>
            <p:spPr bwMode="auto">
              <a:xfrm>
                <a:off x="8854142" y="5461584"/>
                <a:ext cx="793185" cy="493741"/>
              </a:xfrm>
              <a:custGeom>
                <a:avLst/>
                <a:gdLst>
                  <a:gd name="T0" fmla="*/ 425 w 440"/>
                  <a:gd name="T1" fmla="*/ 68 h 274"/>
                  <a:gd name="T2" fmla="*/ 372 w 440"/>
                  <a:gd name="T3" fmla="*/ 175 h 274"/>
                  <a:gd name="T4" fmla="*/ 121 w 440"/>
                  <a:gd name="T5" fmla="*/ 259 h 274"/>
                  <a:gd name="T6" fmla="*/ 15 w 440"/>
                  <a:gd name="T7" fmla="*/ 206 h 274"/>
                  <a:gd name="T8" fmla="*/ 68 w 440"/>
                  <a:gd name="T9" fmla="*/ 99 h 274"/>
                  <a:gd name="T10" fmla="*/ 319 w 440"/>
                  <a:gd name="T11" fmla="*/ 15 h 274"/>
                  <a:gd name="T12" fmla="*/ 425 w 440"/>
                  <a:gd name="T13" fmla="*/ 68 h 274"/>
                </a:gdLst>
                <a:ahLst/>
                <a:cxnLst>
                  <a:cxn ang="0">
                    <a:pos x="T0" y="T1"/>
                  </a:cxn>
                  <a:cxn ang="0">
                    <a:pos x="T2" y="T3"/>
                  </a:cxn>
                  <a:cxn ang="0">
                    <a:pos x="T4" y="T5"/>
                  </a:cxn>
                  <a:cxn ang="0">
                    <a:pos x="T6" y="T7"/>
                  </a:cxn>
                  <a:cxn ang="0">
                    <a:pos x="T8" y="T9"/>
                  </a:cxn>
                  <a:cxn ang="0">
                    <a:pos x="T10" y="T11"/>
                  </a:cxn>
                  <a:cxn ang="0">
                    <a:pos x="T12" y="T13"/>
                  </a:cxn>
                </a:cxnLst>
                <a:rect l="0" t="0" r="r" b="b"/>
                <a:pathLst>
                  <a:path w="440" h="274">
                    <a:moveTo>
                      <a:pt x="425" y="68"/>
                    </a:moveTo>
                    <a:cubicBezTo>
                      <a:pt x="440" y="112"/>
                      <a:pt x="416" y="160"/>
                      <a:pt x="372" y="175"/>
                    </a:cubicBezTo>
                    <a:cubicBezTo>
                      <a:pt x="121" y="259"/>
                      <a:pt x="121" y="259"/>
                      <a:pt x="121" y="259"/>
                    </a:cubicBezTo>
                    <a:cubicBezTo>
                      <a:pt x="77" y="274"/>
                      <a:pt x="29" y="250"/>
                      <a:pt x="15" y="206"/>
                    </a:cubicBezTo>
                    <a:cubicBezTo>
                      <a:pt x="0" y="162"/>
                      <a:pt x="24" y="114"/>
                      <a:pt x="68" y="99"/>
                    </a:cubicBezTo>
                    <a:cubicBezTo>
                      <a:pt x="319" y="15"/>
                      <a:pt x="319" y="15"/>
                      <a:pt x="319" y="15"/>
                    </a:cubicBezTo>
                    <a:cubicBezTo>
                      <a:pt x="363" y="0"/>
                      <a:pt x="410" y="24"/>
                      <a:pt x="425" y="68"/>
                    </a:cubicBezTo>
                  </a:path>
                </a:pathLst>
              </a:custGeom>
              <a:solidFill>
                <a:srgbClr val="F1ACA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85" name="Freeform 32"/>
              <p:cNvSpPr/>
              <p:nvPr/>
            </p:nvSpPr>
            <p:spPr bwMode="auto">
              <a:xfrm>
                <a:off x="8872428" y="4875648"/>
                <a:ext cx="756612" cy="454119"/>
              </a:xfrm>
              <a:custGeom>
                <a:avLst/>
                <a:gdLst>
                  <a:gd name="T0" fmla="*/ 335 w 420"/>
                  <a:gd name="T1" fmla="*/ 0 h 252"/>
                  <a:gd name="T2" fmla="*/ 309 w 420"/>
                  <a:gd name="T3" fmla="*/ 4 h 252"/>
                  <a:gd name="T4" fmla="*/ 145 w 420"/>
                  <a:gd name="T5" fmla="*/ 59 h 252"/>
                  <a:gd name="T6" fmla="*/ 58 w 420"/>
                  <a:gd name="T7" fmla="*/ 88 h 252"/>
                  <a:gd name="T8" fmla="*/ 11 w 420"/>
                  <a:gd name="T9" fmla="*/ 126 h 252"/>
                  <a:gd name="T10" fmla="*/ 0 w 420"/>
                  <a:gd name="T11" fmla="*/ 168 h 252"/>
                  <a:gd name="T12" fmla="*/ 5 w 420"/>
                  <a:gd name="T13" fmla="*/ 195 h 252"/>
                  <a:gd name="T14" fmla="*/ 73 w 420"/>
                  <a:gd name="T15" fmla="*/ 252 h 252"/>
                  <a:gd name="T16" fmla="*/ 309 w 420"/>
                  <a:gd name="T17" fmla="*/ 173 h 252"/>
                  <a:gd name="T18" fmla="*/ 335 w 420"/>
                  <a:gd name="T19" fmla="*/ 168 h 252"/>
                  <a:gd name="T20" fmla="*/ 347 w 420"/>
                  <a:gd name="T21" fmla="*/ 169 h 252"/>
                  <a:gd name="T22" fmla="*/ 362 w 420"/>
                  <a:gd name="T23" fmla="*/ 164 h 252"/>
                  <a:gd name="T24" fmla="*/ 420 w 420"/>
                  <a:gd name="T25" fmla="*/ 84 h 252"/>
                  <a:gd name="T26" fmla="*/ 415 w 420"/>
                  <a:gd name="T27" fmla="*/ 57 h 252"/>
                  <a:gd name="T28" fmla="*/ 335 w 420"/>
                  <a:gd name="T29" fmla="*/ 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20" h="252">
                    <a:moveTo>
                      <a:pt x="335" y="0"/>
                    </a:moveTo>
                    <a:cubicBezTo>
                      <a:pt x="326" y="0"/>
                      <a:pt x="317" y="1"/>
                      <a:pt x="309" y="4"/>
                    </a:cubicBezTo>
                    <a:cubicBezTo>
                      <a:pt x="145" y="59"/>
                      <a:pt x="145" y="59"/>
                      <a:pt x="145" y="59"/>
                    </a:cubicBezTo>
                    <a:cubicBezTo>
                      <a:pt x="58" y="88"/>
                      <a:pt x="58" y="88"/>
                      <a:pt x="58" y="88"/>
                    </a:cubicBezTo>
                    <a:cubicBezTo>
                      <a:pt x="37" y="95"/>
                      <a:pt x="21" y="109"/>
                      <a:pt x="11" y="126"/>
                    </a:cubicBezTo>
                    <a:cubicBezTo>
                      <a:pt x="4" y="139"/>
                      <a:pt x="0" y="153"/>
                      <a:pt x="0" y="168"/>
                    </a:cubicBezTo>
                    <a:cubicBezTo>
                      <a:pt x="0" y="177"/>
                      <a:pt x="2" y="186"/>
                      <a:pt x="5" y="195"/>
                    </a:cubicBezTo>
                    <a:cubicBezTo>
                      <a:pt x="15" y="226"/>
                      <a:pt x="42" y="247"/>
                      <a:pt x="73" y="252"/>
                    </a:cubicBezTo>
                    <a:cubicBezTo>
                      <a:pt x="309" y="173"/>
                      <a:pt x="309" y="173"/>
                      <a:pt x="309" y="173"/>
                    </a:cubicBezTo>
                    <a:cubicBezTo>
                      <a:pt x="317" y="170"/>
                      <a:pt x="326" y="168"/>
                      <a:pt x="335" y="168"/>
                    </a:cubicBezTo>
                    <a:cubicBezTo>
                      <a:pt x="339" y="168"/>
                      <a:pt x="343" y="169"/>
                      <a:pt x="347" y="169"/>
                    </a:cubicBezTo>
                    <a:cubicBezTo>
                      <a:pt x="362" y="164"/>
                      <a:pt x="362" y="164"/>
                      <a:pt x="362" y="164"/>
                    </a:cubicBezTo>
                    <a:cubicBezTo>
                      <a:pt x="397" y="152"/>
                      <a:pt x="420" y="119"/>
                      <a:pt x="420" y="84"/>
                    </a:cubicBezTo>
                    <a:cubicBezTo>
                      <a:pt x="420" y="75"/>
                      <a:pt x="418" y="66"/>
                      <a:pt x="415" y="57"/>
                    </a:cubicBezTo>
                    <a:cubicBezTo>
                      <a:pt x="403" y="22"/>
                      <a:pt x="371" y="0"/>
                      <a:pt x="335" y="0"/>
                    </a:cubicBezTo>
                  </a:path>
                </a:pathLst>
              </a:custGeom>
              <a:solidFill>
                <a:srgbClr val="FDCF9D"/>
              </a:solidFill>
              <a:ln>
                <a:noFill/>
              </a:ln>
            </p:spPr>
            <p:txBody>
              <a:bodyPr vert="horz" wrap="square" lIns="91440" tIns="45720" rIns="91440" bIns="45720" numCol="1" anchor="t" anchorCtr="0" compatLnSpc="1"/>
              <a:lstStyle/>
              <a:p>
                <a:endParaRPr lang="en-US">
                  <a:cs typeface="+mn-ea"/>
                  <a:sym typeface="+mn-lt"/>
                </a:endParaRPr>
              </a:p>
            </p:txBody>
          </p:sp>
          <p:sp>
            <p:nvSpPr>
              <p:cNvPr id="86" name="Freeform 33"/>
              <p:cNvSpPr/>
              <p:nvPr/>
            </p:nvSpPr>
            <p:spPr bwMode="auto">
              <a:xfrm>
                <a:off x="8872428" y="5180426"/>
                <a:ext cx="756612" cy="452596"/>
              </a:xfrm>
              <a:custGeom>
                <a:avLst/>
                <a:gdLst>
                  <a:gd name="T0" fmla="*/ 347 w 420"/>
                  <a:gd name="T1" fmla="*/ 0 h 251"/>
                  <a:gd name="T2" fmla="*/ 111 w 420"/>
                  <a:gd name="T3" fmla="*/ 79 h 251"/>
                  <a:gd name="T4" fmla="*/ 84 w 420"/>
                  <a:gd name="T5" fmla="*/ 83 h 251"/>
                  <a:gd name="T6" fmla="*/ 73 w 420"/>
                  <a:gd name="T7" fmla="*/ 83 h 251"/>
                  <a:gd name="T8" fmla="*/ 58 w 420"/>
                  <a:gd name="T9" fmla="*/ 88 h 251"/>
                  <a:gd name="T10" fmla="*/ 0 w 420"/>
                  <a:gd name="T11" fmla="*/ 168 h 251"/>
                  <a:gd name="T12" fmla="*/ 5 w 420"/>
                  <a:gd name="T13" fmla="*/ 194 h 251"/>
                  <a:gd name="T14" fmla="*/ 71 w 420"/>
                  <a:gd name="T15" fmla="*/ 251 h 251"/>
                  <a:gd name="T16" fmla="*/ 309 w 420"/>
                  <a:gd name="T17" fmla="*/ 171 h 251"/>
                  <a:gd name="T18" fmla="*/ 335 w 420"/>
                  <a:gd name="T19" fmla="*/ 167 h 251"/>
                  <a:gd name="T20" fmla="*/ 349 w 420"/>
                  <a:gd name="T21" fmla="*/ 168 h 251"/>
                  <a:gd name="T22" fmla="*/ 362 w 420"/>
                  <a:gd name="T23" fmla="*/ 163 h 251"/>
                  <a:gd name="T24" fmla="*/ 420 w 420"/>
                  <a:gd name="T25" fmla="*/ 84 h 251"/>
                  <a:gd name="T26" fmla="*/ 415 w 420"/>
                  <a:gd name="T27" fmla="*/ 57 h 251"/>
                  <a:gd name="T28" fmla="*/ 347 w 420"/>
                  <a:gd name="T29" fmla="*/ 0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20" h="251">
                    <a:moveTo>
                      <a:pt x="347" y="0"/>
                    </a:moveTo>
                    <a:cubicBezTo>
                      <a:pt x="111" y="79"/>
                      <a:pt x="111" y="79"/>
                      <a:pt x="111" y="79"/>
                    </a:cubicBezTo>
                    <a:cubicBezTo>
                      <a:pt x="102" y="82"/>
                      <a:pt x="93" y="83"/>
                      <a:pt x="84" y="83"/>
                    </a:cubicBezTo>
                    <a:cubicBezTo>
                      <a:pt x="81" y="83"/>
                      <a:pt x="77" y="83"/>
                      <a:pt x="73" y="83"/>
                    </a:cubicBezTo>
                    <a:cubicBezTo>
                      <a:pt x="58" y="88"/>
                      <a:pt x="58" y="88"/>
                      <a:pt x="58" y="88"/>
                    </a:cubicBezTo>
                    <a:cubicBezTo>
                      <a:pt x="23" y="100"/>
                      <a:pt x="0" y="132"/>
                      <a:pt x="0" y="168"/>
                    </a:cubicBezTo>
                    <a:cubicBezTo>
                      <a:pt x="0" y="176"/>
                      <a:pt x="2" y="185"/>
                      <a:pt x="5" y="194"/>
                    </a:cubicBezTo>
                    <a:cubicBezTo>
                      <a:pt x="15" y="225"/>
                      <a:pt x="41" y="246"/>
                      <a:pt x="71" y="251"/>
                    </a:cubicBezTo>
                    <a:cubicBezTo>
                      <a:pt x="309" y="171"/>
                      <a:pt x="309" y="171"/>
                      <a:pt x="309" y="171"/>
                    </a:cubicBezTo>
                    <a:cubicBezTo>
                      <a:pt x="317" y="168"/>
                      <a:pt x="326" y="167"/>
                      <a:pt x="335" y="167"/>
                    </a:cubicBezTo>
                    <a:cubicBezTo>
                      <a:pt x="340" y="167"/>
                      <a:pt x="344" y="167"/>
                      <a:pt x="349" y="168"/>
                    </a:cubicBezTo>
                    <a:cubicBezTo>
                      <a:pt x="362" y="163"/>
                      <a:pt x="362" y="163"/>
                      <a:pt x="362" y="163"/>
                    </a:cubicBezTo>
                    <a:cubicBezTo>
                      <a:pt x="397" y="152"/>
                      <a:pt x="420" y="119"/>
                      <a:pt x="420" y="84"/>
                    </a:cubicBezTo>
                    <a:cubicBezTo>
                      <a:pt x="420" y="75"/>
                      <a:pt x="418" y="66"/>
                      <a:pt x="415" y="57"/>
                    </a:cubicBezTo>
                    <a:cubicBezTo>
                      <a:pt x="405" y="25"/>
                      <a:pt x="377" y="4"/>
                      <a:pt x="347" y="0"/>
                    </a:cubicBezTo>
                  </a:path>
                </a:pathLst>
              </a:custGeom>
              <a:solidFill>
                <a:srgbClr val="FDCF9D"/>
              </a:solidFill>
              <a:ln>
                <a:noFill/>
              </a:ln>
            </p:spPr>
            <p:txBody>
              <a:bodyPr vert="horz" wrap="square" lIns="91440" tIns="45720" rIns="91440" bIns="45720" numCol="1" anchor="t" anchorCtr="0" compatLnSpc="1"/>
              <a:lstStyle/>
              <a:p>
                <a:endParaRPr lang="en-US">
                  <a:cs typeface="+mn-ea"/>
                  <a:sym typeface="+mn-lt"/>
                </a:endParaRPr>
              </a:p>
            </p:txBody>
          </p:sp>
          <p:sp>
            <p:nvSpPr>
              <p:cNvPr id="87" name="Freeform 34"/>
              <p:cNvSpPr/>
              <p:nvPr/>
            </p:nvSpPr>
            <p:spPr bwMode="auto">
              <a:xfrm>
                <a:off x="9004245" y="5178901"/>
                <a:ext cx="493741" cy="150866"/>
              </a:xfrm>
              <a:custGeom>
                <a:avLst/>
                <a:gdLst>
                  <a:gd name="T0" fmla="*/ 262 w 274"/>
                  <a:gd name="T1" fmla="*/ 0 h 84"/>
                  <a:gd name="T2" fmla="*/ 236 w 274"/>
                  <a:gd name="T3" fmla="*/ 5 h 84"/>
                  <a:gd name="T4" fmla="*/ 0 w 274"/>
                  <a:gd name="T5" fmla="*/ 84 h 84"/>
                  <a:gd name="T6" fmla="*/ 11 w 274"/>
                  <a:gd name="T7" fmla="*/ 84 h 84"/>
                  <a:gd name="T8" fmla="*/ 38 w 274"/>
                  <a:gd name="T9" fmla="*/ 80 h 84"/>
                  <a:gd name="T10" fmla="*/ 274 w 274"/>
                  <a:gd name="T11" fmla="*/ 1 h 84"/>
                  <a:gd name="T12" fmla="*/ 262 w 274"/>
                  <a:gd name="T13" fmla="*/ 0 h 84"/>
                </a:gdLst>
                <a:ahLst/>
                <a:cxnLst>
                  <a:cxn ang="0">
                    <a:pos x="T0" y="T1"/>
                  </a:cxn>
                  <a:cxn ang="0">
                    <a:pos x="T2" y="T3"/>
                  </a:cxn>
                  <a:cxn ang="0">
                    <a:pos x="T4" y="T5"/>
                  </a:cxn>
                  <a:cxn ang="0">
                    <a:pos x="T6" y="T7"/>
                  </a:cxn>
                  <a:cxn ang="0">
                    <a:pos x="T8" y="T9"/>
                  </a:cxn>
                  <a:cxn ang="0">
                    <a:pos x="T10" y="T11"/>
                  </a:cxn>
                  <a:cxn ang="0">
                    <a:pos x="T12" y="T13"/>
                  </a:cxn>
                </a:cxnLst>
                <a:rect l="0" t="0" r="r" b="b"/>
                <a:pathLst>
                  <a:path w="274" h="84">
                    <a:moveTo>
                      <a:pt x="262" y="0"/>
                    </a:moveTo>
                    <a:cubicBezTo>
                      <a:pt x="253" y="0"/>
                      <a:pt x="244" y="2"/>
                      <a:pt x="236" y="5"/>
                    </a:cubicBezTo>
                    <a:cubicBezTo>
                      <a:pt x="0" y="84"/>
                      <a:pt x="0" y="84"/>
                      <a:pt x="0" y="84"/>
                    </a:cubicBezTo>
                    <a:cubicBezTo>
                      <a:pt x="4" y="84"/>
                      <a:pt x="8" y="84"/>
                      <a:pt x="11" y="84"/>
                    </a:cubicBezTo>
                    <a:cubicBezTo>
                      <a:pt x="20" y="84"/>
                      <a:pt x="29" y="83"/>
                      <a:pt x="38" y="80"/>
                    </a:cubicBezTo>
                    <a:cubicBezTo>
                      <a:pt x="274" y="1"/>
                      <a:pt x="274" y="1"/>
                      <a:pt x="274" y="1"/>
                    </a:cubicBezTo>
                    <a:cubicBezTo>
                      <a:pt x="270" y="1"/>
                      <a:pt x="266" y="0"/>
                      <a:pt x="262" y="0"/>
                    </a:cubicBezTo>
                  </a:path>
                </a:pathLst>
              </a:custGeom>
              <a:solidFill>
                <a:srgbClr val="F0C495"/>
              </a:solidFill>
              <a:ln>
                <a:noFill/>
              </a:ln>
            </p:spPr>
            <p:txBody>
              <a:bodyPr vert="horz" wrap="square" lIns="91440" tIns="45720" rIns="91440" bIns="45720" numCol="1" anchor="t" anchorCtr="0" compatLnSpc="1"/>
              <a:lstStyle/>
              <a:p>
                <a:endParaRPr lang="en-US">
                  <a:cs typeface="+mn-ea"/>
                  <a:sym typeface="+mn-lt"/>
                </a:endParaRPr>
              </a:p>
            </p:txBody>
          </p:sp>
          <p:sp>
            <p:nvSpPr>
              <p:cNvPr id="88" name="Freeform 35"/>
              <p:cNvSpPr/>
              <p:nvPr/>
            </p:nvSpPr>
            <p:spPr bwMode="auto">
              <a:xfrm>
                <a:off x="8890714" y="5782362"/>
                <a:ext cx="756612" cy="454119"/>
              </a:xfrm>
              <a:custGeom>
                <a:avLst/>
                <a:gdLst>
                  <a:gd name="T0" fmla="*/ 343 w 420"/>
                  <a:gd name="T1" fmla="*/ 0 h 252"/>
                  <a:gd name="T2" fmla="*/ 101 w 420"/>
                  <a:gd name="T3" fmla="*/ 81 h 252"/>
                  <a:gd name="T4" fmla="*/ 74 w 420"/>
                  <a:gd name="T5" fmla="*/ 85 h 252"/>
                  <a:gd name="T6" fmla="*/ 67 w 420"/>
                  <a:gd name="T7" fmla="*/ 85 h 252"/>
                  <a:gd name="T8" fmla="*/ 58 w 420"/>
                  <a:gd name="T9" fmla="*/ 88 h 252"/>
                  <a:gd name="T10" fmla="*/ 0 w 420"/>
                  <a:gd name="T11" fmla="*/ 168 h 252"/>
                  <a:gd name="T12" fmla="*/ 5 w 420"/>
                  <a:gd name="T13" fmla="*/ 194 h 252"/>
                  <a:gd name="T14" fmla="*/ 84 w 420"/>
                  <a:gd name="T15" fmla="*/ 252 h 252"/>
                  <a:gd name="T16" fmla="*/ 111 w 420"/>
                  <a:gd name="T17" fmla="*/ 248 h 252"/>
                  <a:gd name="T18" fmla="*/ 362 w 420"/>
                  <a:gd name="T19" fmla="*/ 164 h 252"/>
                  <a:gd name="T20" fmla="*/ 420 w 420"/>
                  <a:gd name="T21" fmla="*/ 84 h 252"/>
                  <a:gd name="T22" fmla="*/ 415 w 420"/>
                  <a:gd name="T23" fmla="*/ 57 h 252"/>
                  <a:gd name="T24" fmla="*/ 343 w 420"/>
                  <a:gd name="T25" fmla="*/ 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0" h="252">
                    <a:moveTo>
                      <a:pt x="343" y="0"/>
                    </a:moveTo>
                    <a:cubicBezTo>
                      <a:pt x="101" y="81"/>
                      <a:pt x="101" y="81"/>
                      <a:pt x="101" y="81"/>
                    </a:cubicBezTo>
                    <a:cubicBezTo>
                      <a:pt x="92" y="84"/>
                      <a:pt x="83" y="85"/>
                      <a:pt x="74" y="85"/>
                    </a:cubicBezTo>
                    <a:cubicBezTo>
                      <a:pt x="72" y="85"/>
                      <a:pt x="69" y="85"/>
                      <a:pt x="67" y="85"/>
                    </a:cubicBezTo>
                    <a:cubicBezTo>
                      <a:pt x="58" y="88"/>
                      <a:pt x="58" y="88"/>
                      <a:pt x="58" y="88"/>
                    </a:cubicBezTo>
                    <a:cubicBezTo>
                      <a:pt x="22" y="100"/>
                      <a:pt x="0" y="132"/>
                      <a:pt x="0" y="168"/>
                    </a:cubicBezTo>
                    <a:cubicBezTo>
                      <a:pt x="0" y="177"/>
                      <a:pt x="2" y="186"/>
                      <a:pt x="5" y="194"/>
                    </a:cubicBezTo>
                    <a:cubicBezTo>
                      <a:pt x="16" y="230"/>
                      <a:pt x="49" y="252"/>
                      <a:pt x="84" y="252"/>
                    </a:cubicBezTo>
                    <a:cubicBezTo>
                      <a:pt x="93" y="252"/>
                      <a:pt x="102" y="250"/>
                      <a:pt x="111" y="248"/>
                    </a:cubicBezTo>
                    <a:cubicBezTo>
                      <a:pt x="362" y="164"/>
                      <a:pt x="362" y="164"/>
                      <a:pt x="362" y="164"/>
                    </a:cubicBezTo>
                    <a:cubicBezTo>
                      <a:pt x="397" y="152"/>
                      <a:pt x="420" y="119"/>
                      <a:pt x="420" y="84"/>
                    </a:cubicBezTo>
                    <a:cubicBezTo>
                      <a:pt x="420" y="75"/>
                      <a:pt x="418" y="66"/>
                      <a:pt x="415" y="57"/>
                    </a:cubicBezTo>
                    <a:cubicBezTo>
                      <a:pt x="404" y="24"/>
                      <a:pt x="375" y="3"/>
                      <a:pt x="343" y="0"/>
                    </a:cubicBezTo>
                  </a:path>
                </a:pathLst>
              </a:custGeom>
              <a:solidFill>
                <a:srgbClr val="FDCF9D"/>
              </a:solidFill>
              <a:ln>
                <a:noFill/>
              </a:ln>
            </p:spPr>
            <p:txBody>
              <a:bodyPr vert="horz" wrap="square" lIns="91440" tIns="45720" rIns="91440" bIns="45720" numCol="1" anchor="t" anchorCtr="0" compatLnSpc="1"/>
              <a:lstStyle/>
              <a:p>
                <a:endParaRPr lang="en-US">
                  <a:cs typeface="+mn-ea"/>
                  <a:sym typeface="+mn-lt"/>
                </a:endParaRPr>
              </a:p>
            </p:txBody>
          </p:sp>
          <p:sp>
            <p:nvSpPr>
              <p:cNvPr id="89" name="Freeform 36"/>
              <p:cNvSpPr/>
              <p:nvPr/>
            </p:nvSpPr>
            <p:spPr bwMode="auto">
              <a:xfrm>
                <a:off x="8872428" y="5482918"/>
                <a:ext cx="756612" cy="452596"/>
              </a:xfrm>
              <a:custGeom>
                <a:avLst/>
                <a:gdLst>
                  <a:gd name="T0" fmla="*/ 349 w 420"/>
                  <a:gd name="T1" fmla="*/ 0 h 251"/>
                  <a:gd name="T2" fmla="*/ 111 w 420"/>
                  <a:gd name="T3" fmla="*/ 79 h 251"/>
                  <a:gd name="T4" fmla="*/ 84 w 420"/>
                  <a:gd name="T5" fmla="*/ 84 h 251"/>
                  <a:gd name="T6" fmla="*/ 71 w 420"/>
                  <a:gd name="T7" fmla="*/ 83 h 251"/>
                  <a:gd name="T8" fmla="*/ 58 w 420"/>
                  <a:gd name="T9" fmla="*/ 87 h 251"/>
                  <a:gd name="T10" fmla="*/ 0 w 420"/>
                  <a:gd name="T11" fmla="*/ 167 h 251"/>
                  <a:gd name="T12" fmla="*/ 5 w 420"/>
                  <a:gd name="T13" fmla="*/ 194 h 251"/>
                  <a:gd name="T14" fmla="*/ 77 w 420"/>
                  <a:gd name="T15" fmla="*/ 251 h 251"/>
                  <a:gd name="T16" fmla="*/ 319 w 420"/>
                  <a:gd name="T17" fmla="*/ 170 h 251"/>
                  <a:gd name="T18" fmla="*/ 345 w 420"/>
                  <a:gd name="T19" fmla="*/ 165 h 251"/>
                  <a:gd name="T20" fmla="*/ 353 w 420"/>
                  <a:gd name="T21" fmla="*/ 166 h 251"/>
                  <a:gd name="T22" fmla="*/ 362 w 420"/>
                  <a:gd name="T23" fmla="*/ 163 h 251"/>
                  <a:gd name="T24" fmla="*/ 420 w 420"/>
                  <a:gd name="T25" fmla="*/ 83 h 251"/>
                  <a:gd name="T26" fmla="*/ 415 w 420"/>
                  <a:gd name="T27" fmla="*/ 56 h 251"/>
                  <a:gd name="T28" fmla="*/ 349 w 420"/>
                  <a:gd name="T29" fmla="*/ 0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20" h="251">
                    <a:moveTo>
                      <a:pt x="349" y="0"/>
                    </a:moveTo>
                    <a:cubicBezTo>
                      <a:pt x="111" y="79"/>
                      <a:pt x="111" y="79"/>
                      <a:pt x="111" y="79"/>
                    </a:cubicBezTo>
                    <a:cubicBezTo>
                      <a:pt x="102" y="82"/>
                      <a:pt x="93" y="84"/>
                      <a:pt x="84" y="84"/>
                    </a:cubicBezTo>
                    <a:cubicBezTo>
                      <a:pt x="80" y="84"/>
                      <a:pt x="75" y="83"/>
                      <a:pt x="71" y="83"/>
                    </a:cubicBezTo>
                    <a:cubicBezTo>
                      <a:pt x="58" y="87"/>
                      <a:pt x="58" y="87"/>
                      <a:pt x="58" y="87"/>
                    </a:cubicBezTo>
                    <a:cubicBezTo>
                      <a:pt x="23" y="99"/>
                      <a:pt x="0" y="132"/>
                      <a:pt x="0" y="167"/>
                    </a:cubicBezTo>
                    <a:cubicBezTo>
                      <a:pt x="0" y="176"/>
                      <a:pt x="2" y="185"/>
                      <a:pt x="5" y="194"/>
                    </a:cubicBezTo>
                    <a:cubicBezTo>
                      <a:pt x="16" y="226"/>
                      <a:pt x="44" y="248"/>
                      <a:pt x="77" y="251"/>
                    </a:cubicBezTo>
                    <a:cubicBezTo>
                      <a:pt x="319" y="170"/>
                      <a:pt x="319" y="170"/>
                      <a:pt x="319" y="170"/>
                    </a:cubicBezTo>
                    <a:cubicBezTo>
                      <a:pt x="327" y="167"/>
                      <a:pt x="336" y="165"/>
                      <a:pt x="345" y="165"/>
                    </a:cubicBezTo>
                    <a:cubicBezTo>
                      <a:pt x="348" y="165"/>
                      <a:pt x="351" y="166"/>
                      <a:pt x="353" y="166"/>
                    </a:cubicBezTo>
                    <a:cubicBezTo>
                      <a:pt x="362" y="163"/>
                      <a:pt x="362" y="163"/>
                      <a:pt x="362" y="163"/>
                    </a:cubicBezTo>
                    <a:cubicBezTo>
                      <a:pt x="397" y="151"/>
                      <a:pt x="420" y="118"/>
                      <a:pt x="420" y="83"/>
                    </a:cubicBezTo>
                    <a:cubicBezTo>
                      <a:pt x="420" y="74"/>
                      <a:pt x="418" y="65"/>
                      <a:pt x="415" y="56"/>
                    </a:cubicBezTo>
                    <a:cubicBezTo>
                      <a:pt x="405" y="26"/>
                      <a:pt x="379" y="5"/>
                      <a:pt x="349" y="0"/>
                    </a:cubicBezTo>
                  </a:path>
                </a:pathLst>
              </a:custGeom>
              <a:solidFill>
                <a:srgbClr val="FDCF9D"/>
              </a:solidFill>
              <a:ln>
                <a:noFill/>
              </a:ln>
            </p:spPr>
            <p:txBody>
              <a:bodyPr vert="horz" wrap="square" lIns="91440" tIns="45720" rIns="91440" bIns="45720" numCol="1" anchor="t" anchorCtr="0" compatLnSpc="1"/>
              <a:lstStyle/>
              <a:p>
                <a:endParaRPr lang="en-US">
                  <a:cs typeface="+mn-ea"/>
                  <a:sym typeface="+mn-lt"/>
                </a:endParaRPr>
              </a:p>
            </p:txBody>
          </p:sp>
          <p:sp>
            <p:nvSpPr>
              <p:cNvPr id="90" name="Freeform 37"/>
              <p:cNvSpPr/>
              <p:nvPr/>
            </p:nvSpPr>
            <p:spPr bwMode="auto">
              <a:xfrm>
                <a:off x="9000435" y="5481394"/>
                <a:ext cx="500598" cy="153151"/>
              </a:xfrm>
              <a:custGeom>
                <a:avLst/>
                <a:gdLst>
                  <a:gd name="T0" fmla="*/ 264 w 278"/>
                  <a:gd name="T1" fmla="*/ 0 h 85"/>
                  <a:gd name="T2" fmla="*/ 238 w 278"/>
                  <a:gd name="T3" fmla="*/ 4 h 85"/>
                  <a:gd name="T4" fmla="*/ 0 w 278"/>
                  <a:gd name="T5" fmla="*/ 84 h 85"/>
                  <a:gd name="T6" fmla="*/ 13 w 278"/>
                  <a:gd name="T7" fmla="*/ 85 h 85"/>
                  <a:gd name="T8" fmla="*/ 40 w 278"/>
                  <a:gd name="T9" fmla="*/ 80 h 85"/>
                  <a:gd name="T10" fmla="*/ 278 w 278"/>
                  <a:gd name="T11" fmla="*/ 1 h 85"/>
                  <a:gd name="T12" fmla="*/ 264 w 278"/>
                  <a:gd name="T13" fmla="*/ 0 h 85"/>
                </a:gdLst>
                <a:ahLst/>
                <a:cxnLst>
                  <a:cxn ang="0">
                    <a:pos x="T0" y="T1"/>
                  </a:cxn>
                  <a:cxn ang="0">
                    <a:pos x="T2" y="T3"/>
                  </a:cxn>
                  <a:cxn ang="0">
                    <a:pos x="T4" y="T5"/>
                  </a:cxn>
                  <a:cxn ang="0">
                    <a:pos x="T6" y="T7"/>
                  </a:cxn>
                  <a:cxn ang="0">
                    <a:pos x="T8" y="T9"/>
                  </a:cxn>
                  <a:cxn ang="0">
                    <a:pos x="T10" y="T11"/>
                  </a:cxn>
                  <a:cxn ang="0">
                    <a:pos x="T12" y="T13"/>
                  </a:cxn>
                </a:cxnLst>
                <a:rect l="0" t="0" r="r" b="b"/>
                <a:pathLst>
                  <a:path w="278" h="85">
                    <a:moveTo>
                      <a:pt x="264" y="0"/>
                    </a:moveTo>
                    <a:cubicBezTo>
                      <a:pt x="255" y="0"/>
                      <a:pt x="246" y="1"/>
                      <a:pt x="238" y="4"/>
                    </a:cubicBezTo>
                    <a:cubicBezTo>
                      <a:pt x="0" y="84"/>
                      <a:pt x="0" y="84"/>
                      <a:pt x="0" y="84"/>
                    </a:cubicBezTo>
                    <a:cubicBezTo>
                      <a:pt x="4" y="84"/>
                      <a:pt x="9" y="85"/>
                      <a:pt x="13" y="85"/>
                    </a:cubicBezTo>
                    <a:cubicBezTo>
                      <a:pt x="22" y="85"/>
                      <a:pt x="31" y="83"/>
                      <a:pt x="40" y="80"/>
                    </a:cubicBezTo>
                    <a:cubicBezTo>
                      <a:pt x="278" y="1"/>
                      <a:pt x="278" y="1"/>
                      <a:pt x="278" y="1"/>
                    </a:cubicBezTo>
                    <a:cubicBezTo>
                      <a:pt x="273" y="0"/>
                      <a:pt x="269" y="0"/>
                      <a:pt x="264" y="0"/>
                    </a:cubicBezTo>
                  </a:path>
                </a:pathLst>
              </a:custGeom>
              <a:solidFill>
                <a:srgbClr val="F0C495"/>
              </a:solidFill>
              <a:ln>
                <a:noFill/>
              </a:ln>
            </p:spPr>
            <p:txBody>
              <a:bodyPr vert="horz" wrap="square" lIns="91440" tIns="45720" rIns="91440" bIns="45720" numCol="1" anchor="t" anchorCtr="0" compatLnSpc="1"/>
              <a:lstStyle/>
              <a:p>
                <a:endParaRPr lang="en-US">
                  <a:cs typeface="+mn-ea"/>
                  <a:sym typeface="+mn-lt"/>
                </a:endParaRPr>
              </a:p>
            </p:txBody>
          </p:sp>
          <p:sp>
            <p:nvSpPr>
              <p:cNvPr id="91" name="Freeform 38"/>
              <p:cNvSpPr/>
              <p:nvPr/>
            </p:nvSpPr>
            <p:spPr bwMode="auto">
              <a:xfrm>
                <a:off x="9011102" y="5780839"/>
                <a:ext cx="497550" cy="154675"/>
              </a:xfrm>
              <a:custGeom>
                <a:avLst/>
                <a:gdLst>
                  <a:gd name="T0" fmla="*/ 268 w 276"/>
                  <a:gd name="T1" fmla="*/ 0 h 86"/>
                  <a:gd name="T2" fmla="*/ 242 w 276"/>
                  <a:gd name="T3" fmla="*/ 5 h 86"/>
                  <a:gd name="T4" fmla="*/ 0 w 276"/>
                  <a:gd name="T5" fmla="*/ 86 h 86"/>
                  <a:gd name="T6" fmla="*/ 7 w 276"/>
                  <a:gd name="T7" fmla="*/ 86 h 86"/>
                  <a:gd name="T8" fmla="*/ 34 w 276"/>
                  <a:gd name="T9" fmla="*/ 82 h 86"/>
                  <a:gd name="T10" fmla="*/ 276 w 276"/>
                  <a:gd name="T11" fmla="*/ 1 h 86"/>
                  <a:gd name="T12" fmla="*/ 268 w 276"/>
                  <a:gd name="T13" fmla="*/ 0 h 86"/>
                </a:gdLst>
                <a:ahLst/>
                <a:cxnLst>
                  <a:cxn ang="0">
                    <a:pos x="T0" y="T1"/>
                  </a:cxn>
                  <a:cxn ang="0">
                    <a:pos x="T2" y="T3"/>
                  </a:cxn>
                  <a:cxn ang="0">
                    <a:pos x="T4" y="T5"/>
                  </a:cxn>
                  <a:cxn ang="0">
                    <a:pos x="T6" y="T7"/>
                  </a:cxn>
                  <a:cxn ang="0">
                    <a:pos x="T8" y="T9"/>
                  </a:cxn>
                  <a:cxn ang="0">
                    <a:pos x="T10" y="T11"/>
                  </a:cxn>
                  <a:cxn ang="0">
                    <a:pos x="T12" y="T13"/>
                  </a:cxn>
                </a:cxnLst>
                <a:rect l="0" t="0" r="r" b="b"/>
                <a:pathLst>
                  <a:path w="276" h="86">
                    <a:moveTo>
                      <a:pt x="268" y="0"/>
                    </a:moveTo>
                    <a:cubicBezTo>
                      <a:pt x="259" y="0"/>
                      <a:pt x="250" y="2"/>
                      <a:pt x="242" y="5"/>
                    </a:cubicBezTo>
                    <a:cubicBezTo>
                      <a:pt x="0" y="86"/>
                      <a:pt x="0" y="86"/>
                      <a:pt x="0" y="86"/>
                    </a:cubicBezTo>
                    <a:cubicBezTo>
                      <a:pt x="2" y="86"/>
                      <a:pt x="5" y="86"/>
                      <a:pt x="7" y="86"/>
                    </a:cubicBezTo>
                    <a:cubicBezTo>
                      <a:pt x="16" y="86"/>
                      <a:pt x="25" y="85"/>
                      <a:pt x="34" y="82"/>
                    </a:cubicBezTo>
                    <a:cubicBezTo>
                      <a:pt x="276" y="1"/>
                      <a:pt x="276" y="1"/>
                      <a:pt x="276" y="1"/>
                    </a:cubicBezTo>
                    <a:cubicBezTo>
                      <a:pt x="274" y="1"/>
                      <a:pt x="271" y="0"/>
                      <a:pt x="268" y="0"/>
                    </a:cubicBezTo>
                  </a:path>
                </a:pathLst>
              </a:custGeom>
              <a:solidFill>
                <a:srgbClr val="F0C495"/>
              </a:solidFill>
              <a:ln>
                <a:noFill/>
              </a:ln>
            </p:spPr>
            <p:txBody>
              <a:bodyPr vert="horz" wrap="square" lIns="91440" tIns="45720" rIns="91440" bIns="45720" numCol="1" anchor="t" anchorCtr="0" compatLnSpc="1"/>
              <a:lstStyle/>
              <a:p>
                <a:endParaRPr lang="en-US">
                  <a:cs typeface="+mn-ea"/>
                  <a:sym typeface="+mn-lt"/>
                </a:endParaRPr>
              </a:p>
            </p:txBody>
          </p:sp>
          <p:sp>
            <p:nvSpPr>
              <p:cNvPr id="92" name="Rectangle 39"/>
              <p:cNvSpPr>
                <a:spLocks noChangeArrowheads="1"/>
              </p:cNvSpPr>
              <p:nvPr/>
            </p:nvSpPr>
            <p:spPr bwMode="auto">
              <a:xfrm>
                <a:off x="8394689" y="6512306"/>
                <a:ext cx="1108631" cy="335256"/>
              </a:xfrm>
              <a:prstGeom prst="rect">
                <a:avLst/>
              </a:prstGeom>
              <a:solidFill>
                <a:srgbClr val="267CA0"/>
              </a:solidFill>
              <a:ln>
                <a:noFill/>
              </a:ln>
            </p:spPr>
            <p:txBody>
              <a:bodyPr vert="horz" wrap="square" lIns="91440" tIns="45720" rIns="91440" bIns="45720" numCol="1" anchor="t" anchorCtr="0" compatLnSpc="1"/>
              <a:lstStyle/>
              <a:p>
                <a:endParaRPr lang="en-US">
                  <a:cs typeface="+mn-ea"/>
                  <a:sym typeface="+mn-lt"/>
                </a:endParaRPr>
              </a:p>
            </p:txBody>
          </p:sp>
          <p:sp>
            <p:nvSpPr>
              <p:cNvPr id="93" name="Freeform 40"/>
              <p:cNvSpPr/>
              <p:nvPr/>
            </p:nvSpPr>
            <p:spPr bwMode="auto">
              <a:xfrm>
                <a:off x="8886905" y="5668832"/>
                <a:ext cx="154675" cy="236203"/>
              </a:xfrm>
              <a:custGeom>
                <a:avLst/>
                <a:gdLst>
                  <a:gd name="T0" fmla="*/ 54 w 86"/>
                  <a:gd name="T1" fmla="*/ 0 h 131"/>
                  <a:gd name="T2" fmla="*/ 9 w 86"/>
                  <a:gd name="T3" fmla="*/ 78 h 131"/>
                  <a:gd name="T4" fmla="*/ 86 w 86"/>
                  <a:gd name="T5" fmla="*/ 122 h 131"/>
                  <a:gd name="T6" fmla="*/ 54 w 86"/>
                  <a:gd name="T7" fmla="*/ 0 h 131"/>
                </a:gdLst>
                <a:ahLst/>
                <a:cxnLst>
                  <a:cxn ang="0">
                    <a:pos x="T0" y="T1"/>
                  </a:cxn>
                  <a:cxn ang="0">
                    <a:pos x="T2" y="T3"/>
                  </a:cxn>
                  <a:cxn ang="0">
                    <a:pos x="T4" y="T5"/>
                  </a:cxn>
                  <a:cxn ang="0">
                    <a:pos x="T6" y="T7"/>
                  </a:cxn>
                </a:cxnLst>
                <a:rect l="0" t="0" r="r" b="b"/>
                <a:pathLst>
                  <a:path w="86" h="131">
                    <a:moveTo>
                      <a:pt x="54" y="0"/>
                    </a:moveTo>
                    <a:cubicBezTo>
                      <a:pt x="20" y="9"/>
                      <a:pt x="0" y="44"/>
                      <a:pt x="9" y="78"/>
                    </a:cubicBezTo>
                    <a:cubicBezTo>
                      <a:pt x="18" y="111"/>
                      <a:pt x="52" y="131"/>
                      <a:pt x="86" y="122"/>
                    </a:cubicBezTo>
                    <a:lnTo>
                      <a:pt x="54" y="0"/>
                    </a:lnTo>
                    <a:close/>
                  </a:path>
                </a:pathLst>
              </a:custGeom>
              <a:solidFill>
                <a:srgbClr val="F9F3E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94" name="Freeform 41"/>
              <p:cNvSpPr/>
              <p:nvPr/>
            </p:nvSpPr>
            <p:spPr bwMode="auto">
              <a:xfrm>
                <a:off x="8917383" y="5975135"/>
                <a:ext cx="155437" cy="236203"/>
              </a:xfrm>
              <a:custGeom>
                <a:avLst/>
                <a:gdLst>
                  <a:gd name="T0" fmla="*/ 54 w 86"/>
                  <a:gd name="T1" fmla="*/ 0 h 131"/>
                  <a:gd name="T2" fmla="*/ 9 w 86"/>
                  <a:gd name="T3" fmla="*/ 77 h 131"/>
                  <a:gd name="T4" fmla="*/ 86 w 86"/>
                  <a:gd name="T5" fmla="*/ 122 h 131"/>
                  <a:gd name="T6" fmla="*/ 54 w 86"/>
                  <a:gd name="T7" fmla="*/ 0 h 131"/>
                </a:gdLst>
                <a:ahLst/>
                <a:cxnLst>
                  <a:cxn ang="0">
                    <a:pos x="T0" y="T1"/>
                  </a:cxn>
                  <a:cxn ang="0">
                    <a:pos x="T2" y="T3"/>
                  </a:cxn>
                  <a:cxn ang="0">
                    <a:pos x="T4" y="T5"/>
                  </a:cxn>
                  <a:cxn ang="0">
                    <a:pos x="T6" y="T7"/>
                  </a:cxn>
                </a:cxnLst>
                <a:rect l="0" t="0" r="r" b="b"/>
                <a:pathLst>
                  <a:path w="86" h="131">
                    <a:moveTo>
                      <a:pt x="54" y="0"/>
                    </a:moveTo>
                    <a:cubicBezTo>
                      <a:pt x="20" y="9"/>
                      <a:pt x="0" y="44"/>
                      <a:pt x="9" y="77"/>
                    </a:cubicBezTo>
                    <a:cubicBezTo>
                      <a:pt x="18" y="111"/>
                      <a:pt x="52" y="131"/>
                      <a:pt x="86" y="122"/>
                    </a:cubicBezTo>
                    <a:lnTo>
                      <a:pt x="54" y="0"/>
                    </a:lnTo>
                    <a:close/>
                  </a:path>
                </a:pathLst>
              </a:custGeom>
              <a:solidFill>
                <a:srgbClr val="F9F3E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95" name="Freeform 42"/>
              <p:cNvSpPr/>
              <p:nvPr/>
            </p:nvSpPr>
            <p:spPr bwMode="auto">
              <a:xfrm>
                <a:off x="8905191" y="5066896"/>
                <a:ext cx="154675" cy="236203"/>
              </a:xfrm>
              <a:custGeom>
                <a:avLst/>
                <a:gdLst>
                  <a:gd name="T0" fmla="*/ 54 w 86"/>
                  <a:gd name="T1" fmla="*/ 0 h 131"/>
                  <a:gd name="T2" fmla="*/ 9 w 86"/>
                  <a:gd name="T3" fmla="*/ 77 h 131"/>
                  <a:gd name="T4" fmla="*/ 86 w 86"/>
                  <a:gd name="T5" fmla="*/ 122 h 131"/>
                  <a:gd name="T6" fmla="*/ 54 w 86"/>
                  <a:gd name="T7" fmla="*/ 0 h 131"/>
                </a:gdLst>
                <a:ahLst/>
                <a:cxnLst>
                  <a:cxn ang="0">
                    <a:pos x="T0" y="T1"/>
                  </a:cxn>
                  <a:cxn ang="0">
                    <a:pos x="T2" y="T3"/>
                  </a:cxn>
                  <a:cxn ang="0">
                    <a:pos x="T4" y="T5"/>
                  </a:cxn>
                  <a:cxn ang="0">
                    <a:pos x="T6" y="T7"/>
                  </a:cxn>
                </a:cxnLst>
                <a:rect l="0" t="0" r="r" b="b"/>
                <a:pathLst>
                  <a:path w="86" h="131">
                    <a:moveTo>
                      <a:pt x="54" y="0"/>
                    </a:moveTo>
                    <a:cubicBezTo>
                      <a:pt x="20" y="9"/>
                      <a:pt x="0" y="44"/>
                      <a:pt x="9" y="77"/>
                    </a:cubicBezTo>
                    <a:cubicBezTo>
                      <a:pt x="18" y="111"/>
                      <a:pt x="52" y="131"/>
                      <a:pt x="86" y="122"/>
                    </a:cubicBezTo>
                    <a:lnTo>
                      <a:pt x="54" y="0"/>
                    </a:lnTo>
                    <a:close/>
                  </a:path>
                </a:pathLst>
              </a:custGeom>
              <a:solidFill>
                <a:srgbClr val="F9F3E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96" name="Freeform 43"/>
              <p:cNvSpPr/>
              <p:nvPr/>
            </p:nvSpPr>
            <p:spPr bwMode="auto">
              <a:xfrm>
                <a:off x="8221727" y="5102707"/>
                <a:ext cx="778708" cy="304778"/>
              </a:xfrm>
              <a:custGeom>
                <a:avLst/>
                <a:gdLst>
                  <a:gd name="T0" fmla="*/ 432 w 432"/>
                  <a:gd name="T1" fmla="*/ 84 h 169"/>
                  <a:gd name="T2" fmla="*/ 348 w 432"/>
                  <a:gd name="T3" fmla="*/ 169 h 169"/>
                  <a:gd name="T4" fmla="*/ 84 w 432"/>
                  <a:gd name="T5" fmla="*/ 169 h 169"/>
                  <a:gd name="T6" fmla="*/ 0 w 432"/>
                  <a:gd name="T7" fmla="*/ 84 h 169"/>
                  <a:gd name="T8" fmla="*/ 84 w 432"/>
                  <a:gd name="T9" fmla="*/ 0 h 169"/>
                  <a:gd name="T10" fmla="*/ 348 w 432"/>
                  <a:gd name="T11" fmla="*/ 0 h 169"/>
                  <a:gd name="T12" fmla="*/ 432 w 432"/>
                  <a:gd name="T13" fmla="*/ 84 h 169"/>
                </a:gdLst>
                <a:ahLst/>
                <a:cxnLst>
                  <a:cxn ang="0">
                    <a:pos x="T0" y="T1"/>
                  </a:cxn>
                  <a:cxn ang="0">
                    <a:pos x="T2" y="T3"/>
                  </a:cxn>
                  <a:cxn ang="0">
                    <a:pos x="T4" y="T5"/>
                  </a:cxn>
                  <a:cxn ang="0">
                    <a:pos x="T6" y="T7"/>
                  </a:cxn>
                  <a:cxn ang="0">
                    <a:pos x="T8" y="T9"/>
                  </a:cxn>
                  <a:cxn ang="0">
                    <a:pos x="T10" y="T11"/>
                  </a:cxn>
                  <a:cxn ang="0">
                    <a:pos x="T12" y="T13"/>
                  </a:cxn>
                </a:cxnLst>
                <a:rect l="0" t="0" r="r" b="b"/>
                <a:pathLst>
                  <a:path w="432" h="169">
                    <a:moveTo>
                      <a:pt x="432" y="84"/>
                    </a:moveTo>
                    <a:cubicBezTo>
                      <a:pt x="432" y="131"/>
                      <a:pt x="395" y="169"/>
                      <a:pt x="348" y="169"/>
                    </a:cubicBezTo>
                    <a:cubicBezTo>
                      <a:pt x="84" y="169"/>
                      <a:pt x="84" y="169"/>
                      <a:pt x="84" y="169"/>
                    </a:cubicBezTo>
                    <a:cubicBezTo>
                      <a:pt x="37" y="169"/>
                      <a:pt x="0" y="131"/>
                      <a:pt x="0" y="84"/>
                    </a:cubicBezTo>
                    <a:cubicBezTo>
                      <a:pt x="0" y="38"/>
                      <a:pt x="37" y="0"/>
                      <a:pt x="84" y="0"/>
                    </a:cubicBezTo>
                    <a:cubicBezTo>
                      <a:pt x="348" y="0"/>
                      <a:pt x="348" y="0"/>
                      <a:pt x="348" y="0"/>
                    </a:cubicBezTo>
                    <a:cubicBezTo>
                      <a:pt x="395" y="0"/>
                      <a:pt x="432" y="38"/>
                      <a:pt x="432" y="84"/>
                    </a:cubicBezTo>
                    <a:close/>
                  </a:path>
                </a:pathLst>
              </a:custGeom>
              <a:solidFill>
                <a:srgbClr val="F0C495"/>
              </a:solidFill>
              <a:ln>
                <a:noFill/>
              </a:ln>
            </p:spPr>
            <p:txBody>
              <a:bodyPr vert="horz" wrap="square" lIns="91440" tIns="45720" rIns="91440" bIns="45720" numCol="1" anchor="t" anchorCtr="0" compatLnSpc="1"/>
              <a:lstStyle/>
              <a:p>
                <a:endParaRPr lang="en-US">
                  <a:cs typeface="+mn-ea"/>
                  <a:sym typeface="+mn-lt"/>
                </a:endParaRPr>
              </a:p>
            </p:txBody>
          </p:sp>
          <p:sp>
            <p:nvSpPr>
              <p:cNvPr id="97" name="Freeform 44"/>
              <p:cNvSpPr/>
              <p:nvPr/>
            </p:nvSpPr>
            <p:spPr bwMode="auto">
              <a:xfrm>
                <a:off x="8704800" y="5086707"/>
                <a:ext cx="531838" cy="566126"/>
              </a:xfrm>
              <a:custGeom>
                <a:avLst/>
                <a:gdLst>
                  <a:gd name="T0" fmla="*/ 258 w 295"/>
                  <a:gd name="T1" fmla="*/ 283 h 314"/>
                  <a:gd name="T2" fmla="*/ 139 w 295"/>
                  <a:gd name="T3" fmla="*/ 277 h 314"/>
                  <a:gd name="T4" fmla="*/ 31 w 295"/>
                  <a:gd name="T5" fmla="*/ 150 h 314"/>
                  <a:gd name="T6" fmla="*/ 37 w 295"/>
                  <a:gd name="T7" fmla="*/ 31 h 314"/>
                  <a:gd name="T8" fmla="*/ 156 w 295"/>
                  <a:gd name="T9" fmla="*/ 37 h 314"/>
                  <a:gd name="T10" fmla="*/ 264 w 295"/>
                  <a:gd name="T11" fmla="*/ 164 h 314"/>
                  <a:gd name="T12" fmla="*/ 258 w 295"/>
                  <a:gd name="T13" fmla="*/ 283 h 314"/>
                </a:gdLst>
                <a:ahLst/>
                <a:cxnLst>
                  <a:cxn ang="0">
                    <a:pos x="T0" y="T1"/>
                  </a:cxn>
                  <a:cxn ang="0">
                    <a:pos x="T2" y="T3"/>
                  </a:cxn>
                  <a:cxn ang="0">
                    <a:pos x="T4" y="T5"/>
                  </a:cxn>
                  <a:cxn ang="0">
                    <a:pos x="T6" y="T7"/>
                  </a:cxn>
                  <a:cxn ang="0">
                    <a:pos x="T8" y="T9"/>
                  </a:cxn>
                  <a:cxn ang="0">
                    <a:pos x="T10" y="T11"/>
                  </a:cxn>
                  <a:cxn ang="0">
                    <a:pos x="T12" y="T13"/>
                  </a:cxn>
                </a:cxnLst>
                <a:rect l="0" t="0" r="r" b="b"/>
                <a:pathLst>
                  <a:path w="295" h="314">
                    <a:moveTo>
                      <a:pt x="258" y="283"/>
                    </a:moveTo>
                    <a:cubicBezTo>
                      <a:pt x="223" y="314"/>
                      <a:pt x="170" y="311"/>
                      <a:pt x="139" y="277"/>
                    </a:cubicBezTo>
                    <a:cubicBezTo>
                      <a:pt x="31" y="150"/>
                      <a:pt x="31" y="150"/>
                      <a:pt x="31" y="150"/>
                    </a:cubicBezTo>
                    <a:cubicBezTo>
                      <a:pt x="0" y="115"/>
                      <a:pt x="3" y="62"/>
                      <a:pt x="37" y="31"/>
                    </a:cubicBezTo>
                    <a:cubicBezTo>
                      <a:pt x="72" y="0"/>
                      <a:pt x="125" y="2"/>
                      <a:pt x="156" y="37"/>
                    </a:cubicBezTo>
                    <a:cubicBezTo>
                      <a:pt x="264" y="164"/>
                      <a:pt x="264" y="164"/>
                      <a:pt x="264" y="164"/>
                    </a:cubicBezTo>
                    <a:cubicBezTo>
                      <a:pt x="295" y="199"/>
                      <a:pt x="292" y="252"/>
                      <a:pt x="258" y="283"/>
                    </a:cubicBezTo>
                    <a:close/>
                  </a:path>
                </a:pathLst>
              </a:custGeom>
              <a:solidFill>
                <a:srgbClr val="F0C495"/>
              </a:solidFill>
              <a:ln>
                <a:noFill/>
              </a:ln>
            </p:spPr>
            <p:txBody>
              <a:bodyPr vert="horz" wrap="square" lIns="91440" tIns="45720" rIns="91440" bIns="45720" numCol="1" anchor="t" anchorCtr="0" compatLnSpc="1"/>
              <a:lstStyle/>
              <a:p>
                <a:endParaRPr lang="en-US">
                  <a:cs typeface="+mn-ea"/>
                  <a:sym typeface="+mn-lt"/>
                </a:endParaRPr>
              </a:p>
            </p:txBody>
          </p:sp>
          <p:sp>
            <p:nvSpPr>
              <p:cNvPr id="98" name="Freeform 45"/>
              <p:cNvSpPr/>
              <p:nvPr/>
            </p:nvSpPr>
            <p:spPr bwMode="auto">
              <a:xfrm>
                <a:off x="8967671" y="5407485"/>
                <a:ext cx="225536" cy="191249"/>
              </a:xfrm>
              <a:custGeom>
                <a:avLst/>
                <a:gdLst>
                  <a:gd name="T0" fmla="*/ 0 w 125"/>
                  <a:gd name="T1" fmla="*/ 68 h 106"/>
                  <a:gd name="T2" fmla="*/ 87 w 125"/>
                  <a:gd name="T3" fmla="*/ 87 h 106"/>
                  <a:gd name="T4" fmla="*/ 106 w 125"/>
                  <a:gd name="T5" fmla="*/ 0 h 106"/>
                  <a:gd name="T6" fmla="*/ 0 w 125"/>
                  <a:gd name="T7" fmla="*/ 68 h 106"/>
                </a:gdLst>
                <a:ahLst/>
                <a:cxnLst>
                  <a:cxn ang="0">
                    <a:pos x="T0" y="T1"/>
                  </a:cxn>
                  <a:cxn ang="0">
                    <a:pos x="T2" y="T3"/>
                  </a:cxn>
                  <a:cxn ang="0">
                    <a:pos x="T4" y="T5"/>
                  </a:cxn>
                  <a:cxn ang="0">
                    <a:pos x="T6" y="T7"/>
                  </a:cxn>
                </a:cxnLst>
                <a:rect l="0" t="0" r="r" b="b"/>
                <a:pathLst>
                  <a:path w="125" h="106">
                    <a:moveTo>
                      <a:pt x="0" y="68"/>
                    </a:moveTo>
                    <a:cubicBezTo>
                      <a:pt x="19" y="97"/>
                      <a:pt x="58" y="106"/>
                      <a:pt x="87" y="87"/>
                    </a:cubicBezTo>
                    <a:cubicBezTo>
                      <a:pt x="117" y="68"/>
                      <a:pt x="125" y="29"/>
                      <a:pt x="106" y="0"/>
                    </a:cubicBezTo>
                    <a:lnTo>
                      <a:pt x="0" y="68"/>
                    </a:lnTo>
                    <a:close/>
                  </a:path>
                </a:pathLst>
              </a:custGeom>
              <a:solidFill>
                <a:srgbClr val="F9F3E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grpSp>
        <p:sp>
          <p:nvSpPr>
            <p:cNvPr id="36" name="Freeform 6"/>
            <p:cNvSpPr/>
            <p:nvPr/>
          </p:nvSpPr>
          <p:spPr bwMode="auto">
            <a:xfrm>
              <a:off x="6887005" y="2349663"/>
              <a:ext cx="3731196" cy="1865800"/>
            </a:xfrm>
            <a:custGeom>
              <a:avLst/>
              <a:gdLst>
                <a:gd name="T0" fmla="*/ 2106 w 2106"/>
                <a:gd name="T1" fmla="*/ 1053 h 1053"/>
                <a:gd name="T2" fmla="*/ 1053 w 2106"/>
                <a:gd name="T3" fmla="*/ 0 h 1053"/>
                <a:gd name="T4" fmla="*/ 0 w 2106"/>
                <a:gd name="T5" fmla="*/ 1053 h 1053"/>
                <a:gd name="T6" fmla="*/ 24 w 2106"/>
                <a:gd name="T7" fmla="*/ 1053 h 1053"/>
                <a:gd name="T8" fmla="*/ 326 w 2106"/>
                <a:gd name="T9" fmla="*/ 325 h 1053"/>
                <a:gd name="T10" fmla="*/ 1053 w 2106"/>
                <a:gd name="T11" fmla="*/ 24 h 1053"/>
                <a:gd name="T12" fmla="*/ 1781 w 2106"/>
                <a:gd name="T13" fmla="*/ 325 h 1053"/>
                <a:gd name="T14" fmla="*/ 2082 w 2106"/>
                <a:gd name="T15" fmla="*/ 1053 h 1053"/>
                <a:gd name="T16" fmla="*/ 2106 w 2106"/>
                <a:gd name="T17" fmla="*/ 1053 h 10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06" h="1053">
                  <a:moveTo>
                    <a:pt x="2106" y="1053"/>
                  </a:moveTo>
                  <a:cubicBezTo>
                    <a:pt x="2106" y="471"/>
                    <a:pt x="1635" y="0"/>
                    <a:pt x="1053" y="0"/>
                  </a:cubicBezTo>
                  <a:cubicBezTo>
                    <a:pt x="472" y="0"/>
                    <a:pt x="0" y="471"/>
                    <a:pt x="0" y="1053"/>
                  </a:cubicBezTo>
                  <a:cubicBezTo>
                    <a:pt x="24" y="1053"/>
                    <a:pt x="24" y="1053"/>
                    <a:pt x="24" y="1053"/>
                  </a:cubicBezTo>
                  <a:cubicBezTo>
                    <a:pt x="24" y="769"/>
                    <a:pt x="140" y="512"/>
                    <a:pt x="326" y="325"/>
                  </a:cubicBezTo>
                  <a:cubicBezTo>
                    <a:pt x="512" y="139"/>
                    <a:pt x="769" y="24"/>
                    <a:pt x="1053" y="24"/>
                  </a:cubicBezTo>
                  <a:cubicBezTo>
                    <a:pt x="1337" y="24"/>
                    <a:pt x="1595" y="139"/>
                    <a:pt x="1781" y="325"/>
                  </a:cubicBezTo>
                  <a:cubicBezTo>
                    <a:pt x="1967" y="512"/>
                    <a:pt x="2082" y="769"/>
                    <a:pt x="2082" y="1053"/>
                  </a:cubicBezTo>
                  <a:lnTo>
                    <a:pt x="2106" y="1053"/>
                  </a:lnTo>
                  <a:close/>
                </a:path>
              </a:pathLst>
            </a:custGeom>
            <a:solidFill>
              <a:schemeClr val="tx2"/>
            </a:solidFill>
            <a:ln>
              <a:noFill/>
            </a:ln>
          </p:spPr>
          <p:txBody>
            <a:bodyPr vert="horz" wrap="square" lIns="91440" tIns="45720" rIns="91440" bIns="45720" numCol="1" anchor="t" anchorCtr="0" compatLnSpc="1"/>
            <a:lstStyle/>
            <a:p>
              <a:endParaRPr lang="en-US">
                <a:cs typeface="+mn-ea"/>
                <a:sym typeface="+mn-lt"/>
              </a:endParaRPr>
            </a:p>
          </p:txBody>
        </p:sp>
        <p:sp>
          <p:nvSpPr>
            <p:cNvPr id="37" name="Freeform 7"/>
            <p:cNvSpPr/>
            <p:nvPr/>
          </p:nvSpPr>
          <p:spPr bwMode="auto">
            <a:xfrm>
              <a:off x="7076524" y="2492783"/>
              <a:ext cx="3353657" cy="1596794"/>
            </a:xfrm>
            <a:custGeom>
              <a:avLst/>
              <a:gdLst>
                <a:gd name="T0" fmla="*/ 1893 w 1893"/>
                <a:gd name="T1" fmla="*/ 901 h 901"/>
                <a:gd name="T2" fmla="*/ 946 w 1893"/>
                <a:gd name="T3" fmla="*/ 0 h 901"/>
                <a:gd name="T4" fmla="*/ 0 w 1893"/>
                <a:gd name="T5" fmla="*/ 901 h 901"/>
                <a:gd name="T6" fmla="*/ 4 w 1893"/>
                <a:gd name="T7" fmla="*/ 901 h 901"/>
                <a:gd name="T8" fmla="*/ 289 w 1893"/>
                <a:gd name="T9" fmla="*/ 267 h 901"/>
                <a:gd name="T10" fmla="*/ 946 w 1893"/>
                <a:gd name="T11" fmla="*/ 4 h 901"/>
                <a:gd name="T12" fmla="*/ 1603 w 1893"/>
                <a:gd name="T13" fmla="*/ 267 h 901"/>
                <a:gd name="T14" fmla="*/ 1889 w 1893"/>
                <a:gd name="T15" fmla="*/ 901 h 901"/>
                <a:gd name="T16" fmla="*/ 1893 w 1893"/>
                <a:gd name="T17" fmla="*/ 901 h 9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93" h="901">
                  <a:moveTo>
                    <a:pt x="1893" y="901"/>
                  </a:moveTo>
                  <a:cubicBezTo>
                    <a:pt x="1892" y="403"/>
                    <a:pt x="1444" y="0"/>
                    <a:pt x="946" y="0"/>
                  </a:cubicBezTo>
                  <a:cubicBezTo>
                    <a:pt x="449" y="0"/>
                    <a:pt x="0" y="403"/>
                    <a:pt x="0" y="901"/>
                  </a:cubicBezTo>
                  <a:cubicBezTo>
                    <a:pt x="4" y="901"/>
                    <a:pt x="4" y="901"/>
                    <a:pt x="4" y="901"/>
                  </a:cubicBezTo>
                  <a:cubicBezTo>
                    <a:pt x="4" y="653"/>
                    <a:pt x="116" y="429"/>
                    <a:pt x="289" y="267"/>
                  </a:cubicBezTo>
                  <a:cubicBezTo>
                    <a:pt x="463" y="104"/>
                    <a:pt x="699" y="4"/>
                    <a:pt x="946" y="4"/>
                  </a:cubicBezTo>
                  <a:cubicBezTo>
                    <a:pt x="1194" y="4"/>
                    <a:pt x="1430" y="104"/>
                    <a:pt x="1603" y="267"/>
                  </a:cubicBezTo>
                  <a:cubicBezTo>
                    <a:pt x="1777" y="429"/>
                    <a:pt x="1889" y="653"/>
                    <a:pt x="1889" y="901"/>
                  </a:cubicBezTo>
                  <a:lnTo>
                    <a:pt x="1893" y="901"/>
                  </a:lnTo>
                  <a:close/>
                </a:path>
              </a:pathLst>
            </a:custGeom>
            <a:solidFill>
              <a:schemeClr val="tx2"/>
            </a:solidFill>
            <a:ln>
              <a:noFill/>
            </a:ln>
          </p:spPr>
          <p:txBody>
            <a:bodyPr vert="horz" wrap="square" lIns="91440" tIns="45720" rIns="91440" bIns="45720" numCol="1" anchor="t" anchorCtr="0" compatLnSpc="1"/>
            <a:lstStyle/>
            <a:p>
              <a:endParaRPr lang="en-US">
                <a:cs typeface="+mn-ea"/>
                <a:sym typeface="+mn-lt"/>
              </a:endParaRPr>
            </a:p>
          </p:txBody>
        </p:sp>
        <p:sp>
          <p:nvSpPr>
            <p:cNvPr id="38" name="Freeform 8"/>
            <p:cNvSpPr>
              <a:spLocks noEditPoints="1"/>
            </p:cNvSpPr>
            <p:nvPr/>
          </p:nvSpPr>
          <p:spPr bwMode="auto">
            <a:xfrm>
              <a:off x="6723703" y="2222279"/>
              <a:ext cx="4059297" cy="2137054"/>
            </a:xfrm>
            <a:custGeom>
              <a:avLst/>
              <a:gdLst>
                <a:gd name="T0" fmla="*/ 6 w 2291"/>
                <a:gd name="T1" fmla="*/ 1165 h 1206"/>
                <a:gd name="T2" fmla="*/ 6 w 2291"/>
                <a:gd name="T3" fmla="*/ 1080 h 1206"/>
                <a:gd name="T4" fmla="*/ 16 w 2291"/>
                <a:gd name="T5" fmla="*/ 1033 h 1206"/>
                <a:gd name="T6" fmla="*/ 20 w 2291"/>
                <a:gd name="T7" fmla="*/ 973 h 1206"/>
                <a:gd name="T8" fmla="*/ 32 w 2291"/>
                <a:gd name="T9" fmla="*/ 914 h 1206"/>
                <a:gd name="T10" fmla="*/ 51 w 2291"/>
                <a:gd name="T11" fmla="*/ 857 h 1206"/>
                <a:gd name="T12" fmla="*/ 71 w 2291"/>
                <a:gd name="T13" fmla="*/ 776 h 1206"/>
                <a:gd name="T14" fmla="*/ 93 w 2291"/>
                <a:gd name="T15" fmla="*/ 732 h 1206"/>
                <a:gd name="T16" fmla="*/ 111 w 2291"/>
                <a:gd name="T17" fmla="*/ 675 h 1206"/>
                <a:gd name="T18" fmla="*/ 137 w 2291"/>
                <a:gd name="T19" fmla="*/ 621 h 1206"/>
                <a:gd name="T20" fmla="*/ 170 w 2291"/>
                <a:gd name="T21" fmla="*/ 570 h 1206"/>
                <a:gd name="T22" fmla="*/ 210 w 2291"/>
                <a:gd name="T23" fmla="*/ 496 h 1206"/>
                <a:gd name="T24" fmla="*/ 241 w 2291"/>
                <a:gd name="T25" fmla="*/ 460 h 1206"/>
                <a:gd name="T26" fmla="*/ 274 w 2291"/>
                <a:gd name="T27" fmla="*/ 410 h 1206"/>
                <a:gd name="T28" fmla="*/ 313 w 2291"/>
                <a:gd name="T29" fmla="*/ 364 h 1206"/>
                <a:gd name="T30" fmla="*/ 358 w 2291"/>
                <a:gd name="T31" fmla="*/ 325 h 1206"/>
                <a:gd name="T32" fmla="*/ 416 w 2291"/>
                <a:gd name="T33" fmla="*/ 264 h 1206"/>
                <a:gd name="T34" fmla="*/ 457 w 2291"/>
                <a:gd name="T35" fmla="*/ 238 h 1206"/>
                <a:gd name="T36" fmla="*/ 502 w 2291"/>
                <a:gd name="T37" fmla="*/ 198 h 1206"/>
                <a:gd name="T38" fmla="*/ 552 w 2291"/>
                <a:gd name="T39" fmla="*/ 165 h 1206"/>
                <a:gd name="T40" fmla="*/ 607 w 2291"/>
                <a:gd name="T41" fmla="*/ 139 h 1206"/>
                <a:gd name="T42" fmla="*/ 680 w 2291"/>
                <a:gd name="T43" fmla="*/ 97 h 1206"/>
                <a:gd name="T44" fmla="*/ 727 w 2291"/>
                <a:gd name="T45" fmla="*/ 84 h 1206"/>
                <a:gd name="T46" fmla="*/ 781 w 2291"/>
                <a:gd name="T47" fmla="*/ 58 h 1206"/>
                <a:gd name="T48" fmla="*/ 839 w 2291"/>
                <a:gd name="T49" fmla="*/ 41 h 1206"/>
                <a:gd name="T50" fmla="*/ 898 w 2291"/>
                <a:gd name="T51" fmla="*/ 32 h 1206"/>
                <a:gd name="T52" fmla="*/ 980 w 2291"/>
                <a:gd name="T53" fmla="*/ 12 h 1206"/>
                <a:gd name="T54" fmla="*/ 1028 w 2291"/>
                <a:gd name="T55" fmla="*/ 11 h 1206"/>
                <a:gd name="T56" fmla="*/ 1088 w 2291"/>
                <a:gd name="T57" fmla="*/ 2 h 1206"/>
                <a:gd name="T58" fmla="*/ 1145 w 2291"/>
                <a:gd name="T59" fmla="*/ 6 h 1206"/>
                <a:gd name="T60" fmla="*/ 1220 w 2291"/>
                <a:gd name="T61" fmla="*/ 3 h 1206"/>
                <a:gd name="T62" fmla="*/ 1267 w 2291"/>
                <a:gd name="T63" fmla="*/ 12 h 1206"/>
                <a:gd name="T64" fmla="*/ 1327 w 2291"/>
                <a:gd name="T65" fmla="*/ 14 h 1206"/>
                <a:gd name="T66" fmla="*/ 1387 w 2291"/>
                <a:gd name="T67" fmla="*/ 25 h 1206"/>
                <a:gd name="T68" fmla="*/ 1444 w 2291"/>
                <a:gd name="T69" fmla="*/ 44 h 1206"/>
                <a:gd name="T70" fmla="*/ 1525 w 2291"/>
                <a:gd name="T71" fmla="*/ 64 h 1206"/>
                <a:gd name="T72" fmla="*/ 1569 w 2291"/>
                <a:gd name="T73" fmla="*/ 85 h 1206"/>
                <a:gd name="T74" fmla="*/ 1626 w 2291"/>
                <a:gd name="T75" fmla="*/ 104 h 1206"/>
                <a:gd name="T76" fmla="*/ 1680 w 2291"/>
                <a:gd name="T77" fmla="*/ 131 h 1206"/>
                <a:gd name="T78" fmla="*/ 1729 w 2291"/>
                <a:gd name="T79" fmla="*/ 165 h 1206"/>
                <a:gd name="T80" fmla="*/ 1802 w 2291"/>
                <a:gd name="T81" fmla="*/ 207 h 1206"/>
                <a:gd name="T82" fmla="*/ 1837 w 2291"/>
                <a:gd name="T83" fmla="*/ 240 h 1206"/>
                <a:gd name="T84" fmla="*/ 1886 w 2291"/>
                <a:gd name="T85" fmla="*/ 274 h 1206"/>
                <a:gd name="T86" fmla="*/ 1930 w 2291"/>
                <a:gd name="T87" fmla="*/ 315 h 1206"/>
                <a:gd name="T88" fmla="*/ 1968 w 2291"/>
                <a:gd name="T89" fmla="*/ 362 h 1206"/>
                <a:gd name="T90" fmla="*/ 2027 w 2291"/>
                <a:gd name="T91" fmla="*/ 422 h 1206"/>
                <a:gd name="T92" fmla="*/ 2052 w 2291"/>
                <a:gd name="T93" fmla="*/ 464 h 1206"/>
                <a:gd name="T94" fmla="*/ 2090 w 2291"/>
                <a:gd name="T95" fmla="*/ 511 h 1206"/>
                <a:gd name="T96" fmla="*/ 2122 w 2291"/>
                <a:gd name="T97" fmla="*/ 562 h 1206"/>
                <a:gd name="T98" fmla="*/ 2146 w 2291"/>
                <a:gd name="T99" fmla="*/ 617 h 1206"/>
                <a:gd name="T100" fmla="*/ 2187 w 2291"/>
                <a:gd name="T101" fmla="*/ 691 h 1206"/>
                <a:gd name="T102" fmla="*/ 2200 w 2291"/>
                <a:gd name="T103" fmla="*/ 737 h 1206"/>
                <a:gd name="T104" fmla="*/ 2225 w 2291"/>
                <a:gd name="T105" fmla="*/ 792 h 1206"/>
                <a:gd name="T106" fmla="*/ 2243 w 2291"/>
                <a:gd name="T107" fmla="*/ 850 h 1206"/>
                <a:gd name="T108" fmla="*/ 2252 w 2291"/>
                <a:gd name="T109" fmla="*/ 909 h 1206"/>
                <a:gd name="T110" fmla="*/ 2274 w 2291"/>
                <a:gd name="T111" fmla="*/ 991 h 1206"/>
                <a:gd name="T112" fmla="*/ 2275 w 2291"/>
                <a:gd name="T113" fmla="*/ 1039 h 1206"/>
                <a:gd name="T114" fmla="*/ 2287 w 2291"/>
                <a:gd name="T115" fmla="*/ 1098 h 1206"/>
                <a:gd name="T116" fmla="*/ 2290 w 2291"/>
                <a:gd name="T117" fmla="*/ 1158 h 1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91" h="1206">
                  <a:moveTo>
                    <a:pt x="0" y="1200"/>
                  </a:moveTo>
                  <a:cubicBezTo>
                    <a:pt x="0" y="1202"/>
                    <a:pt x="0" y="1204"/>
                    <a:pt x="0" y="1206"/>
                  </a:cubicBezTo>
                  <a:cubicBezTo>
                    <a:pt x="5" y="1206"/>
                    <a:pt x="5" y="1206"/>
                    <a:pt x="5" y="1206"/>
                  </a:cubicBezTo>
                  <a:cubicBezTo>
                    <a:pt x="5" y="1204"/>
                    <a:pt x="5" y="1202"/>
                    <a:pt x="5" y="1201"/>
                  </a:cubicBezTo>
                  <a:lnTo>
                    <a:pt x="0" y="1200"/>
                  </a:lnTo>
                  <a:close/>
                  <a:moveTo>
                    <a:pt x="0" y="1176"/>
                  </a:moveTo>
                  <a:cubicBezTo>
                    <a:pt x="0" y="1180"/>
                    <a:pt x="0" y="1184"/>
                    <a:pt x="0" y="1188"/>
                  </a:cubicBezTo>
                  <a:cubicBezTo>
                    <a:pt x="5" y="1189"/>
                    <a:pt x="5" y="1189"/>
                    <a:pt x="5" y="1189"/>
                  </a:cubicBezTo>
                  <a:cubicBezTo>
                    <a:pt x="5" y="1185"/>
                    <a:pt x="5" y="1181"/>
                    <a:pt x="5" y="1177"/>
                  </a:cubicBezTo>
                  <a:lnTo>
                    <a:pt x="0" y="1176"/>
                  </a:lnTo>
                  <a:close/>
                  <a:moveTo>
                    <a:pt x="1" y="1152"/>
                  </a:moveTo>
                  <a:cubicBezTo>
                    <a:pt x="1" y="1156"/>
                    <a:pt x="1" y="1160"/>
                    <a:pt x="0" y="1164"/>
                  </a:cubicBezTo>
                  <a:cubicBezTo>
                    <a:pt x="6" y="1165"/>
                    <a:pt x="6" y="1165"/>
                    <a:pt x="6" y="1165"/>
                  </a:cubicBezTo>
                  <a:cubicBezTo>
                    <a:pt x="6" y="1161"/>
                    <a:pt x="6" y="1157"/>
                    <a:pt x="6" y="1153"/>
                  </a:cubicBezTo>
                  <a:cubicBezTo>
                    <a:pt x="1" y="1152"/>
                    <a:pt x="1" y="1152"/>
                    <a:pt x="1" y="1152"/>
                  </a:cubicBezTo>
                  <a:close/>
                  <a:moveTo>
                    <a:pt x="2" y="1128"/>
                  </a:moveTo>
                  <a:cubicBezTo>
                    <a:pt x="2" y="1132"/>
                    <a:pt x="2" y="1136"/>
                    <a:pt x="1" y="1140"/>
                  </a:cubicBezTo>
                  <a:cubicBezTo>
                    <a:pt x="7" y="1141"/>
                    <a:pt x="7" y="1141"/>
                    <a:pt x="7" y="1141"/>
                  </a:cubicBezTo>
                  <a:cubicBezTo>
                    <a:pt x="7" y="1137"/>
                    <a:pt x="7" y="1133"/>
                    <a:pt x="7" y="1129"/>
                  </a:cubicBezTo>
                  <a:lnTo>
                    <a:pt x="2" y="1128"/>
                  </a:lnTo>
                  <a:close/>
                  <a:moveTo>
                    <a:pt x="4" y="1104"/>
                  </a:moveTo>
                  <a:cubicBezTo>
                    <a:pt x="3" y="1108"/>
                    <a:pt x="3" y="1112"/>
                    <a:pt x="3" y="1116"/>
                  </a:cubicBezTo>
                  <a:cubicBezTo>
                    <a:pt x="8" y="1117"/>
                    <a:pt x="8" y="1117"/>
                    <a:pt x="8" y="1117"/>
                  </a:cubicBezTo>
                  <a:cubicBezTo>
                    <a:pt x="8" y="1113"/>
                    <a:pt x="9" y="1109"/>
                    <a:pt x="9" y="1105"/>
                  </a:cubicBezTo>
                  <a:lnTo>
                    <a:pt x="4" y="1104"/>
                  </a:lnTo>
                  <a:close/>
                  <a:moveTo>
                    <a:pt x="6" y="1080"/>
                  </a:moveTo>
                  <a:cubicBezTo>
                    <a:pt x="5" y="1084"/>
                    <a:pt x="5" y="1088"/>
                    <a:pt x="5" y="1092"/>
                  </a:cubicBezTo>
                  <a:cubicBezTo>
                    <a:pt x="10" y="1093"/>
                    <a:pt x="10" y="1093"/>
                    <a:pt x="10" y="1093"/>
                  </a:cubicBezTo>
                  <a:cubicBezTo>
                    <a:pt x="10" y="1089"/>
                    <a:pt x="11" y="1085"/>
                    <a:pt x="11" y="1081"/>
                  </a:cubicBezTo>
                  <a:lnTo>
                    <a:pt x="6" y="1080"/>
                  </a:lnTo>
                  <a:close/>
                  <a:moveTo>
                    <a:pt x="8" y="1057"/>
                  </a:moveTo>
                  <a:cubicBezTo>
                    <a:pt x="8" y="1061"/>
                    <a:pt x="7" y="1065"/>
                    <a:pt x="7" y="1069"/>
                  </a:cubicBezTo>
                  <a:cubicBezTo>
                    <a:pt x="12" y="1069"/>
                    <a:pt x="12" y="1069"/>
                    <a:pt x="12" y="1069"/>
                  </a:cubicBezTo>
                  <a:cubicBezTo>
                    <a:pt x="12" y="1065"/>
                    <a:pt x="13" y="1061"/>
                    <a:pt x="13" y="1057"/>
                  </a:cubicBezTo>
                  <a:lnTo>
                    <a:pt x="8" y="1057"/>
                  </a:lnTo>
                  <a:close/>
                  <a:moveTo>
                    <a:pt x="11" y="1033"/>
                  </a:moveTo>
                  <a:cubicBezTo>
                    <a:pt x="10" y="1037"/>
                    <a:pt x="10" y="1041"/>
                    <a:pt x="9" y="1045"/>
                  </a:cubicBezTo>
                  <a:cubicBezTo>
                    <a:pt x="15" y="1045"/>
                    <a:pt x="15" y="1045"/>
                    <a:pt x="15" y="1045"/>
                  </a:cubicBezTo>
                  <a:cubicBezTo>
                    <a:pt x="15" y="1041"/>
                    <a:pt x="16" y="1037"/>
                    <a:pt x="16" y="1033"/>
                  </a:cubicBezTo>
                  <a:lnTo>
                    <a:pt x="11" y="1033"/>
                  </a:lnTo>
                  <a:close/>
                  <a:moveTo>
                    <a:pt x="14" y="1009"/>
                  </a:moveTo>
                  <a:cubicBezTo>
                    <a:pt x="14" y="1013"/>
                    <a:pt x="13" y="1017"/>
                    <a:pt x="12" y="1021"/>
                  </a:cubicBezTo>
                  <a:cubicBezTo>
                    <a:pt x="18" y="1022"/>
                    <a:pt x="18" y="1022"/>
                    <a:pt x="18" y="1022"/>
                  </a:cubicBezTo>
                  <a:cubicBezTo>
                    <a:pt x="18" y="1018"/>
                    <a:pt x="19" y="1014"/>
                    <a:pt x="19" y="1010"/>
                  </a:cubicBezTo>
                  <a:lnTo>
                    <a:pt x="14" y="1009"/>
                  </a:lnTo>
                  <a:close/>
                  <a:moveTo>
                    <a:pt x="18" y="985"/>
                  </a:moveTo>
                  <a:cubicBezTo>
                    <a:pt x="17" y="989"/>
                    <a:pt x="17" y="993"/>
                    <a:pt x="16" y="997"/>
                  </a:cubicBezTo>
                  <a:cubicBezTo>
                    <a:pt x="21" y="998"/>
                    <a:pt x="21" y="998"/>
                    <a:pt x="21" y="998"/>
                  </a:cubicBezTo>
                  <a:cubicBezTo>
                    <a:pt x="22" y="994"/>
                    <a:pt x="22" y="990"/>
                    <a:pt x="23" y="986"/>
                  </a:cubicBezTo>
                  <a:lnTo>
                    <a:pt x="18" y="985"/>
                  </a:lnTo>
                  <a:close/>
                  <a:moveTo>
                    <a:pt x="22" y="961"/>
                  </a:moveTo>
                  <a:cubicBezTo>
                    <a:pt x="21" y="965"/>
                    <a:pt x="21" y="969"/>
                    <a:pt x="20" y="973"/>
                  </a:cubicBezTo>
                  <a:cubicBezTo>
                    <a:pt x="25" y="974"/>
                    <a:pt x="25" y="974"/>
                    <a:pt x="25" y="974"/>
                  </a:cubicBezTo>
                  <a:cubicBezTo>
                    <a:pt x="26" y="970"/>
                    <a:pt x="27" y="966"/>
                    <a:pt x="27" y="962"/>
                  </a:cubicBezTo>
                  <a:lnTo>
                    <a:pt x="22" y="961"/>
                  </a:lnTo>
                  <a:close/>
                  <a:moveTo>
                    <a:pt x="27" y="938"/>
                  </a:moveTo>
                  <a:cubicBezTo>
                    <a:pt x="26" y="942"/>
                    <a:pt x="25" y="946"/>
                    <a:pt x="24" y="950"/>
                  </a:cubicBezTo>
                  <a:cubicBezTo>
                    <a:pt x="30" y="951"/>
                    <a:pt x="30" y="951"/>
                    <a:pt x="30" y="951"/>
                  </a:cubicBezTo>
                  <a:cubicBezTo>
                    <a:pt x="30" y="947"/>
                    <a:pt x="31" y="943"/>
                    <a:pt x="32" y="939"/>
                  </a:cubicBezTo>
                  <a:lnTo>
                    <a:pt x="27" y="938"/>
                  </a:lnTo>
                  <a:close/>
                  <a:moveTo>
                    <a:pt x="32" y="914"/>
                  </a:moveTo>
                  <a:cubicBezTo>
                    <a:pt x="31" y="918"/>
                    <a:pt x="30" y="922"/>
                    <a:pt x="29" y="926"/>
                  </a:cubicBezTo>
                  <a:cubicBezTo>
                    <a:pt x="34" y="927"/>
                    <a:pt x="34" y="927"/>
                    <a:pt x="34" y="927"/>
                  </a:cubicBezTo>
                  <a:cubicBezTo>
                    <a:pt x="35" y="923"/>
                    <a:pt x="36" y="919"/>
                    <a:pt x="37" y="915"/>
                  </a:cubicBezTo>
                  <a:lnTo>
                    <a:pt x="32" y="914"/>
                  </a:lnTo>
                  <a:close/>
                  <a:moveTo>
                    <a:pt x="37" y="891"/>
                  </a:moveTo>
                  <a:cubicBezTo>
                    <a:pt x="36" y="895"/>
                    <a:pt x="35" y="899"/>
                    <a:pt x="34" y="903"/>
                  </a:cubicBezTo>
                  <a:cubicBezTo>
                    <a:pt x="40" y="904"/>
                    <a:pt x="40" y="904"/>
                    <a:pt x="40" y="904"/>
                  </a:cubicBezTo>
                  <a:cubicBezTo>
                    <a:pt x="40" y="900"/>
                    <a:pt x="41" y="896"/>
                    <a:pt x="42" y="892"/>
                  </a:cubicBezTo>
                  <a:lnTo>
                    <a:pt x="37" y="891"/>
                  </a:lnTo>
                  <a:close/>
                  <a:moveTo>
                    <a:pt x="43" y="868"/>
                  </a:moveTo>
                  <a:cubicBezTo>
                    <a:pt x="42" y="871"/>
                    <a:pt x="41" y="875"/>
                    <a:pt x="40" y="879"/>
                  </a:cubicBezTo>
                  <a:cubicBezTo>
                    <a:pt x="45" y="881"/>
                    <a:pt x="45" y="881"/>
                    <a:pt x="45" y="881"/>
                  </a:cubicBezTo>
                  <a:cubicBezTo>
                    <a:pt x="46" y="877"/>
                    <a:pt x="47" y="873"/>
                    <a:pt x="48" y="869"/>
                  </a:cubicBezTo>
                  <a:lnTo>
                    <a:pt x="43" y="868"/>
                  </a:lnTo>
                  <a:close/>
                  <a:moveTo>
                    <a:pt x="49" y="844"/>
                  </a:moveTo>
                  <a:cubicBezTo>
                    <a:pt x="48" y="848"/>
                    <a:pt x="47" y="852"/>
                    <a:pt x="46" y="856"/>
                  </a:cubicBezTo>
                  <a:cubicBezTo>
                    <a:pt x="51" y="857"/>
                    <a:pt x="51" y="857"/>
                    <a:pt x="51" y="857"/>
                  </a:cubicBezTo>
                  <a:cubicBezTo>
                    <a:pt x="52" y="854"/>
                    <a:pt x="53" y="850"/>
                    <a:pt x="54" y="846"/>
                  </a:cubicBezTo>
                  <a:lnTo>
                    <a:pt x="49" y="844"/>
                  </a:lnTo>
                  <a:close/>
                  <a:moveTo>
                    <a:pt x="56" y="821"/>
                  </a:moveTo>
                  <a:cubicBezTo>
                    <a:pt x="55" y="825"/>
                    <a:pt x="54" y="829"/>
                    <a:pt x="53" y="833"/>
                  </a:cubicBezTo>
                  <a:cubicBezTo>
                    <a:pt x="58" y="834"/>
                    <a:pt x="58" y="834"/>
                    <a:pt x="58" y="834"/>
                  </a:cubicBezTo>
                  <a:cubicBezTo>
                    <a:pt x="59" y="831"/>
                    <a:pt x="60" y="827"/>
                    <a:pt x="61" y="823"/>
                  </a:cubicBezTo>
                  <a:lnTo>
                    <a:pt x="56" y="821"/>
                  </a:lnTo>
                  <a:close/>
                  <a:moveTo>
                    <a:pt x="63" y="798"/>
                  </a:moveTo>
                  <a:cubicBezTo>
                    <a:pt x="62" y="802"/>
                    <a:pt x="61" y="806"/>
                    <a:pt x="60" y="810"/>
                  </a:cubicBezTo>
                  <a:cubicBezTo>
                    <a:pt x="65" y="811"/>
                    <a:pt x="65" y="811"/>
                    <a:pt x="65" y="811"/>
                  </a:cubicBezTo>
                  <a:cubicBezTo>
                    <a:pt x="66" y="808"/>
                    <a:pt x="67" y="804"/>
                    <a:pt x="68" y="800"/>
                  </a:cubicBezTo>
                  <a:cubicBezTo>
                    <a:pt x="63" y="798"/>
                    <a:pt x="63" y="798"/>
                    <a:pt x="63" y="798"/>
                  </a:cubicBezTo>
                  <a:close/>
                  <a:moveTo>
                    <a:pt x="71" y="776"/>
                  </a:moveTo>
                  <a:cubicBezTo>
                    <a:pt x="70" y="779"/>
                    <a:pt x="68" y="783"/>
                    <a:pt x="67" y="787"/>
                  </a:cubicBezTo>
                  <a:cubicBezTo>
                    <a:pt x="72" y="789"/>
                    <a:pt x="72" y="789"/>
                    <a:pt x="72" y="789"/>
                  </a:cubicBezTo>
                  <a:cubicBezTo>
                    <a:pt x="73" y="785"/>
                    <a:pt x="75" y="781"/>
                    <a:pt x="76" y="777"/>
                  </a:cubicBezTo>
                  <a:lnTo>
                    <a:pt x="71" y="776"/>
                  </a:lnTo>
                  <a:close/>
                  <a:moveTo>
                    <a:pt x="79" y="753"/>
                  </a:moveTo>
                  <a:cubicBezTo>
                    <a:pt x="78" y="757"/>
                    <a:pt x="76" y="760"/>
                    <a:pt x="75" y="764"/>
                  </a:cubicBezTo>
                  <a:cubicBezTo>
                    <a:pt x="80" y="766"/>
                    <a:pt x="80" y="766"/>
                    <a:pt x="80" y="766"/>
                  </a:cubicBezTo>
                  <a:cubicBezTo>
                    <a:pt x="81" y="762"/>
                    <a:pt x="83" y="759"/>
                    <a:pt x="84" y="755"/>
                  </a:cubicBezTo>
                  <a:lnTo>
                    <a:pt x="79" y="753"/>
                  </a:lnTo>
                  <a:close/>
                  <a:moveTo>
                    <a:pt x="88" y="730"/>
                  </a:moveTo>
                  <a:cubicBezTo>
                    <a:pt x="86" y="734"/>
                    <a:pt x="85" y="738"/>
                    <a:pt x="83" y="742"/>
                  </a:cubicBezTo>
                  <a:cubicBezTo>
                    <a:pt x="88" y="744"/>
                    <a:pt x="88" y="744"/>
                    <a:pt x="88" y="744"/>
                  </a:cubicBezTo>
                  <a:cubicBezTo>
                    <a:pt x="90" y="740"/>
                    <a:pt x="91" y="736"/>
                    <a:pt x="93" y="732"/>
                  </a:cubicBezTo>
                  <a:lnTo>
                    <a:pt x="88" y="730"/>
                  </a:lnTo>
                  <a:close/>
                  <a:moveTo>
                    <a:pt x="97" y="708"/>
                  </a:moveTo>
                  <a:cubicBezTo>
                    <a:pt x="95" y="712"/>
                    <a:pt x="94" y="716"/>
                    <a:pt x="92" y="719"/>
                  </a:cubicBezTo>
                  <a:cubicBezTo>
                    <a:pt x="97" y="721"/>
                    <a:pt x="97" y="721"/>
                    <a:pt x="97" y="721"/>
                  </a:cubicBezTo>
                  <a:cubicBezTo>
                    <a:pt x="98" y="718"/>
                    <a:pt x="100" y="714"/>
                    <a:pt x="101" y="710"/>
                  </a:cubicBezTo>
                  <a:lnTo>
                    <a:pt x="97" y="708"/>
                  </a:lnTo>
                  <a:close/>
                  <a:moveTo>
                    <a:pt x="106" y="686"/>
                  </a:moveTo>
                  <a:cubicBezTo>
                    <a:pt x="104" y="690"/>
                    <a:pt x="103" y="693"/>
                    <a:pt x="101" y="697"/>
                  </a:cubicBezTo>
                  <a:cubicBezTo>
                    <a:pt x="106" y="699"/>
                    <a:pt x="106" y="699"/>
                    <a:pt x="106" y="699"/>
                  </a:cubicBezTo>
                  <a:cubicBezTo>
                    <a:pt x="108" y="695"/>
                    <a:pt x="109" y="692"/>
                    <a:pt x="111" y="688"/>
                  </a:cubicBezTo>
                  <a:lnTo>
                    <a:pt x="106" y="686"/>
                  </a:lnTo>
                  <a:close/>
                  <a:moveTo>
                    <a:pt x="116" y="664"/>
                  </a:moveTo>
                  <a:cubicBezTo>
                    <a:pt x="114" y="668"/>
                    <a:pt x="112" y="671"/>
                    <a:pt x="111" y="675"/>
                  </a:cubicBezTo>
                  <a:cubicBezTo>
                    <a:pt x="116" y="677"/>
                    <a:pt x="116" y="677"/>
                    <a:pt x="116" y="677"/>
                  </a:cubicBezTo>
                  <a:cubicBezTo>
                    <a:pt x="117" y="674"/>
                    <a:pt x="119" y="670"/>
                    <a:pt x="121" y="666"/>
                  </a:cubicBezTo>
                  <a:cubicBezTo>
                    <a:pt x="116" y="664"/>
                    <a:pt x="116" y="664"/>
                    <a:pt x="116" y="664"/>
                  </a:cubicBezTo>
                  <a:close/>
                  <a:moveTo>
                    <a:pt x="126" y="642"/>
                  </a:moveTo>
                  <a:cubicBezTo>
                    <a:pt x="124" y="646"/>
                    <a:pt x="123" y="649"/>
                    <a:pt x="121" y="653"/>
                  </a:cubicBezTo>
                  <a:cubicBezTo>
                    <a:pt x="126" y="655"/>
                    <a:pt x="126" y="655"/>
                    <a:pt x="126" y="655"/>
                  </a:cubicBezTo>
                  <a:cubicBezTo>
                    <a:pt x="127" y="652"/>
                    <a:pt x="129" y="648"/>
                    <a:pt x="131" y="645"/>
                  </a:cubicBezTo>
                  <a:lnTo>
                    <a:pt x="126" y="642"/>
                  </a:lnTo>
                  <a:close/>
                  <a:moveTo>
                    <a:pt x="137" y="621"/>
                  </a:moveTo>
                  <a:cubicBezTo>
                    <a:pt x="135" y="624"/>
                    <a:pt x="133" y="628"/>
                    <a:pt x="131" y="631"/>
                  </a:cubicBezTo>
                  <a:cubicBezTo>
                    <a:pt x="136" y="634"/>
                    <a:pt x="136" y="634"/>
                    <a:pt x="136" y="634"/>
                  </a:cubicBezTo>
                  <a:cubicBezTo>
                    <a:pt x="138" y="630"/>
                    <a:pt x="140" y="627"/>
                    <a:pt x="141" y="623"/>
                  </a:cubicBezTo>
                  <a:lnTo>
                    <a:pt x="137" y="621"/>
                  </a:lnTo>
                  <a:close/>
                  <a:moveTo>
                    <a:pt x="148" y="599"/>
                  </a:moveTo>
                  <a:cubicBezTo>
                    <a:pt x="146" y="603"/>
                    <a:pt x="144" y="606"/>
                    <a:pt x="142" y="610"/>
                  </a:cubicBezTo>
                  <a:cubicBezTo>
                    <a:pt x="147" y="612"/>
                    <a:pt x="147" y="612"/>
                    <a:pt x="147" y="612"/>
                  </a:cubicBezTo>
                  <a:cubicBezTo>
                    <a:pt x="149" y="609"/>
                    <a:pt x="151" y="605"/>
                    <a:pt x="153" y="602"/>
                  </a:cubicBezTo>
                  <a:lnTo>
                    <a:pt x="148" y="599"/>
                  </a:lnTo>
                  <a:close/>
                  <a:moveTo>
                    <a:pt x="159" y="578"/>
                  </a:moveTo>
                  <a:cubicBezTo>
                    <a:pt x="157" y="582"/>
                    <a:pt x="155" y="585"/>
                    <a:pt x="153" y="589"/>
                  </a:cubicBezTo>
                  <a:cubicBezTo>
                    <a:pt x="158" y="591"/>
                    <a:pt x="158" y="591"/>
                    <a:pt x="158" y="591"/>
                  </a:cubicBezTo>
                  <a:cubicBezTo>
                    <a:pt x="160" y="588"/>
                    <a:pt x="162" y="584"/>
                    <a:pt x="164" y="581"/>
                  </a:cubicBezTo>
                  <a:lnTo>
                    <a:pt x="159" y="578"/>
                  </a:lnTo>
                  <a:close/>
                  <a:moveTo>
                    <a:pt x="171" y="557"/>
                  </a:moveTo>
                  <a:cubicBezTo>
                    <a:pt x="169" y="561"/>
                    <a:pt x="167" y="564"/>
                    <a:pt x="165" y="568"/>
                  </a:cubicBezTo>
                  <a:cubicBezTo>
                    <a:pt x="170" y="570"/>
                    <a:pt x="170" y="570"/>
                    <a:pt x="170" y="570"/>
                  </a:cubicBezTo>
                  <a:cubicBezTo>
                    <a:pt x="172" y="567"/>
                    <a:pt x="174" y="564"/>
                    <a:pt x="176" y="560"/>
                  </a:cubicBezTo>
                  <a:lnTo>
                    <a:pt x="171" y="557"/>
                  </a:lnTo>
                  <a:close/>
                  <a:moveTo>
                    <a:pt x="184" y="537"/>
                  </a:moveTo>
                  <a:cubicBezTo>
                    <a:pt x="182" y="540"/>
                    <a:pt x="179" y="544"/>
                    <a:pt x="177" y="547"/>
                  </a:cubicBezTo>
                  <a:cubicBezTo>
                    <a:pt x="182" y="550"/>
                    <a:pt x="182" y="550"/>
                    <a:pt x="182" y="550"/>
                  </a:cubicBezTo>
                  <a:cubicBezTo>
                    <a:pt x="184" y="546"/>
                    <a:pt x="186" y="543"/>
                    <a:pt x="188" y="540"/>
                  </a:cubicBezTo>
                  <a:lnTo>
                    <a:pt x="184" y="537"/>
                  </a:lnTo>
                  <a:close/>
                  <a:moveTo>
                    <a:pt x="196" y="516"/>
                  </a:moveTo>
                  <a:cubicBezTo>
                    <a:pt x="194" y="520"/>
                    <a:pt x="192" y="523"/>
                    <a:pt x="190" y="527"/>
                  </a:cubicBezTo>
                  <a:cubicBezTo>
                    <a:pt x="195" y="529"/>
                    <a:pt x="195" y="529"/>
                    <a:pt x="195" y="529"/>
                  </a:cubicBezTo>
                  <a:cubicBezTo>
                    <a:pt x="197" y="526"/>
                    <a:pt x="199" y="523"/>
                    <a:pt x="201" y="519"/>
                  </a:cubicBezTo>
                  <a:lnTo>
                    <a:pt x="196" y="516"/>
                  </a:lnTo>
                  <a:close/>
                  <a:moveTo>
                    <a:pt x="210" y="496"/>
                  </a:moveTo>
                  <a:cubicBezTo>
                    <a:pt x="207" y="500"/>
                    <a:pt x="205" y="503"/>
                    <a:pt x="203" y="506"/>
                  </a:cubicBezTo>
                  <a:cubicBezTo>
                    <a:pt x="207" y="509"/>
                    <a:pt x="207" y="509"/>
                    <a:pt x="207" y="509"/>
                  </a:cubicBezTo>
                  <a:cubicBezTo>
                    <a:pt x="210" y="506"/>
                    <a:pt x="212" y="503"/>
                    <a:pt x="214" y="499"/>
                  </a:cubicBezTo>
                  <a:lnTo>
                    <a:pt x="210" y="496"/>
                  </a:lnTo>
                  <a:close/>
                  <a:moveTo>
                    <a:pt x="223" y="477"/>
                  </a:moveTo>
                  <a:cubicBezTo>
                    <a:pt x="221" y="480"/>
                    <a:pt x="219" y="483"/>
                    <a:pt x="216" y="486"/>
                  </a:cubicBezTo>
                  <a:cubicBezTo>
                    <a:pt x="221" y="490"/>
                    <a:pt x="221" y="490"/>
                    <a:pt x="221" y="490"/>
                  </a:cubicBezTo>
                  <a:cubicBezTo>
                    <a:pt x="223" y="486"/>
                    <a:pt x="225" y="483"/>
                    <a:pt x="228" y="480"/>
                  </a:cubicBezTo>
                  <a:lnTo>
                    <a:pt x="223" y="477"/>
                  </a:lnTo>
                  <a:close/>
                  <a:moveTo>
                    <a:pt x="237" y="457"/>
                  </a:moveTo>
                  <a:cubicBezTo>
                    <a:pt x="235" y="460"/>
                    <a:pt x="232" y="464"/>
                    <a:pt x="230" y="467"/>
                  </a:cubicBezTo>
                  <a:cubicBezTo>
                    <a:pt x="234" y="470"/>
                    <a:pt x="234" y="470"/>
                    <a:pt x="234" y="470"/>
                  </a:cubicBezTo>
                  <a:cubicBezTo>
                    <a:pt x="237" y="467"/>
                    <a:pt x="239" y="464"/>
                    <a:pt x="241" y="460"/>
                  </a:cubicBezTo>
                  <a:lnTo>
                    <a:pt x="237" y="457"/>
                  </a:lnTo>
                  <a:close/>
                  <a:moveTo>
                    <a:pt x="251" y="438"/>
                  </a:moveTo>
                  <a:cubicBezTo>
                    <a:pt x="249" y="441"/>
                    <a:pt x="247" y="444"/>
                    <a:pt x="244" y="448"/>
                  </a:cubicBezTo>
                  <a:cubicBezTo>
                    <a:pt x="249" y="451"/>
                    <a:pt x="249" y="451"/>
                    <a:pt x="249" y="451"/>
                  </a:cubicBezTo>
                  <a:cubicBezTo>
                    <a:pt x="251" y="448"/>
                    <a:pt x="253" y="444"/>
                    <a:pt x="256" y="441"/>
                  </a:cubicBezTo>
                  <a:lnTo>
                    <a:pt x="251" y="438"/>
                  </a:lnTo>
                  <a:close/>
                  <a:moveTo>
                    <a:pt x="266" y="419"/>
                  </a:moveTo>
                  <a:cubicBezTo>
                    <a:pt x="264" y="422"/>
                    <a:pt x="261" y="425"/>
                    <a:pt x="259" y="429"/>
                  </a:cubicBezTo>
                  <a:cubicBezTo>
                    <a:pt x="263" y="432"/>
                    <a:pt x="263" y="432"/>
                    <a:pt x="263" y="432"/>
                  </a:cubicBezTo>
                  <a:cubicBezTo>
                    <a:pt x="265" y="429"/>
                    <a:pt x="268" y="426"/>
                    <a:pt x="270" y="422"/>
                  </a:cubicBezTo>
                  <a:lnTo>
                    <a:pt x="266" y="419"/>
                  </a:lnTo>
                  <a:close/>
                  <a:moveTo>
                    <a:pt x="281" y="401"/>
                  </a:moveTo>
                  <a:cubicBezTo>
                    <a:pt x="279" y="404"/>
                    <a:pt x="276" y="407"/>
                    <a:pt x="274" y="410"/>
                  </a:cubicBezTo>
                  <a:cubicBezTo>
                    <a:pt x="278" y="413"/>
                    <a:pt x="278" y="413"/>
                    <a:pt x="278" y="413"/>
                  </a:cubicBezTo>
                  <a:cubicBezTo>
                    <a:pt x="280" y="410"/>
                    <a:pt x="283" y="407"/>
                    <a:pt x="285" y="404"/>
                  </a:cubicBezTo>
                  <a:lnTo>
                    <a:pt x="281" y="401"/>
                  </a:lnTo>
                  <a:close/>
                  <a:moveTo>
                    <a:pt x="297" y="382"/>
                  </a:moveTo>
                  <a:cubicBezTo>
                    <a:pt x="294" y="385"/>
                    <a:pt x="292" y="388"/>
                    <a:pt x="289" y="391"/>
                  </a:cubicBezTo>
                  <a:cubicBezTo>
                    <a:pt x="293" y="395"/>
                    <a:pt x="293" y="395"/>
                    <a:pt x="293" y="395"/>
                  </a:cubicBezTo>
                  <a:cubicBezTo>
                    <a:pt x="296" y="392"/>
                    <a:pt x="298" y="389"/>
                    <a:pt x="301" y="386"/>
                  </a:cubicBezTo>
                  <a:lnTo>
                    <a:pt x="297" y="382"/>
                  </a:lnTo>
                  <a:close/>
                  <a:moveTo>
                    <a:pt x="313" y="364"/>
                  </a:moveTo>
                  <a:cubicBezTo>
                    <a:pt x="310" y="367"/>
                    <a:pt x="307" y="370"/>
                    <a:pt x="305" y="373"/>
                  </a:cubicBezTo>
                  <a:cubicBezTo>
                    <a:pt x="309" y="377"/>
                    <a:pt x="309" y="377"/>
                    <a:pt x="309" y="377"/>
                  </a:cubicBezTo>
                  <a:cubicBezTo>
                    <a:pt x="311" y="374"/>
                    <a:pt x="314" y="371"/>
                    <a:pt x="317" y="368"/>
                  </a:cubicBezTo>
                  <a:lnTo>
                    <a:pt x="313" y="364"/>
                  </a:lnTo>
                  <a:close/>
                  <a:moveTo>
                    <a:pt x="329" y="347"/>
                  </a:moveTo>
                  <a:cubicBezTo>
                    <a:pt x="326" y="350"/>
                    <a:pt x="324" y="353"/>
                    <a:pt x="321" y="355"/>
                  </a:cubicBezTo>
                  <a:cubicBezTo>
                    <a:pt x="325" y="359"/>
                    <a:pt x="325" y="359"/>
                    <a:pt x="325" y="359"/>
                  </a:cubicBezTo>
                  <a:cubicBezTo>
                    <a:pt x="328" y="356"/>
                    <a:pt x="330" y="353"/>
                    <a:pt x="333" y="350"/>
                  </a:cubicBezTo>
                  <a:lnTo>
                    <a:pt x="329" y="347"/>
                  </a:lnTo>
                  <a:close/>
                  <a:moveTo>
                    <a:pt x="346" y="329"/>
                  </a:moveTo>
                  <a:cubicBezTo>
                    <a:pt x="343" y="332"/>
                    <a:pt x="340" y="335"/>
                    <a:pt x="337" y="338"/>
                  </a:cubicBezTo>
                  <a:cubicBezTo>
                    <a:pt x="341" y="342"/>
                    <a:pt x="341" y="342"/>
                    <a:pt x="341" y="342"/>
                  </a:cubicBezTo>
                  <a:cubicBezTo>
                    <a:pt x="344" y="339"/>
                    <a:pt x="347" y="336"/>
                    <a:pt x="350" y="333"/>
                  </a:cubicBezTo>
                  <a:lnTo>
                    <a:pt x="346" y="329"/>
                  </a:lnTo>
                  <a:close/>
                  <a:moveTo>
                    <a:pt x="363" y="313"/>
                  </a:moveTo>
                  <a:cubicBezTo>
                    <a:pt x="360" y="315"/>
                    <a:pt x="357" y="318"/>
                    <a:pt x="354" y="321"/>
                  </a:cubicBezTo>
                  <a:cubicBezTo>
                    <a:pt x="358" y="325"/>
                    <a:pt x="358" y="325"/>
                    <a:pt x="358" y="325"/>
                  </a:cubicBezTo>
                  <a:cubicBezTo>
                    <a:pt x="361" y="322"/>
                    <a:pt x="364" y="319"/>
                    <a:pt x="367" y="316"/>
                  </a:cubicBezTo>
                  <a:lnTo>
                    <a:pt x="363" y="313"/>
                  </a:lnTo>
                  <a:close/>
                  <a:moveTo>
                    <a:pt x="380" y="296"/>
                  </a:moveTo>
                  <a:cubicBezTo>
                    <a:pt x="377" y="299"/>
                    <a:pt x="374" y="301"/>
                    <a:pt x="372" y="304"/>
                  </a:cubicBezTo>
                  <a:cubicBezTo>
                    <a:pt x="375" y="308"/>
                    <a:pt x="375" y="308"/>
                    <a:pt x="375" y="308"/>
                  </a:cubicBezTo>
                  <a:cubicBezTo>
                    <a:pt x="378" y="305"/>
                    <a:pt x="381" y="303"/>
                    <a:pt x="384" y="300"/>
                  </a:cubicBezTo>
                  <a:lnTo>
                    <a:pt x="380" y="296"/>
                  </a:lnTo>
                  <a:close/>
                  <a:moveTo>
                    <a:pt x="398" y="280"/>
                  </a:moveTo>
                  <a:cubicBezTo>
                    <a:pt x="395" y="282"/>
                    <a:pt x="392" y="285"/>
                    <a:pt x="389" y="288"/>
                  </a:cubicBezTo>
                  <a:cubicBezTo>
                    <a:pt x="393" y="292"/>
                    <a:pt x="393" y="292"/>
                    <a:pt x="393" y="292"/>
                  </a:cubicBezTo>
                  <a:cubicBezTo>
                    <a:pt x="396" y="289"/>
                    <a:pt x="399" y="286"/>
                    <a:pt x="402" y="284"/>
                  </a:cubicBezTo>
                  <a:lnTo>
                    <a:pt x="398" y="280"/>
                  </a:lnTo>
                  <a:close/>
                  <a:moveTo>
                    <a:pt x="416" y="264"/>
                  </a:moveTo>
                  <a:cubicBezTo>
                    <a:pt x="413" y="267"/>
                    <a:pt x="410" y="269"/>
                    <a:pt x="407" y="272"/>
                  </a:cubicBezTo>
                  <a:cubicBezTo>
                    <a:pt x="411" y="276"/>
                    <a:pt x="411" y="276"/>
                    <a:pt x="411" y="276"/>
                  </a:cubicBezTo>
                  <a:cubicBezTo>
                    <a:pt x="414" y="273"/>
                    <a:pt x="417" y="271"/>
                    <a:pt x="420" y="268"/>
                  </a:cubicBezTo>
                  <a:lnTo>
                    <a:pt x="416" y="264"/>
                  </a:lnTo>
                  <a:close/>
                  <a:moveTo>
                    <a:pt x="435" y="249"/>
                  </a:moveTo>
                  <a:cubicBezTo>
                    <a:pt x="432" y="251"/>
                    <a:pt x="428" y="254"/>
                    <a:pt x="425" y="256"/>
                  </a:cubicBezTo>
                  <a:cubicBezTo>
                    <a:pt x="429" y="260"/>
                    <a:pt x="429" y="260"/>
                    <a:pt x="429" y="260"/>
                  </a:cubicBezTo>
                  <a:cubicBezTo>
                    <a:pt x="432" y="258"/>
                    <a:pt x="435" y="255"/>
                    <a:pt x="438" y="253"/>
                  </a:cubicBezTo>
                  <a:lnTo>
                    <a:pt x="435" y="249"/>
                  </a:lnTo>
                  <a:close/>
                  <a:moveTo>
                    <a:pt x="453" y="234"/>
                  </a:moveTo>
                  <a:cubicBezTo>
                    <a:pt x="450" y="236"/>
                    <a:pt x="447" y="239"/>
                    <a:pt x="444" y="241"/>
                  </a:cubicBezTo>
                  <a:cubicBezTo>
                    <a:pt x="447" y="245"/>
                    <a:pt x="447" y="245"/>
                    <a:pt x="447" y="245"/>
                  </a:cubicBezTo>
                  <a:cubicBezTo>
                    <a:pt x="451" y="243"/>
                    <a:pt x="454" y="240"/>
                    <a:pt x="457" y="238"/>
                  </a:cubicBezTo>
                  <a:lnTo>
                    <a:pt x="453" y="234"/>
                  </a:lnTo>
                  <a:close/>
                  <a:moveTo>
                    <a:pt x="473" y="219"/>
                  </a:moveTo>
                  <a:cubicBezTo>
                    <a:pt x="469" y="221"/>
                    <a:pt x="466" y="224"/>
                    <a:pt x="463" y="226"/>
                  </a:cubicBezTo>
                  <a:cubicBezTo>
                    <a:pt x="466" y="231"/>
                    <a:pt x="466" y="231"/>
                    <a:pt x="466" y="231"/>
                  </a:cubicBezTo>
                  <a:cubicBezTo>
                    <a:pt x="469" y="228"/>
                    <a:pt x="473" y="226"/>
                    <a:pt x="476" y="223"/>
                  </a:cubicBezTo>
                  <a:lnTo>
                    <a:pt x="473" y="219"/>
                  </a:lnTo>
                  <a:close/>
                  <a:moveTo>
                    <a:pt x="492" y="205"/>
                  </a:moveTo>
                  <a:cubicBezTo>
                    <a:pt x="489" y="207"/>
                    <a:pt x="486" y="210"/>
                    <a:pt x="482" y="212"/>
                  </a:cubicBezTo>
                  <a:cubicBezTo>
                    <a:pt x="485" y="216"/>
                    <a:pt x="485" y="216"/>
                    <a:pt x="485" y="216"/>
                  </a:cubicBezTo>
                  <a:cubicBezTo>
                    <a:pt x="489" y="214"/>
                    <a:pt x="492" y="212"/>
                    <a:pt x="495" y="209"/>
                  </a:cubicBezTo>
                  <a:lnTo>
                    <a:pt x="492" y="205"/>
                  </a:lnTo>
                  <a:close/>
                  <a:moveTo>
                    <a:pt x="512" y="191"/>
                  </a:moveTo>
                  <a:cubicBezTo>
                    <a:pt x="509" y="193"/>
                    <a:pt x="505" y="196"/>
                    <a:pt x="502" y="198"/>
                  </a:cubicBezTo>
                  <a:cubicBezTo>
                    <a:pt x="505" y="202"/>
                    <a:pt x="505" y="202"/>
                    <a:pt x="505" y="202"/>
                  </a:cubicBezTo>
                  <a:cubicBezTo>
                    <a:pt x="508" y="200"/>
                    <a:pt x="512" y="198"/>
                    <a:pt x="515" y="196"/>
                  </a:cubicBezTo>
                  <a:lnTo>
                    <a:pt x="512" y="191"/>
                  </a:lnTo>
                  <a:close/>
                  <a:moveTo>
                    <a:pt x="532" y="178"/>
                  </a:moveTo>
                  <a:cubicBezTo>
                    <a:pt x="529" y="180"/>
                    <a:pt x="525" y="182"/>
                    <a:pt x="522" y="184"/>
                  </a:cubicBezTo>
                  <a:cubicBezTo>
                    <a:pt x="525" y="189"/>
                    <a:pt x="525" y="189"/>
                    <a:pt x="525" y="189"/>
                  </a:cubicBezTo>
                  <a:cubicBezTo>
                    <a:pt x="528" y="187"/>
                    <a:pt x="531" y="184"/>
                    <a:pt x="535" y="182"/>
                  </a:cubicBezTo>
                  <a:lnTo>
                    <a:pt x="532" y="178"/>
                  </a:lnTo>
                  <a:close/>
                  <a:moveTo>
                    <a:pt x="552" y="165"/>
                  </a:moveTo>
                  <a:cubicBezTo>
                    <a:pt x="549" y="167"/>
                    <a:pt x="545" y="169"/>
                    <a:pt x="542" y="171"/>
                  </a:cubicBezTo>
                  <a:cubicBezTo>
                    <a:pt x="545" y="176"/>
                    <a:pt x="545" y="176"/>
                    <a:pt x="545" y="176"/>
                  </a:cubicBezTo>
                  <a:cubicBezTo>
                    <a:pt x="548" y="174"/>
                    <a:pt x="552" y="172"/>
                    <a:pt x="555" y="169"/>
                  </a:cubicBezTo>
                  <a:cubicBezTo>
                    <a:pt x="552" y="165"/>
                    <a:pt x="552" y="165"/>
                    <a:pt x="552" y="165"/>
                  </a:cubicBezTo>
                  <a:close/>
                  <a:moveTo>
                    <a:pt x="573" y="152"/>
                  </a:moveTo>
                  <a:cubicBezTo>
                    <a:pt x="569" y="155"/>
                    <a:pt x="566" y="157"/>
                    <a:pt x="563" y="159"/>
                  </a:cubicBezTo>
                  <a:cubicBezTo>
                    <a:pt x="565" y="163"/>
                    <a:pt x="565" y="163"/>
                    <a:pt x="565" y="163"/>
                  </a:cubicBezTo>
                  <a:cubicBezTo>
                    <a:pt x="569" y="161"/>
                    <a:pt x="572" y="159"/>
                    <a:pt x="576" y="157"/>
                  </a:cubicBezTo>
                  <a:lnTo>
                    <a:pt x="573" y="152"/>
                  </a:lnTo>
                  <a:close/>
                  <a:moveTo>
                    <a:pt x="594" y="141"/>
                  </a:moveTo>
                  <a:cubicBezTo>
                    <a:pt x="590" y="142"/>
                    <a:pt x="587" y="144"/>
                    <a:pt x="583" y="146"/>
                  </a:cubicBezTo>
                  <a:cubicBezTo>
                    <a:pt x="586" y="151"/>
                    <a:pt x="586" y="151"/>
                    <a:pt x="586" y="151"/>
                  </a:cubicBezTo>
                  <a:cubicBezTo>
                    <a:pt x="590" y="149"/>
                    <a:pt x="593" y="147"/>
                    <a:pt x="597" y="145"/>
                  </a:cubicBezTo>
                  <a:lnTo>
                    <a:pt x="594" y="141"/>
                  </a:lnTo>
                  <a:close/>
                  <a:moveTo>
                    <a:pt x="615" y="129"/>
                  </a:moveTo>
                  <a:cubicBezTo>
                    <a:pt x="612" y="131"/>
                    <a:pt x="608" y="133"/>
                    <a:pt x="604" y="135"/>
                  </a:cubicBezTo>
                  <a:cubicBezTo>
                    <a:pt x="607" y="139"/>
                    <a:pt x="607" y="139"/>
                    <a:pt x="607" y="139"/>
                  </a:cubicBezTo>
                  <a:cubicBezTo>
                    <a:pt x="611" y="137"/>
                    <a:pt x="614" y="136"/>
                    <a:pt x="618" y="134"/>
                  </a:cubicBezTo>
                  <a:lnTo>
                    <a:pt x="615" y="129"/>
                  </a:lnTo>
                  <a:close/>
                  <a:moveTo>
                    <a:pt x="637" y="118"/>
                  </a:moveTo>
                  <a:cubicBezTo>
                    <a:pt x="633" y="120"/>
                    <a:pt x="629" y="122"/>
                    <a:pt x="626" y="123"/>
                  </a:cubicBezTo>
                  <a:cubicBezTo>
                    <a:pt x="628" y="128"/>
                    <a:pt x="628" y="128"/>
                    <a:pt x="628" y="128"/>
                  </a:cubicBezTo>
                  <a:cubicBezTo>
                    <a:pt x="632" y="126"/>
                    <a:pt x="635" y="125"/>
                    <a:pt x="639" y="123"/>
                  </a:cubicBezTo>
                  <a:lnTo>
                    <a:pt x="637" y="118"/>
                  </a:lnTo>
                  <a:close/>
                  <a:moveTo>
                    <a:pt x="658" y="107"/>
                  </a:moveTo>
                  <a:cubicBezTo>
                    <a:pt x="655" y="109"/>
                    <a:pt x="651" y="111"/>
                    <a:pt x="647" y="113"/>
                  </a:cubicBezTo>
                  <a:cubicBezTo>
                    <a:pt x="650" y="117"/>
                    <a:pt x="650" y="117"/>
                    <a:pt x="650" y="117"/>
                  </a:cubicBezTo>
                  <a:cubicBezTo>
                    <a:pt x="653" y="116"/>
                    <a:pt x="657" y="114"/>
                    <a:pt x="661" y="112"/>
                  </a:cubicBezTo>
                  <a:lnTo>
                    <a:pt x="658" y="107"/>
                  </a:lnTo>
                  <a:close/>
                  <a:moveTo>
                    <a:pt x="680" y="97"/>
                  </a:moveTo>
                  <a:cubicBezTo>
                    <a:pt x="677" y="99"/>
                    <a:pt x="673" y="101"/>
                    <a:pt x="669" y="102"/>
                  </a:cubicBezTo>
                  <a:cubicBezTo>
                    <a:pt x="671" y="107"/>
                    <a:pt x="671" y="107"/>
                    <a:pt x="671" y="107"/>
                  </a:cubicBezTo>
                  <a:cubicBezTo>
                    <a:pt x="675" y="105"/>
                    <a:pt x="679" y="104"/>
                    <a:pt x="682" y="102"/>
                  </a:cubicBezTo>
                  <a:lnTo>
                    <a:pt x="680" y="97"/>
                  </a:lnTo>
                  <a:close/>
                  <a:moveTo>
                    <a:pt x="702" y="88"/>
                  </a:moveTo>
                  <a:cubicBezTo>
                    <a:pt x="699" y="89"/>
                    <a:pt x="695" y="91"/>
                    <a:pt x="691" y="92"/>
                  </a:cubicBezTo>
                  <a:cubicBezTo>
                    <a:pt x="693" y="97"/>
                    <a:pt x="693" y="97"/>
                    <a:pt x="693" y="97"/>
                  </a:cubicBezTo>
                  <a:cubicBezTo>
                    <a:pt x="697" y="96"/>
                    <a:pt x="701" y="94"/>
                    <a:pt x="704" y="93"/>
                  </a:cubicBezTo>
                  <a:lnTo>
                    <a:pt x="702" y="88"/>
                  </a:lnTo>
                  <a:close/>
                  <a:moveTo>
                    <a:pt x="725" y="79"/>
                  </a:moveTo>
                  <a:cubicBezTo>
                    <a:pt x="721" y="80"/>
                    <a:pt x="717" y="82"/>
                    <a:pt x="713" y="83"/>
                  </a:cubicBezTo>
                  <a:cubicBezTo>
                    <a:pt x="715" y="88"/>
                    <a:pt x="715" y="88"/>
                    <a:pt x="715" y="88"/>
                  </a:cubicBezTo>
                  <a:cubicBezTo>
                    <a:pt x="719" y="87"/>
                    <a:pt x="723" y="85"/>
                    <a:pt x="727" y="84"/>
                  </a:cubicBezTo>
                  <a:lnTo>
                    <a:pt x="725" y="79"/>
                  </a:lnTo>
                  <a:close/>
                  <a:moveTo>
                    <a:pt x="747" y="70"/>
                  </a:moveTo>
                  <a:cubicBezTo>
                    <a:pt x="743" y="71"/>
                    <a:pt x="740" y="73"/>
                    <a:pt x="736" y="74"/>
                  </a:cubicBezTo>
                  <a:cubicBezTo>
                    <a:pt x="738" y="79"/>
                    <a:pt x="738" y="79"/>
                    <a:pt x="738" y="79"/>
                  </a:cubicBezTo>
                  <a:cubicBezTo>
                    <a:pt x="741" y="78"/>
                    <a:pt x="745" y="76"/>
                    <a:pt x="749" y="75"/>
                  </a:cubicBezTo>
                  <a:lnTo>
                    <a:pt x="747" y="70"/>
                  </a:lnTo>
                  <a:close/>
                  <a:moveTo>
                    <a:pt x="770" y="62"/>
                  </a:moveTo>
                  <a:cubicBezTo>
                    <a:pt x="766" y="63"/>
                    <a:pt x="762" y="65"/>
                    <a:pt x="758" y="66"/>
                  </a:cubicBezTo>
                  <a:cubicBezTo>
                    <a:pt x="760" y="71"/>
                    <a:pt x="760" y="71"/>
                    <a:pt x="760" y="71"/>
                  </a:cubicBezTo>
                  <a:cubicBezTo>
                    <a:pt x="764" y="70"/>
                    <a:pt x="768" y="68"/>
                    <a:pt x="771" y="67"/>
                  </a:cubicBezTo>
                  <a:lnTo>
                    <a:pt x="770" y="62"/>
                  </a:lnTo>
                  <a:close/>
                  <a:moveTo>
                    <a:pt x="793" y="54"/>
                  </a:moveTo>
                  <a:cubicBezTo>
                    <a:pt x="789" y="56"/>
                    <a:pt x="785" y="57"/>
                    <a:pt x="781" y="58"/>
                  </a:cubicBezTo>
                  <a:cubicBezTo>
                    <a:pt x="783" y="63"/>
                    <a:pt x="783" y="63"/>
                    <a:pt x="783" y="63"/>
                  </a:cubicBezTo>
                  <a:cubicBezTo>
                    <a:pt x="787" y="62"/>
                    <a:pt x="790" y="61"/>
                    <a:pt x="794" y="60"/>
                  </a:cubicBezTo>
                  <a:lnTo>
                    <a:pt x="793" y="54"/>
                  </a:lnTo>
                  <a:close/>
                  <a:moveTo>
                    <a:pt x="815" y="47"/>
                  </a:moveTo>
                  <a:cubicBezTo>
                    <a:pt x="812" y="48"/>
                    <a:pt x="808" y="50"/>
                    <a:pt x="804" y="51"/>
                  </a:cubicBezTo>
                  <a:cubicBezTo>
                    <a:pt x="806" y="56"/>
                    <a:pt x="806" y="56"/>
                    <a:pt x="806" y="56"/>
                  </a:cubicBezTo>
                  <a:cubicBezTo>
                    <a:pt x="809" y="55"/>
                    <a:pt x="813" y="54"/>
                    <a:pt x="817" y="52"/>
                  </a:cubicBezTo>
                  <a:lnTo>
                    <a:pt x="815" y="47"/>
                  </a:lnTo>
                  <a:close/>
                  <a:moveTo>
                    <a:pt x="839" y="41"/>
                  </a:moveTo>
                  <a:cubicBezTo>
                    <a:pt x="835" y="42"/>
                    <a:pt x="831" y="43"/>
                    <a:pt x="827" y="44"/>
                  </a:cubicBezTo>
                  <a:cubicBezTo>
                    <a:pt x="829" y="49"/>
                    <a:pt x="829" y="49"/>
                    <a:pt x="829" y="49"/>
                  </a:cubicBezTo>
                  <a:cubicBezTo>
                    <a:pt x="832" y="48"/>
                    <a:pt x="836" y="47"/>
                    <a:pt x="840" y="46"/>
                  </a:cubicBezTo>
                  <a:lnTo>
                    <a:pt x="839" y="41"/>
                  </a:lnTo>
                  <a:close/>
                  <a:moveTo>
                    <a:pt x="862" y="35"/>
                  </a:moveTo>
                  <a:cubicBezTo>
                    <a:pt x="858" y="36"/>
                    <a:pt x="854" y="37"/>
                    <a:pt x="850" y="38"/>
                  </a:cubicBezTo>
                  <a:cubicBezTo>
                    <a:pt x="852" y="43"/>
                    <a:pt x="852" y="43"/>
                    <a:pt x="852" y="43"/>
                  </a:cubicBezTo>
                  <a:cubicBezTo>
                    <a:pt x="855" y="42"/>
                    <a:pt x="859" y="41"/>
                    <a:pt x="863" y="40"/>
                  </a:cubicBezTo>
                  <a:lnTo>
                    <a:pt x="862" y="35"/>
                  </a:lnTo>
                  <a:close/>
                  <a:moveTo>
                    <a:pt x="885" y="29"/>
                  </a:moveTo>
                  <a:cubicBezTo>
                    <a:pt x="881" y="30"/>
                    <a:pt x="877" y="31"/>
                    <a:pt x="874" y="32"/>
                  </a:cubicBezTo>
                  <a:cubicBezTo>
                    <a:pt x="875" y="37"/>
                    <a:pt x="875" y="37"/>
                    <a:pt x="875" y="37"/>
                  </a:cubicBezTo>
                  <a:cubicBezTo>
                    <a:pt x="879" y="36"/>
                    <a:pt x="883" y="35"/>
                    <a:pt x="886" y="34"/>
                  </a:cubicBezTo>
                  <a:lnTo>
                    <a:pt x="885" y="29"/>
                  </a:lnTo>
                  <a:close/>
                  <a:moveTo>
                    <a:pt x="909" y="24"/>
                  </a:moveTo>
                  <a:cubicBezTo>
                    <a:pt x="905" y="25"/>
                    <a:pt x="901" y="26"/>
                    <a:pt x="897" y="26"/>
                  </a:cubicBezTo>
                  <a:cubicBezTo>
                    <a:pt x="898" y="32"/>
                    <a:pt x="898" y="32"/>
                    <a:pt x="898" y="32"/>
                  </a:cubicBezTo>
                  <a:cubicBezTo>
                    <a:pt x="902" y="31"/>
                    <a:pt x="906" y="30"/>
                    <a:pt x="910" y="29"/>
                  </a:cubicBezTo>
                  <a:lnTo>
                    <a:pt x="909" y="24"/>
                  </a:lnTo>
                  <a:close/>
                  <a:moveTo>
                    <a:pt x="932" y="19"/>
                  </a:moveTo>
                  <a:cubicBezTo>
                    <a:pt x="928" y="20"/>
                    <a:pt x="925" y="21"/>
                    <a:pt x="921" y="22"/>
                  </a:cubicBezTo>
                  <a:cubicBezTo>
                    <a:pt x="922" y="27"/>
                    <a:pt x="922" y="27"/>
                    <a:pt x="922" y="27"/>
                  </a:cubicBezTo>
                  <a:cubicBezTo>
                    <a:pt x="926" y="26"/>
                    <a:pt x="929" y="25"/>
                    <a:pt x="933" y="25"/>
                  </a:cubicBezTo>
                  <a:lnTo>
                    <a:pt x="932" y="19"/>
                  </a:lnTo>
                  <a:close/>
                  <a:moveTo>
                    <a:pt x="956" y="15"/>
                  </a:moveTo>
                  <a:cubicBezTo>
                    <a:pt x="952" y="16"/>
                    <a:pt x="948" y="17"/>
                    <a:pt x="944" y="17"/>
                  </a:cubicBezTo>
                  <a:cubicBezTo>
                    <a:pt x="945" y="23"/>
                    <a:pt x="945" y="23"/>
                    <a:pt x="945" y="23"/>
                  </a:cubicBezTo>
                  <a:cubicBezTo>
                    <a:pt x="949" y="22"/>
                    <a:pt x="953" y="21"/>
                    <a:pt x="957" y="21"/>
                  </a:cubicBezTo>
                  <a:lnTo>
                    <a:pt x="956" y="15"/>
                  </a:lnTo>
                  <a:close/>
                  <a:moveTo>
                    <a:pt x="980" y="12"/>
                  </a:moveTo>
                  <a:cubicBezTo>
                    <a:pt x="976" y="12"/>
                    <a:pt x="972" y="13"/>
                    <a:pt x="968" y="13"/>
                  </a:cubicBezTo>
                  <a:cubicBezTo>
                    <a:pt x="969" y="19"/>
                    <a:pt x="969" y="19"/>
                    <a:pt x="969" y="19"/>
                  </a:cubicBezTo>
                  <a:cubicBezTo>
                    <a:pt x="973" y="18"/>
                    <a:pt x="977" y="18"/>
                    <a:pt x="981" y="17"/>
                  </a:cubicBezTo>
                  <a:lnTo>
                    <a:pt x="980" y="12"/>
                  </a:lnTo>
                  <a:close/>
                  <a:moveTo>
                    <a:pt x="1004" y="9"/>
                  </a:moveTo>
                  <a:cubicBezTo>
                    <a:pt x="1000" y="9"/>
                    <a:pt x="996" y="10"/>
                    <a:pt x="992" y="10"/>
                  </a:cubicBezTo>
                  <a:cubicBezTo>
                    <a:pt x="993" y="15"/>
                    <a:pt x="993" y="15"/>
                    <a:pt x="993" y="15"/>
                  </a:cubicBezTo>
                  <a:cubicBezTo>
                    <a:pt x="996" y="15"/>
                    <a:pt x="1000" y="14"/>
                    <a:pt x="1004" y="14"/>
                  </a:cubicBezTo>
                  <a:lnTo>
                    <a:pt x="1004" y="9"/>
                  </a:lnTo>
                  <a:close/>
                  <a:moveTo>
                    <a:pt x="1028" y="6"/>
                  </a:moveTo>
                  <a:cubicBezTo>
                    <a:pt x="1024" y="6"/>
                    <a:pt x="1020" y="7"/>
                    <a:pt x="1016" y="7"/>
                  </a:cubicBezTo>
                  <a:cubicBezTo>
                    <a:pt x="1016" y="13"/>
                    <a:pt x="1016" y="13"/>
                    <a:pt x="1016" y="13"/>
                  </a:cubicBezTo>
                  <a:cubicBezTo>
                    <a:pt x="1020" y="12"/>
                    <a:pt x="1024" y="12"/>
                    <a:pt x="1028" y="11"/>
                  </a:cubicBezTo>
                  <a:lnTo>
                    <a:pt x="1028" y="6"/>
                  </a:lnTo>
                  <a:close/>
                  <a:moveTo>
                    <a:pt x="1052" y="4"/>
                  </a:moveTo>
                  <a:cubicBezTo>
                    <a:pt x="1048" y="4"/>
                    <a:pt x="1044" y="5"/>
                    <a:pt x="1040" y="5"/>
                  </a:cubicBezTo>
                  <a:cubicBezTo>
                    <a:pt x="1040" y="10"/>
                    <a:pt x="1040" y="10"/>
                    <a:pt x="1040" y="10"/>
                  </a:cubicBezTo>
                  <a:cubicBezTo>
                    <a:pt x="1044" y="10"/>
                    <a:pt x="1048" y="10"/>
                    <a:pt x="1052" y="9"/>
                  </a:cubicBezTo>
                  <a:lnTo>
                    <a:pt x="1052" y="4"/>
                  </a:lnTo>
                  <a:close/>
                  <a:moveTo>
                    <a:pt x="1076" y="2"/>
                  </a:moveTo>
                  <a:cubicBezTo>
                    <a:pt x="1072" y="2"/>
                    <a:pt x="1068" y="3"/>
                    <a:pt x="1064" y="3"/>
                  </a:cubicBezTo>
                  <a:cubicBezTo>
                    <a:pt x="1064" y="8"/>
                    <a:pt x="1064" y="8"/>
                    <a:pt x="1064" y="8"/>
                  </a:cubicBezTo>
                  <a:cubicBezTo>
                    <a:pt x="1068" y="8"/>
                    <a:pt x="1072" y="8"/>
                    <a:pt x="1076" y="8"/>
                  </a:cubicBezTo>
                  <a:lnTo>
                    <a:pt x="1076" y="2"/>
                  </a:lnTo>
                  <a:close/>
                  <a:moveTo>
                    <a:pt x="1100" y="1"/>
                  </a:moveTo>
                  <a:cubicBezTo>
                    <a:pt x="1096" y="1"/>
                    <a:pt x="1092" y="1"/>
                    <a:pt x="1088" y="2"/>
                  </a:cubicBezTo>
                  <a:cubicBezTo>
                    <a:pt x="1088" y="7"/>
                    <a:pt x="1088" y="7"/>
                    <a:pt x="1088" y="7"/>
                  </a:cubicBezTo>
                  <a:cubicBezTo>
                    <a:pt x="1092" y="7"/>
                    <a:pt x="1096" y="7"/>
                    <a:pt x="1100" y="6"/>
                  </a:cubicBezTo>
                  <a:lnTo>
                    <a:pt x="1100" y="1"/>
                  </a:lnTo>
                  <a:close/>
                  <a:moveTo>
                    <a:pt x="1124" y="0"/>
                  </a:moveTo>
                  <a:cubicBezTo>
                    <a:pt x="1120" y="1"/>
                    <a:pt x="1116" y="1"/>
                    <a:pt x="1112" y="1"/>
                  </a:cubicBezTo>
                  <a:cubicBezTo>
                    <a:pt x="1112" y="6"/>
                    <a:pt x="1112" y="6"/>
                    <a:pt x="1112" y="6"/>
                  </a:cubicBezTo>
                  <a:cubicBezTo>
                    <a:pt x="1116" y="6"/>
                    <a:pt x="1120" y="6"/>
                    <a:pt x="1124" y="6"/>
                  </a:cubicBezTo>
                  <a:cubicBezTo>
                    <a:pt x="1124" y="0"/>
                    <a:pt x="1124" y="0"/>
                    <a:pt x="1124" y="0"/>
                  </a:cubicBezTo>
                  <a:close/>
                  <a:moveTo>
                    <a:pt x="1148" y="0"/>
                  </a:moveTo>
                  <a:cubicBezTo>
                    <a:pt x="1147" y="0"/>
                    <a:pt x="1146" y="0"/>
                    <a:pt x="1145" y="0"/>
                  </a:cubicBezTo>
                  <a:cubicBezTo>
                    <a:pt x="1142" y="0"/>
                    <a:pt x="1139" y="0"/>
                    <a:pt x="1136" y="0"/>
                  </a:cubicBezTo>
                  <a:cubicBezTo>
                    <a:pt x="1136" y="6"/>
                    <a:pt x="1136" y="6"/>
                    <a:pt x="1136" y="6"/>
                  </a:cubicBezTo>
                  <a:cubicBezTo>
                    <a:pt x="1139" y="6"/>
                    <a:pt x="1142" y="6"/>
                    <a:pt x="1145" y="6"/>
                  </a:cubicBezTo>
                  <a:cubicBezTo>
                    <a:pt x="1146" y="6"/>
                    <a:pt x="1147" y="6"/>
                    <a:pt x="1148" y="6"/>
                  </a:cubicBezTo>
                  <a:lnTo>
                    <a:pt x="1148" y="0"/>
                  </a:lnTo>
                  <a:close/>
                  <a:moveTo>
                    <a:pt x="1172" y="1"/>
                  </a:moveTo>
                  <a:cubicBezTo>
                    <a:pt x="1168" y="0"/>
                    <a:pt x="1164" y="0"/>
                    <a:pt x="1160" y="0"/>
                  </a:cubicBezTo>
                  <a:cubicBezTo>
                    <a:pt x="1160" y="6"/>
                    <a:pt x="1160" y="6"/>
                    <a:pt x="1160" y="6"/>
                  </a:cubicBezTo>
                  <a:cubicBezTo>
                    <a:pt x="1164" y="6"/>
                    <a:pt x="1168" y="6"/>
                    <a:pt x="1172" y="6"/>
                  </a:cubicBezTo>
                  <a:lnTo>
                    <a:pt x="1172" y="1"/>
                  </a:lnTo>
                  <a:close/>
                  <a:moveTo>
                    <a:pt x="1196" y="1"/>
                  </a:moveTo>
                  <a:cubicBezTo>
                    <a:pt x="1192" y="1"/>
                    <a:pt x="1188" y="1"/>
                    <a:pt x="1184" y="1"/>
                  </a:cubicBezTo>
                  <a:cubicBezTo>
                    <a:pt x="1184" y="6"/>
                    <a:pt x="1184" y="6"/>
                    <a:pt x="1184" y="6"/>
                  </a:cubicBezTo>
                  <a:cubicBezTo>
                    <a:pt x="1188" y="6"/>
                    <a:pt x="1192" y="6"/>
                    <a:pt x="1196" y="7"/>
                  </a:cubicBezTo>
                  <a:lnTo>
                    <a:pt x="1196" y="1"/>
                  </a:lnTo>
                  <a:close/>
                  <a:moveTo>
                    <a:pt x="1220" y="3"/>
                  </a:moveTo>
                  <a:cubicBezTo>
                    <a:pt x="1216" y="2"/>
                    <a:pt x="1212" y="2"/>
                    <a:pt x="1208" y="2"/>
                  </a:cubicBezTo>
                  <a:cubicBezTo>
                    <a:pt x="1208" y="7"/>
                    <a:pt x="1208" y="7"/>
                    <a:pt x="1208" y="7"/>
                  </a:cubicBezTo>
                  <a:cubicBezTo>
                    <a:pt x="1212" y="7"/>
                    <a:pt x="1215" y="8"/>
                    <a:pt x="1219" y="8"/>
                  </a:cubicBezTo>
                  <a:lnTo>
                    <a:pt x="1220" y="3"/>
                  </a:lnTo>
                  <a:close/>
                  <a:moveTo>
                    <a:pt x="1244" y="4"/>
                  </a:moveTo>
                  <a:cubicBezTo>
                    <a:pt x="1240" y="4"/>
                    <a:pt x="1236" y="4"/>
                    <a:pt x="1232" y="3"/>
                  </a:cubicBezTo>
                  <a:cubicBezTo>
                    <a:pt x="1231" y="9"/>
                    <a:pt x="1231" y="9"/>
                    <a:pt x="1231" y="9"/>
                  </a:cubicBezTo>
                  <a:cubicBezTo>
                    <a:pt x="1235" y="9"/>
                    <a:pt x="1239" y="9"/>
                    <a:pt x="1243" y="10"/>
                  </a:cubicBezTo>
                  <a:lnTo>
                    <a:pt x="1244" y="4"/>
                  </a:lnTo>
                  <a:close/>
                  <a:moveTo>
                    <a:pt x="1268" y="6"/>
                  </a:moveTo>
                  <a:cubicBezTo>
                    <a:pt x="1264" y="6"/>
                    <a:pt x="1260" y="6"/>
                    <a:pt x="1256" y="5"/>
                  </a:cubicBezTo>
                  <a:cubicBezTo>
                    <a:pt x="1255" y="11"/>
                    <a:pt x="1255" y="11"/>
                    <a:pt x="1255" y="11"/>
                  </a:cubicBezTo>
                  <a:cubicBezTo>
                    <a:pt x="1259" y="11"/>
                    <a:pt x="1263" y="11"/>
                    <a:pt x="1267" y="12"/>
                  </a:cubicBezTo>
                  <a:lnTo>
                    <a:pt x="1268" y="6"/>
                  </a:lnTo>
                  <a:close/>
                  <a:moveTo>
                    <a:pt x="1292" y="9"/>
                  </a:moveTo>
                  <a:cubicBezTo>
                    <a:pt x="1288" y="9"/>
                    <a:pt x="1284" y="8"/>
                    <a:pt x="1280" y="8"/>
                  </a:cubicBezTo>
                  <a:cubicBezTo>
                    <a:pt x="1279" y="13"/>
                    <a:pt x="1279" y="13"/>
                    <a:pt x="1279" y="13"/>
                  </a:cubicBezTo>
                  <a:cubicBezTo>
                    <a:pt x="1283" y="14"/>
                    <a:pt x="1287" y="14"/>
                    <a:pt x="1291" y="14"/>
                  </a:cubicBezTo>
                  <a:lnTo>
                    <a:pt x="1292" y="9"/>
                  </a:lnTo>
                  <a:close/>
                  <a:moveTo>
                    <a:pt x="1315" y="12"/>
                  </a:moveTo>
                  <a:cubicBezTo>
                    <a:pt x="1312" y="12"/>
                    <a:pt x="1308" y="11"/>
                    <a:pt x="1304" y="11"/>
                  </a:cubicBezTo>
                  <a:cubicBezTo>
                    <a:pt x="1303" y="16"/>
                    <a:pt x="1303" y="16"/>
                    <a:pt x="1303" y="16"/>
                  </a:cubicBezTo>
                  <a:cubicBezTo>
                    <a:pt x="1307" y="17"/>
                    <a:pt x="1311" y="17"/>
                    <a:pt x="1315" y="18"/>
                  </a:cubicBezTo>
                  <a:lnTo>
                    <a:pt x="1315" y="12"/>
                  </a:lnTo>
                  <a:close/>
                  <a:moveTo>
                    <a:pt x="1339" y="16"/>
                  </a:moveTo>
                  <a:cubicBezTo>
                    <a:pt x="1335" y="15"/>
                    <a:pt x="1331" y="15"/>
                    <a:pt x="1327" y="14"/>
                  </a:cubicBezTo>
                  <a:cubicBezTo>
                    <a:pt x="1327" y="19"/>
                    <a:pt x="1327" y="19"/>
                    <a:pt x="1327" y="19"/>
                  </a:cubicBezTo>
                  <a:cubicBezTo>
                    <a:pt x="1330" y="20"/>
                    <a:pt x="1334" y="21"/>
                    <a:pt x="1338" y="21"/>
                  </a:cubicBezTo>
                  <a:lnTo>
                    <a:pt x="1339" y="16"/>
                  </a:lnTo>
                  <a:close/>
                  <a:moveTo>
                    <a:pt x="1363" y="20"/>
                  </a:moveTo>
                  <a:cubicBezTo>
                    <a:pt x="1359" y="19"/>
                    <a:pt x="1355" y="19"/>
                    <a:pt x="1351" y="18"/>
                  </a:cubicBezTo>
                  <a:cubicBezTo>
                    <a:pt x="1350" y="23"/>
                    <a:pt x="1350" y="23"/>
                    <a:pt x="1350" y="23"/>
                  </a:cubicBezTo>
                  <a:cubicBezTo>
                    <a:pt x="1354" y="24"/>
                    <a:pt x="1358" y="25"/>
                    <a:pt x="1362" y="25"/>
                  </a:cubicBezTo>
                  <a:cubicBezTo>
                    <a:pt x="1363" y="20"/>
                    <a:pt x="1363" y="20"/>
                    <a:pt x="1363" y="20"/>
                  </a:cubicBezTo>
                  <a:close/>
                  <a:moveTo>
                    <a:pt x="1387" y="25"/>
                  </a:moveTo>
                  <a:cubicBezTo>
                    <a:pt x="1383" y="24"/>
                    <a:pt x="1379" y="23"/>
                    <a:pt x="1375" y="23"/>
                  </a:cubicBezTo>
                  <a:cubicBezTo>
                    <a:pt x="1374" y="28"/>
                    <a:pt x="1374" y="28"/>
                    <a:pt x="1374" y="28"/>
                  </a:cubicBezTo>
                  <a:cubicBezTo>
                    <a:pt x="1378" y="29"/>
                    <a:pt x="1382" y="29"/>
                    <a:pt x="1385" y="30"/>
                  </a:cubicBezTo>
                  <a:lnTo>
                    <a:pt x="1387" y="25"/>
                  </a:lnTo>
                  <a:close/>
                  <a:moveTo>
                    <a:pt x="1410" y="30"/>
                  </a:moveTo>
                  <a:cubicBezTo>
                    <a:pt x="1406" y="29"/>
                    <a:pt x="1402" y="28"/>
                    <a:pt x="1398" y="27"/>
                  </a:cubicBezTo>
                  <a:cubicBezTo>
                    <a:pt x="1397" y="33"/>
                    <a:pt x="1397" y="33"/>
                    <a:pt x="1397" y="33"/>
                  </a:cubicBezTo>
                  <a:cubicBezTo>
                    <a:pt x="1401" y="34"/>
                    <a:pt x="1405" y="34"/>
                    <a:pt x="1409" y="35"/>
                  </a:cubicBezTo>
                  <a:lnTo>
                    <a:pt x="1410" y="30"/>
                  </a:lnTo>
                  <a:close/>
                  <a:moveTo>
                    <a:pt x="1433" y="36"/>
                  </a:moveTo>
                  <a:cubicBezTo>
                    <a:pt x="1429" y="35"/>
                    <a:pt x="1426" y="34"/>
                    <a:pt x="1422" y="33"/>
                  </a:cubicBezTo>
                  <a:cubicBezTo>
                    <a:pt x="1420" y="38"/>
                    <a:pt x="1420" y="38"/>
                    <a:pt x="1420" y="38"/>
                  </a:cubicBezTo>
                  <a:cubicBezTo>
                    <a:pt x="1424" y="39"/>
                    <a:pt x="1428" y="40"/>
                    <a:pt x="1432" y="41"/>
                  </a:cubicBezTo>
                  <a:lnTo>
                    <a:pt x="1433" y="36"/>
                  </a:lnTo>
                  <a:close/>
                  <a:moveTo>
                    <a:pt x="1457" y="42"/>
                  </a:moveTo>
                  <a:cubicBezTo>
                    <a:pt x="1453" y="41"/>
                    <a:pt x="1449" y="40"/>
                    <a:pt x="1445" y="39"/>
                  </a:cubicBezTo>
                  <a:cubicBezTo>
                    <a:pt x="1444" y="44"/>
                    <a:pt x="1444" y="44"/>
                    <a:pt x="1444" y="44"/>
                  </a:cubicBezTo>
                  <a:cubicBezTo>
                    <a:pt x="1447" y="45"/>
                    <a:pt x="1451" y="46"/>
                    <a:pt x="1455" y="47"/>
                  </a:cubicBezTo>
                  <a:lnTo>
                    <a:pt x="1457" y="42"/>
                  </a:lnTo>
                  <a:close/>
                  <a:moveTo>
                    <a:pt x="1480" y="49"/>
                  </a:moveTo>
                  <a:cubicBezTo>
                    <a:pt x="1476" y="48"/>
                    <a:pt x="1472" y="46"/>
                    <a:pt x="1468" y="45"/>
                  </a:cubicBezTo>
                  <a:cubicBezTo>
                    <a:pt x="1467" y="50"/>
                    <a:pt x="1467" y="50"/>
                    <a:pt x="1467" y="50"/>
                  </a:cubicBezTo>
                  <a:cubicBezTo>
                    <a:pt x="1471" y="52"/>
                    <a:pt x="1474" y="53"/>
                    <a:pt x="1478" y="54"/>
                  </a:cubicBezTo>
                  <a:lnTo>
                    <a:pt x="1480" y="49"/>
                  </a:lnTo>
                  <a:close/>
                  <a:moveTo>
                    <a:pt x="1503" y="56"/>
                  </a:moveTo>
                  <a:cubicBezTo>
                    <a:pt x="1499" y="55"/>
                    <a:pt x="1495" y="53"/>
                    <a:pt x="1491" y="52"/>
                  </a:cubicBezTo>
                  <a:cubicBezTo>
                    <a:pt x="1490" y="57"/>
                    <a:pt x="1490" y="57"/>
                    <a:pt x="1490" y="57"/>
                  </a:cubicBezTo>
                  <a:cubicBezTo>
                    <a:pt x="1493" y="59"/>
                    <a:pt x="1497" y="60"/>
                    <a:pt x="1501" y="61"/>
                  </a:cubicBezTo>
                  <a:lnTo>
                    <a:pt x="1503" y="56"/>
                  </a:lnTo>
                  <a:close/>
                  <a:moveTo>
                    <a:pt x="1525" y="64"/>
                  </a:moveTo>
                  <a:cubicBezTo>
                    <a:pt x="1522" y="62"/>
                    <a:pt x="1518" y="61"/>
                    <a:pt x="1514" y="60"/>
                  </a:cubicBezTo>
                  <a:cubicBezTo>
                    <a:pt x="1512" y="65"/>
                    <a:pt x="1512" y="65"/>
                    <a:pt x="1512" y="65"/>
                  </a:cubicBezTo>
                  <a:cubicBezTo>
                    <a:pt x="1516" y="66"/>
                    <a:pt x="1520" y="67"/>
                    <a:pt x="1524" y="69"/>
                  </a:cubicBezTo>
                  <a:lnTo>
                    <a:pt x="1525" y="64"/>
                  </a:lnTo>
                  <a:close/>
                  <a:moveTo>
                    <a:pt x="1548" y="72"/>
                  </a:moveTo>
                  <a:cubicBezTo>
                    <a:pt x="1544" y="70"/>
                    <a:pt x="1541" y="69"/>
                    <a:pt x="1537" y="68"/>
                  </a:cubicBezTo>
                  <a:cubicBezTo>
                    <a:pt x="1535" y="73"/>
                    <a:pt x="1535" y="73"/>
                    <a:pt x="1535" y="73"/>
                  </a:cubicBezTo>
                  <a:cubicBezTo>
                    <a:pt x="1539" y="74"/>
                    <a:pt x="1542" y="75"/>
                    <a:pt x="1546" y="77"/>
                  </a:cubicBezTo>
                  <a:lnTo>
                    <a:pt x="1548" y="72"/>
                  </a:lnTo>
                  <a:close/>
                  <a:moveTo>
                    <a:pt x="1571" y="80"/>
                  </a:moveTo>
                  <a:cubicBezTo>
                    <a:pt x="1567" y="79"/>
                    <a:pt x="1563" y="77"/>
                    <a:pt x="1559" y="76"/>
                  </a:cubicBezTo>
                  <a:cubicBezTo>
                    <a:pt x="1557" y="81"/>
                    <a:pt x="1557" y="81"/>
                    <a:pt x="1557" y="81"/>
                  </a:cubicBezTo>
                  <a:cubicBezTo>
                    <a:pt x="1561" y="82"/>
                    <a:pt x="1565" y="84"/>
                    <a:pt x="1569" y="85"/>
                  </a:cubicBezTo>
                  <a:lnTo>
                    <a:pt x="1571" y="80"/>
                  </a:lnTo>
                  <a:close/>
                  <a:moveTo>
                    <a:pt x="1593" y="90"/>
                  </a:moveTo>
                  <a:cubicBezTo>
                    <a:pt x="1589" y="88"/>
                    <a:pt x="1585" y="86"/>
                    <a:pt x="1582" y="85"/>
                  </a:cubicBezTo>
                  <a:cubicBezTo>
                    <a:pt x="1580" y="90"/>
                    <a:pt x="1580" y="90"/>
                    <a:pt x="1580" y="90"/>
                  </a:cubicBezTo>
                  <a:cubicBezTo>
                    <a:pt x="1583" y="91"/>
                    <a:pt x="1587" y="93"/>
                    <a:pt x="1591" y="95"/>
                  </a:cubicBezTo>
                  <a:lnTo>
                    <a:pt x="1593" y="90"/>
                  </a:lnTo>
                  <a:close/>
                  <a:moveTo>
                    <a:pt x="1615" y="99"/>
                  </a:moveTo>
                  <a:cubicBezTo>
                    <a:pt x="1611" y="98"/>
                    <a:pt x="1607" y="96"/>
                    <a:pt x="1604" y="94"/>
                  </a:cubicBezTo>
                  <a:cubicBezTo>
                    <a:pt x="1602" y="99"/>
                    <a:pt x="1602" y="99"/>
                    <a:pt x="1602" y="99"/>
                  </a:cubicBezTo>
                  <a:cubicBezTo>
                    <a:pt x="1605" y="101"/>
                    <a:pt x="1609" y="103"/>
                    <a:pt x="1613" y="104"/>
                  </a:cubicBezTo>
                  <a:lnTo>
                    <a:pt x="1615" y="99"/>
                  </a:lnTo>
                  <a:close/>
                  <a:moveTo>
                    <a:pt x="1637" y="109"/>
                  </a:moveTo>
                  <a:cubicBezTo>
                    <a:pt x="1633" y="108"/>
                    <a:pt x="1629" y="106"/>
                    <a:pt x="1626" y="104"/>
                  </a:cubicBezTo>
                  <a:cubicBezTo>
                    <a:pt x="1623" y="109"/>
                    <a:pt x="1623" y="109"/>
                    <a:pt x="1623" y="109"/>
                  </a:cubicBezTo>
                  <a:cubicBezTo>
                    <a:pt x="1627" y="111"/>
                    <a:pt x="1631" y="113"/>
                    <a:pt x="1634" y="114"/>
                  </a:cubicBezTo>
                  <a:lnTo>
                    <a:pt x="1637" y="109"/>
                  </a:lnTo>
                  <a:close/>
                  <a:moveTo>
                    <a:pt x="1658" y="120"/>
                  </a:moveTo>
                  <a:cubicBezTo>
                    <a:pt x="1655" y="118"/>
                    <a:pt x="1651" y="116"/>
                    <a:pt x="1647" y="115"/>
                  </a:cubicBezTo>
                  <a:cubicBezTo>
                    <a:pt x="1645" y="119"/>
                    <a:pt x="1645" y="119"/>
                    <a:pt x="1645" y="119"/>
                  </a:cubicBezTo>
                  <a:cubicBezTo>
                    <a:pt x="1649" y="121"/>
                    <a:pt x="1652" y="123"/>
                    <a:pt x="1656" y="125"/>
                  </a:cubicBezTo>
                  <a:lnTo>
                    <a:pt x="1658" y="120"/>
                  </a:lnTo>
                  <a:close/>
                  <a:moveTo>
                    <a:pt x="1680" y="131"/>
                  </a:moveTo>
                  <a:cubicBezTo>
                    <a:pt x="1676" y="129"/>
                    <a:pt x="1672" y="127"/>
                    <a:pt x="1669" y="126"/>
                  </a:cubicBezTo>
                  <a:cubicBezTo>
                    <a:pt x="1666" y="130"/>
                    <a:pt x="1666" y="130"/>
                    <a:pt x="1666" y="130"/>
                  </a:cubicBezTo>
                  <a:cubicBezTo>
                    <a:pt x="1670" y="132"/>
                    <a:pt x="1673" y="134"/>
                    <a:pt x="1677" y="136"/>
                  </a:cubicBezTo>
                  <a:lnTo>
                    <a:pt x="1680" y="131"/>
                  </a:lnTo>
                  <a:close/>
                  <a:moveTo>
                    <a:pt x="1701" y="143"/>
                  </a:moveTo>
                  <a:cubicBezTo>
                    <a:pt x="1697" y="141"/>
                    <a:pt x="1694" y="139"/>
                    <a:pt x="1690" y="137"/>
                  </a:cubicBezTo>
                  <a:cubicBezTo>
                    <a:pt x="1688" y="142"/>
                    <a:pt x="1688" y="142"/>
                    <a:pt x="1688" y="142"/>
                  </a:cubicBezTo>
                  <a:cubicBezTo>
                    <a:pt x="1691" y="143"/>
                    <a:pt x="1695" y="145"/>
                    <a:pt x="1698" y="147"/>
                  </a:cubicBezTo>
                  <a:lnTo>
                    <a:pt x="1701" y="143"/>
                  </a:lnTo>
                  <a:close/>
                  <a:moveTo>
                    <a:pt x="1721" y="155"/>
                  </a:moveTo>
                  <a:cubicBezTo>
                    <a:pt x="1718" y="153"/>
                    <a:pt x="1715" y="151"/>
                    <a:pt x="1711" y="149"/>
                  </a:cubicBezTo>
                  <a:cubicBezTo>
                    <a:pt x="1708" y="153"/>
                    <a:pt x="1708" y="153"/>
                    <a:pt x="1708" y="153"/>
                  </a:cubicBezTo>
                  <a:cubicBezTo>
                    <a:pt x="1712" y="155"/>
                    <a:pt x="1715" y="157"/>
                    <a:pt x="1719" y="159"/>
                  </a:cubicBezTo>
                  <a:lnTo>
                    <a:pt x="1721" y="155"/>
                  </a:lnTo>
                  <a:close/>
                  <a:moveTo>
                    <a:pt x="1742" y="167"/>
                  </a:moveTo>
                  <a:cubicBezTo>
                    <a:pt x="1738" y="165"/>
                    <a:pt x="1735" y="163"/>
                    <a:pt x="1732" y="161"/>
                  </a:cubicBezTo>
                  <a:cubicBezTo>
                    <a:pt x="1729" y="165"/>
                    <a:pt x="1729" y="165"/>
                    <a:pt x="1729" y="165"/>
                  </a:cubicBezTo>
                  <a:cubicBezTo>
                    <a:pt x="1732" y="167"/>
                    <a:pt x="1736" y="170"/>
                    <a:pt x="1739" y="172"/>
                  </a:cubicBezTo>
                  <a:lnTo>
                    <a:pt x="1742" y="167"/>
                  </a:lnTo>
                  <a:close/>
                  <a:moveTo>
                    <a:pt x="1762" y="180"/>
                  </a:moveTo>
                  <a:cubicBezTo>
                    <a:pt x="1759" y="178"/>
                    <a:pt x="1755" y="176"/>
                    <a:pt x="1752" y="174"/>
                  </a:cubicBezTo>
                  <a:cubicBezTo>
                    <a:pt x="1749" y="178"/>
                    <a:pt x="1749" y="178"/>
                    <a:pt x="1749" y="178"/>
                  </a:cubicBezTo>
                  <a:cubicBezTo>
                    <a:pt x="1752" y="180"/>
                    <a:pt x="1756" y="182"/>
                    <a:pt x="1759" y="184"/>
                  </a:cubicBezTo>
                  <a:lnTo>
                    <a:pt x="1762" y="180"/>
                  </a:lnTo>
                  <a:close/>
                  <a:moveTo>
                    <a:pt x="1782" y="193"/>
                  </a:moveTo>
                  <a:cubicBezTo>
                    <a:pt x="1779" y="191"/>
                    <a:pt x="1775" y="189"/>
                    <a:pt x="1772" y="187"/>
                  </a:cubicBezTo>
                  <a:cubicBezTo>
                    <a:pt x="1769" y="191"/>
                    <a:pt x="1769" y="191"/>
                    <a:pt x="1769" y="191"/>
                  </a:cubicBezTo>
                  <a:cubicBezTo>
                    <a:pt x="1772" y="193"/>
                    <a:pt x="1776" y="196"/>
                    <a:pt x="1779" y="198"/>
                  </a:cubicBezTo>
                  <a:cubicBezTo>
                    <a:pt x="1782" y="193"/>
                    <a:pt x="1782" y="193"/>
                    <a:pt x="1782" y="193"/>
                  </a:cubicBezTo>
                  <a:close/>
                  <a:moveTo>
                    <a:pt x="1802" y="207"/>
                  </a:moveTo>
                  <a:cubicBezTo>
                    <a:pt x="1798" y="205"/>
                    <a:pt x="1795" y="202"/>
                    <a:pt x="1792" y="200"/>
                  </a:cubicBezTo>
                  <a:cubicBezTo>
                    <a:pt x="1789" y="205"/>
                    <a:pt x="1789" y="205"/>
                    <a:pt x="1789" y="205"/>
                  </a:cubicBezTo>
                  <a:cubicBezTo>
                    <a:pt x="1792" y="207"/>
                    <a:pt x="1795" y="209"/>
                    <a:pt x="1799" y="211"/>
                  </a:cubicBezTo>
                  <a:lnTo>
                    <a:pt x="1802" y="207"/>
                  </a:lnTo>
                  <a:close/>
                  <a:moveTo>
                    <a:pt x="1821" y="221"/>
                  </a:moveTo>
                  <a:cubicBezTo>
                    <a:pt x="1818" y="219"/>
                    <a:pt x="1815" y="217"/>
                    <a:pt x="1811" y="214"/>
                  </a:cubicBezTo>
                  <a:cubicBezTo>
                    <a:pt x="1808" y="218"/>
                    <a:pt x="1808" y="218"/>
                    <a:pt x="1808" y="218"/>
                  </a:cubicBezTo>
                  <a:cubicBezTo>
                    <a:pt x="1811" y="221"/>
                    <a:pt x="1815" y="223"/>
                    <a:pt x="1818" y="226"/>
                  </a:cubicBezTo>
                  <a:lnTo>
                    <a:pt x="1821" y="221"/>
                  </a:lnTo>
                  <a:close/>
                  <a:moveTo>
                    <a:pt x="1840" y="236"/>
                  </a:moveTo>
                  <a:cubicBezTo>
                    <a:pt x="1837" y="233"/>
                    <a:pt x="1834" y="231"/>
                    <a:pt x="1831" y="229"/>
                  </a:cubicBezTo>
                  <a:cubicBezTo>
                    <a:pt x="1827" y="233"/>
                    <a:pt x="1827" y="233"/>
                    <a:pt x="1827" y="233"/>
                  </a:cubicBezTo>
                  <a:cubicBezTo>
                    <a:pt x="1830" y="235"/>
                    <a:pt x="1834" y="238"/>
                    <a:pt x="1837" y="240"/>
                  </a:cubicBezTo>
                  <a:lnTo>
                    <a:pt x="1840" y="236"/>
                  </a:lnTo>
                  <a:close/>
                  <a:moveTo>
                    <a:pt x="1859" y="251"/>
                  </a:moveTo>
                  <a:cubicBezTo>
                    <a:pt x="1856" y="248"/>
                    <a:pt x="1853" y="246"/>
                    <a:pt x="1849" y="243"/>
                  </a:cubicBezTo>
                  <a:cubicBezTo>
                    <a:pt x="1846" y="248"/>
                    <a:pt x="1846" y="248"/>
                    <a:pt x="1846" y="248"/>
                  </a:cubicBezTo>
                  <a:cubicBezTo>
                    <a:pt x="1849" y="250"/>
                    <a:pt x="1852" y="253"/>
                    <a:pt x="1855" y="255"/>
                  </a:cubicBezTo>
                  <a:lnTo>
                    <a:pt x="1859" y="251"/>
                  </a:lnTo>
                  <a:close/>
                  <a:moveTo>
                    <a:pt x="1877" y="266"/>
                  </a:moveTo>
                  <a:cubicBezTo>
                    <a:pt x="1874" y="264"/>
                    <a:pt x="1871" y="261"/>
                    <a:pt x="1868" y="259"/>
                  </a:cubicBezTo>
                  <a:cubicBezTo>
                    <a:pt x="1865" y="263"/>
                    <a:pt x="1865" y="263"/>
                    <a:pt x="1865" y="263"/>
                  </a:cubicBezTo>
                  <a:cubicBezTo>
                    <a:pt x="1868" y="265"/>
                    <a:pt x="1871" y="268"/>
                    <a:pt x="1874" y="270"/>
                  </a:cubicBezTo>
                  <a:lnTo>
                    <a:pt x="1877" y="266"/>
                  </a:lnTo>
                  <a:close/>
                  <a:moveTo>
                    <a:pt x="1895" y="282"/>
                  </a:moveTo>
                  <a:cubicBezTo>
                    <a:pt x="1892" y="280"/>
                    <a:pt x="1889" y="277"/>
                    <a:pt x="1886" y="274"/>
                  </a:cubicBezTo>
                  <a:cubicBezTo>
                    <a:pt x="1883" y="278"/>
                    <a:pt x="1883" y="278"/>
                    <a:pt x="1883" y="278"/>
                  </a:cubicBezTo>
                  <a:cubicBezTo>
                    <a:pt x="1886" y="281"/>
                    <a:pt x="1889" y="284"/>
                    <a:pt x="1892" y="286"/>
                  </a:cubicBezTo>
                  <a:lnTo>
                    <a:pt x="1895" y="282"/>
                  </a:lnTo>
                  <a:close/>
                  <a:moveTo>
                    <a:pt x="1913" y="299"/>
                  </a:moveTo>
                  <a:cubicBezTo>
                    <a:pt x="1910" y="296"/>
                    <a:pt x="1907" y="293"/>
                    <a:pt x="1904" y="290"/>
                  </a:cubicBezTo>
                  <a:cubicBezTo>
                    <a:pt x="1901" y="294"/>
                    <a:pt x="1901" y="294"/>
                    <a:pt x="1901" y="294"/>
                  </a:cubicBezTo>
                  <a:cubicBezTo>
                    <a:pt x="1904" y="297"/>
                    <a:pt x="1906" y="300"/>
                    <a:pt x="1909" y="302"/>
                  </a:cubicBezTo>
                  <a:lnTo>
                    <a:pt x="1913" y="299"/>
                  </a:lnTo>
                  <a:close/>
                  <a:moveTo>
                    <a:pt x="1930" y="315"/>
                  </a:moveTo>
                  <a:cubicBezTo>
                    <a:pt x="1928" y="312"/>
                    <a:pt x="1925" y="310"/>
                    <a:pt x="1922" y="307"/>
                  </a:cubicBezTo>
                  <a:cubicBezTo>
                    <a:pt x="1918" y="311"/>
                    <a:pt x="1918" y="311"/>
                    <a:pt x="1918" y="311"/>
                  </a:cubicBezTo>
                  <a:cubicBezTo>
                    <a:pt x="1921" y="313"/>
                    <a:pt x="1924" y="316"/>
                    <a:pt x="1927" y="319"/>
                  </a:cubicBezTo>
                  <a:lnTo>
                    <a:pt x="1930" y="315"/>
                  </a:lnTo>
                  <a:close/>
                  <a:moveTo>
                    <a:pt x="1947" y="332"/>
                  </a:moveTo>
                  <a:cubicBezTo>
                    <a:pt x="1945" y="329"/>
                    <a:pt x="1942" y="326"/>
                    <a:pt x="1939" y="324"/>
                  </a:cubicBezTo>
                  <a:cubicBezTo>
                    <a:pt x="1935" y="327"/>
                    <a:pt x="1935" y="327"/>
                    <a:pt x="1935" y="327"/>
                  </a:cubicBezTo>
                  <a:cubicBezTo>
                    <a:pt x="1938" y="330"/>
                    <a:pt x="1941" y="333"/>
                    <a:pt x="1944" y="336"/>
                  </a:cubicBezTo>
                  <a:cubicBezTo>
                    <a:pt x="1947" y="332"/>
                    <a:pt x="1947" y="332"/>
                    <a:pt x="1947" y="332"/>
                  </a:cubicBezTo>
                  <a:close/>
                  <a:moveTo>
                    <a:pt x="1964" y="350"/>
                  </a:moveTo>
                  <a:cubicBezTo>
                    <a:pt x="1961" y="347"/>
                    <a:pt x="1959" y="344"/>
                    <a:pt x="1956" y="341"/>
                  </a:cubicBezTo>
                  <a:cubicBezTo>
                    <a:pt x="1952" y="344"/>
                    <a:pt x="1952" y="344"/>
                    <a:pt x="1952" y="344"/>
                  </a:cubicBezTo>
                  <a:cubicBezTo>
                    <a:pt x="1955" y="347"/>
                    <a:pt x="1957" y="350"/>
                    <a:pt x="1960" y="353"/>
                  </a:cubicBezTo>
                  <a:lnTo>
                    <a:pt x="1964" y="350"/>
                  </a:lnTo>
                  <a:close/>
                  <a:moveTo>
                    <a:pt x="1980" y="367"/>
                  </a:moveTo>
                  <a:cubicBezTo>
                    <a:pt x="1978" y="364"/>
                    <a:pt x="1975" y="361"/>
                    <a:pt x="1972" y="358"/>
                  </a:cubicBezTo>
                  <a:cubicBezTo>
                    <a:pt x="1968" y="362"/>
                    <a:pt x="1968" y="362"/>
                    <a:pt x="1968" y="362"/>
                  </a:cubicBezTo>
                  <a:cubicBezTo>
                    <a:pt x="1971" y="365"/>
                    <a:pt x="1974" y="368"/>
                    <a:pt x="1976" y="371"/>
                  </a:cubicBezTo>
                  <a:lnTo>
                    <a:pt x="1980" y="367"/>
                  </a:lnTo>
                  <a:close/>
                  <a:moveTo>
                    <a:pt x="1996" y="385"/>
                  </a:moveTo>
                  <a:cubicBezTo>
                    <a:pt x="1994" y="382"/>
                    <a:pt x="1991" y="379"/>
                    <a:pt x="1988" y="376"/>
                  </a:cubicBezTo>
                  <a:cubicBezTo>
                    <a:pt x="1984" y="380"/>
                    <a:pt x="1984" y="380"/>
                    <a:pt x="1984" y="380"/>
                  </a:cubicBezTo>
                  <a:cubicBezTo>
                    <a:pt x="1987" y="383"/>
                    <a:pt x="1990" y="386"/>
                    <a:pt x="1992" y="389"/>
                  </a:cubicBezTo>
                  <a:lnTo>
                    <a:pt x="1996" y="385"/>
                  </a:lnTo>
                  <a:close/>
                  <a:moveTo>
                    <a:pt x="2012" y="404"/>
                  </a:moveTo>
                  <a:cubicBezTo>
                    <a:pt x="2009" y="401"/>
                    <a:pt x="2007" y="398"/>
                    <a:pt x="2004" y="394"/>
                  </a:cubicBezTo>
                  <a:cubicBezTo>
                    <a:pt x="2000" y="398"/>
                    <a:pt x="2000" y="398"/>
                    <a:pt x="2000" y="398"/>
                  </a:cubicBezTo>
                  <a:cubicBezTo>
                    <a:pt x="2003" y="401"/>
                    <a:pt x="2005" y="404"/>
                    <a:pt x="2008" y="407"/>
                  </a:cubicBezTo>
                  <a:lnTo>
                    <a:pt x="2012" y="404"/>
                  </a:lnTo>
                  <a:close/>
                  <a:moveTo>
                    <a:pt x="2027" y="422"/>
                  </a:moveTo>
                  <a:cubicBezTo>
                    <a:pt x="2025" y="419"/>
                    <a:pt x="2022" y="416"/>
                    <a:pt x="2020" y="413"/>
                  </a:cubicBezTo>
                  <a:cubicBezTo>
                    <a:pt x="2015" y="416"/>
                    <a:pt x="2015" y="416"/>
                    <a:pt x="2015" y="416"/>
                  </a:cubicBezTo>
                  <a:cubicBezTo>
                    <a:pt x="2018" y="420"/>
                    <a:pt x="2020" y="423"/>
                    <a:pt x="2023" y="426"/>
                  </a:cubicBezTo>
                  <a:lnTo>
                    <a:pt x="2027" y="422"/>
                  </a:lnTo>
                  <a:close/>
                  <a:moveTo>
                    <a:pt x="2042" y="441"/>
                  </a:moveTo>
                  <a:cubicBezTo>
                    <a:pt x="2039" y="438"/>
                    <a:pt x="2037" y="435"/>
                    <a:pt x="2034" y="432"/>
                  </a:cubicBezTo>
                  <a:cubicBezTo>
                    <a:pt x="2030" y="435"/>
                    <a:pt x="2030" y="435"/>
                    <a:pt x="2030" y="435"/>
                  </a:cubicBezTo>
                  <a:cubicBezTo>
                    <a:pt x="2033" y="438"/>
                    <a:pt x="2035" y="442"/>
                    <a:pt x="2038" y="445"/>
                  </a:cubicBezTo>
                  <a:lnTo>
                    <a:pt x="2042" y="441"/>
                  </a:lnTo>
                  <a:close/>
                  <a:moveTo>
                    <a:pt x="2056" y="461"/>
                  </a:moveTo>
                  <a:cubicBezTo>
                    <a:pt x="2054" y="458"/>
                    <a:pt x="2051" y="454"/>
                    <a:pt x="2049" y="451"/>
                  </a:cubicBezTo>
                  <a:cubicBezTo>
                    <a:pt x="2045" y="454"/>
                    <a:pt x="2045" y="454"/>
                    <a:pt x="2045" y="454"/>
                  </a:cubicBezTo>
                  <a:cubicBezTo>
                    <a:pt x="2047" y="458"/>
                    <a:pt x="2050" y="461"/>
                    <a:pt x="2052" y="464"/>
                  </a:cubicBezTo>
                  <a:lnTo>
                    <a:pt x="2056" y="461"/>
                  </a:lnTo>
                  <a:close/>
                  <a:moveTo>
                    <a:pt x="2070" y="481"/>
                  </a:moveTo>
                  <a:cubicBezTo>
                    <a:pt x="2068" y="477"/>
                    <a:pt x="2066" y="474"/>
                    <a:pt x="2063" y="471"/>
                  </a:cubicBezTo>
                  <a:cubicBezTo>
                    <a:pt x="2059" y="474"/>
                    <a:pt x="2059" y="474"/>
                    <a:pt x="2059" y="474"/>
                  </a:cubicBezTo>
                  <a:cubicBezTo>
                    <a:pt x="2061" y="477"/>
                    <a:pt x="2063" y="480"/>
                    <a:pt x="2066" y="484"/>
                  </a:cubicBezTo>
                  <a:lnTo>
                    <a:pt x="2070" y="481"/>
                  </a:lnTo>
                  <a:close/>
                  <a:moveTo>
                    <a:pt x="2084" y="500"/>
                  </a:moveTo>
                  <a:cubicBezTo>
                    <a:pt x="2082" y="497"/>
                    <a:pt x="2079" y="494"/>
                    <a:pt x="2077" y="490"/>
                  </a:cubicBezTo>
                  <a:cubicBezTo>
                    <a:pt x="2073" y="493"/>
                    <a:pt x="2073" y="493"/>
                    <a:pt x="2073" y="493"/>
                  </a:cubicBezTo>
                  <a:cubicBezTo>
                    <a:pt x="2075" y="497"/>
                    <a:pt x="2077" y="500"/>
                    <a:pt x="2079" y="503"/>
                  </a:cubicBezTo>
                  <a:lnTo>
                    <a:pt x="2084" y="500"/>
                  </a:lnTo>
                  <a:close/>
                  <a:moveTo>
                    <a:pt x="2097" y="521"/>
                  </a:moveTo>
                  <a:cubicBezTo>
                    <a:pt x="2095" y="517"/>
                    <a:pt x="2093" y="514"/>
                    <a:pt x="2090" y="511"/>
                  </a:cubicBezTo>
                  <a:cubicBezTo>
                    <a:pt x="2086" y="513"/>
                    <a:pt x="2086" y="513"/>
                    <a:pt x="2086" y="513"/>
                  </a:cubicBezTo>
                  <a:cubicBezTo>
                    <a:pt x="2088" y="517"/>
                    <a:pt x="2090" y="520"/>
                    <a:pt x="2092" y="524"/>
                  </a:cubicBezTo>
                  <a:lnTo>
                    <a:pt x="2097" y="521"/>
                  </a:lnTo>
                  <a:close/>
                  <a:moveTo>
                    <a:pt x="2110" y="541"/>
                  </a:moveTo>
                  <a:cubicBezTo>
                    <a:pt x="2108" y="538"/>
                    <a:pt x="2105" y="534"/>
                    <a:pt x="2103" y="531"/>
                  </a:cubicBezTo>
                  <a:cubicBezTo>
                    <a:pt x="2099" y="534"/>
                    <a:pt x="2099" y="534"/>
                    <a:pt x="2099" y="534"/>
                  </a:cubicBezTo>
                  <a:cubicBezTo>
                    <a:pt x="2101" y="537"/>
                    <a:pt x="2103" y="541"/>
                    <a:pt x="2105" y="544"/>
                  </a:cubicBezTo>
                  <a:lnTo>
                    <a:pt x="2110" y="541"/>
                  </a:lnTo>
                  <a:close/>
                  <a:moveTo>
                    <a:pt x="2122" y="562"/>
                  </a:moveTo>
                  <a:cubicBezTo>
                    <a:pt x="2120" y="558"/>
                    <a:pt x="2118" y="555"/>
                    <a:pt x="2116" y="552"/>
                  </a:cubicBezTo>
                  <a:cubicBezTo>
                    <a:pt x="2111" y="554"/>
                    <a:pt x="2111" y="554"/>
                    <a:pt x="2111" y="554"/>
                  </a:cubicBezTo>
                  <a:cubicBezTo>
                    <a:pt x="2113" y="558"/>
                    <a:pt x="2115" y="561"/>
                    <a:pt x="2117" y="565"/>
                  </a:cubicBezTo>
                  <a:lnTo>
                    <a:pt x="2122" y="562"/>
                  </a:lnTo>
                  <a:close/>
                  <a:moveTo>
                    <a:pt x="2134" y="583"/>
                  </a:moveTo>
                  <a:cubicBezTo>
                    <a:pt x="2132" y="579"/>
                    <a:pt x="2130" y="576"/>
                    <a:pt x="2128" y="572"/>
                  </a:cubicBezTo>
                  <a:cubicBezTo>
                    <a:pt x="2123" y="575"/>
                    <a:pt x="2123" y="575"/>
                    <a:pt x="2123" y="575"/>
                  </a:cubicBezTo>
                  <a:cubicBezTo>
                    <a:pt x="2125" y="579"/>
                    <a:pt x="2127" y="582"/>
                    <a:pt x="2129" y="586"/>
                  </a:cubicBezTo>
                  <a:lnTo>
                    <a:pt x="2134" y="583"/>
                  </a:lnTo>
                  <a:close/>
                  <a:moveTo>
                    <a:pt x="2145" y="604"/>
                  </a:moveTo>
                  <a:cubicBezTo>
                    <a:pt x="2143" y="601"/>
                    <a:pt x="2142" y="597"/>
                    <a:pt x="2140" y="594"/>
                  </a:cubicBezTo>
                  <a:cubicBezTo>
                    <a:pt x="2135" y="596"/>
                    <a:pt x="2135" y="596"/>
                    <a:pt x="2135" y="596"/>
                  </a:cubicBezTo>
                  <a:cubicBezTo>
                    <a:pt x="2137" y="600"/>
                    <a:pt x="2139" y="603"/>
                    <a:pt x="2141" y="607"/>
                  </a:cubicBezTo>
                  <a:lnTo>
                    <a:pt x="2145" y="604"/>
                  </a:lnTo>
                  <a:close/>
                  <a:moveTo>
                    <a:pt x="2156" y="626"/>
                  </a:moveTo>
                  <a:cubicBezTo>
                    <a:pt x="2155" y="622"/>
                    <a:pt x="2153" y="618"/>
                    <a:pt x="2151" y="615"/>
                  </a:cubicBezTo>
                  <a:cubicBezTo>
                    <a:pt x="2146" y="617"/>
                    <a:pt x="2146" y="617"/>
                    <a:pt x="2146" y="617"/>
                  </a:cubicBezTo>
                  <a:cubicBezTo>
                    <a:pt x="2148" y="621"/>
                    <a:pt x="2150" y="624"/>
                    <a:pt x="2152" y="628"/>
                  </a:cubicBezTo>
                  <a:lnTo>
                    <a:pt x="2156" y="626"/>
                  </a:lnTo>
                  <a:close/>
                  <a:moveTo>
                    <a:pt x="2167" y="647"/>
                  </a:moveTo>
                  <a:cubicBezTo>
                    <a:pt x="2165" y="644"/>
                    <a:pt x="2164" y="640"/>
                    <a:pt x="2162" y="636"/>
                  </a:cubicBezTo>
                  <a:cubicBezTo>
                    <a:pt x="2157" y="639"/>
                    <a:pt x="2157" y="639"/>
                    <a:pt x="2157" y="639"/>
                  </a:cubicBezTo>
                  <a:cubicBezTo>
                    <a:pt x="2159" y="642"/>
                    <a:pt x="2160" y="646"/>
                    <a:pt x="2162" y="650"/>
                  </a:cubicBezTo>
                  <a:lnTo>
                    <a:pt x="2167" y="647"/>
                  </a:lnTo>
                  <a:close/>
                  <a:moveTo>
                    <a:pt x="2177" y="669"/>
                  </a:moveTo>
                  <a:cubicBezTo>
                    <a:pt x="2175" y="665"/>
                    <a:pt x="2174" y="662"/>
                    <a:pt x="2172" y="658"/>
                  </a:cubicBezTo>
                  <a:cubicBezTo>
                    <a:pt x="2167" y="660"/>
                    <a:pt x="2167" y="660"/>
                    <a:pt x="2167" y="660"/>
                  </a:cubicBezTo>
                  <a:cubicBezTo>
                    <a:pt x="2169" y="664"/>
                    <a:pt x="2171" y="668"/>
                    <a:pt x="2172" y="671"/>
                  </a:cubicBezTo>
                  <a:cubicBezTo>
                    <a:pt x="2177" y="669"/>
                    <a:pt x="2177" y="669"/>
                    <a:pt x="2177" y="669"/>
                  </a:cubicBezTo>
                  <a:close/>
                  <a:moveTo>
                    <a:pt x="2187" y="691"/>
                  </a:moveTo>
                  <a:cubicBezTo>
                    <a:pt x="2185" y="687"/>
                    <a:pt x="2184" y="684"/>
                    <a:pt x="2182" y="680"/>
                  </a:cubicBezTo>
                  <a:cubicBezTo>
                    <a:pt x="2177" y="682"/>
                    <a:pt x="2177" y="682"/>
                    <a:pt x="2177" y="682"/>
                  </a:cubicBezTo>
                  <a:cubicBezTo>
                    <a:pt x="2179" y="686"/>
                    <a:pt x="2180" y="689"/>
                    <a:pt x="2182" y="693"/>
                  </a:cubicBezTo>
                  <a:cubicBezTo>
                    <a:pt x="2187" y="691"/>
                    <a:pt x="2187" y="691"/>
                    <a:pt x="2187" y="691"/>
                  </a:cubicBezTo>
                  <a:close/>
                  <a:moveTo>
                    <a:pt x="2196" y="713"/>
                  </a:moveTo>
                  <a:cubicBezTo>
                    <a:pt x="2195" y="709"/>
                    <a:pt x="2193" y="706"/>
                    <a:pt x="2192" y="702"/>
                  </a:cubicBezTo>
                  <a:cubicBezTo>
                    <a:pt x="2187" y="704"/>
                    <a:pt x="2187" y="704"/>
                    <a:pt x="2187" y="704"/>
                  </a:cubicBezTo>
                  <a:cubicBezTo>
                    <a:pt x="2188" y="708"/>
                    <a:pt x="2190" y="712"/>
                    <a:pt x="2191" y="715"/>
                  </a:cubicBezTo>
                  <a:lnTo>
                    <a:pt x="2196" y="713"/>
                  </a:lnTo>
                  <a:close/>
                  <a:moveTo>
                    <a:pt x="2205" y="736"/>
                  </a:moveTo>
                  <a:cubicBezTo>
                    <a:pt x="2204" y="732"/>
                    <a:pt x="2202" y="728"/>
                    <a:pt x="2201" y="724"/>
                  </a:cubicBezTo>
                  <a:cubicBezTo>
                    <a:pt x="2196" y="726"/>
                    <a:pt x="2196" y="726"/>
                    <a:pt x="2196" y="726"/>
                  </a:cubicBezTo>
                  <a:cubicBezTo>
                    <a:pt x="2197" y="730"/>
                    <a:pt x="2199" y="734"/>
                    <a:pt x="2200" y="737"/>
                  </a:cubicBezTo>
                  <a:lnTo>
                    <a:pt x="2205" y="736"/>
                  </a:lnTo>
                  <a:close/>
                  <a:moveTo>
                    <a:pt x="2213" y="758"/>
                  </a:moveTo>
                  <a:cubicBezTo>
                    <a:pt x="2212" y="754"/>
                    <a:pt x="2211" y="751"/>
                    <a:pt x="2209" y="747"/>
                  </a:cubicBezTo>
                  <a:cubicBezTo>
                    <a:pt x="2204" y="749"/>
                    <a:pt x="2204" y="749"/>
                    <a:pt x="2204" y="749"/>
                  </a:cubicBezTo>
                  <a:cubicBezTo>
                    <a:pt x="2206" y="752"/>
                    <a:pt x="2207" y="756"/>
                    <a:pt x="2208" y="760"/>
                  </a:cubicBezTo>
                  <a:lnTo>
                    <a:pt x="2213" y="758"/>
                  </a:lnTo>
                  <a:close/>
                  <a:moveTo>
                    <a:pt x="2221" y="781"/>
                  </a:moveTo>
                  <a:cubicBezTo>
                    <a:pt x="2220" y="777"/>
                    <a:pt x="2219" y="773"/>
                    <a:pt x="2217" y="769"/>
                  </a:cubicBezTo>
                  <a:cubicBezTo>
                    <a:pt x="2212" y="771"/>
                    <a:pt x="2212" y="771"/>
                    <a:pt x="2212" y="771"/>
                  </a:cubicBezTo>
                  <a:cubicBezTo>
                    <a:pt x="2214" y="775"/>
                    <a:pt x="2215" y="779"/>
                    <a:pt x="2216" y="783"/>
                  </a:cubicBezTo>
                  <a:lnTo>
                    <a:pt x="2221" y="781"/>
                  </a:lnTo>
                  <a:close/>
                  <a:moveTo>
                    <a:pt x="2229" y="804"/>
                  </a:moveTo>
                  <a:cubicBezTo>
                    <a:pt x="2228" y="800"/>
                    <a:pt x="2226" y="796"/>
                    <a:pt x="2225" y="792"/>
                  </a:cubicBezTo>
                  <a:cubicBezTo>
                    <a:pt x="2220" y="794"/>
                    <a:pt x="2220" y="794"/>
                    <a:pt x="2220" y="794"/>
                  </a:cubicBezTo>
                  <a:cubicBezTo>
                    <a:pt x="2221" y="798"/>
                    <a:pt x="2223" y="801"/>
                    <a:pt x="2224" y="805"/>
                  </a:cubicBezTo>
                  <a:lnTo>
                    <a:pt x="2229" y="804"/>
                  </a:lnTo>
                  <a:close/>
                  <a:moveTo>
                    <a:pt x="2236" y="827"/>
                  </a:moveTo>
                  <a:cubicBezTo>
                    <a:pt x="2235" y="823"/>
                    <a:pt x="2234" y="819"/>
                    <a:pt x="2233" y="815"/>
                  </a:cubicBezTo>
                  <a:cubicBezTo>
                    <a:pt x="2227" y="817"/>
                    <a:pt x="2227" y="817"/>
                    <a:pt x="2227" y="817"/>
                  </a:cubicBezTo>
                  <a:cubicBezTo>
                    <a:pt x="2229" y="820"/>
                    <a:pt x="2230" y="824"/>
                    <a:pt x="2231" y="828"/>
                  </a:cubicBezTo>
                  <a:lnTo>
                    <a:pt x="2236" y="827"/>
                  </a:lnTo>
                  <a:close/>
                  <a:moveTo>
                    <a:pt x="2243" y="850"/>
                  </a:moveTo>
                  <a:cubicBezTo>
                    <a:pt x="2242" y="846"/>
                    <a:pt x="2241" y="842"/>
                    <a:pt x="2239" y="838"/>
                  </a:cubicBezTo>
                  <a:cubicBezTo>
                    <a:pt x="2234" y="840"/>
                    <a:pt x="2234" y="840"/>
                    <a:pt x="2234" y="840"/>
                  </a:cubicBezTo>
                  <a:cubicBezTo>
                    <a:pt x="2235" y="843"/>
                    <a:pt x="2237" y="847"/>
                    <a:pt x="2238" y="851"/>
                  </a:cubicBezTo>
                  <a:lnTo>
                    <a:pt x="2243" y="850"/>
                  </a:lnTo>
                  <a:close/>
                  <a:moveTo>
                    <a:pt x="2249" y="873"/>
                  </a:moveTo>
                  <a:cubicBezTo>
                    <a:pt x="2248" y="869"/>
                    <a:pt x="2247" y="865"/>
                    <a:pt x="2246" y="861"/>
                  </a:cubicBezTo>
                  <a:cubicBezTo>
                    <a:pt x="2241" y="863"/>
                    <a:pt x="2241" y="863"/>
                    <a:pt x="2241" y="863"/>
                  </a:cubicBezTo>
                  <a:cubicBezTo>
                    <a:pt x="2242" y="867"/>
                    <a:pt x="2243" y="870"/>
                    <a:pt x="2244" y="874"/>
                  </a:cubicBezTo>
                  <a:lnTo>
                    <a:pt x="2249" y="873"/>
                  </a:lnTo>
                  <a:close/>
                  <a:moveTo>
                    <a:pt x="2255" y="896"/>
                  </a:moveTo>
                  <a:cubicBezTo>
                    <a:pt x="2254" y="892"/>
                    <a:pt x="2253" y="888"/>
                    <a:pt x="2252" y="885"/>
                  </a:cubicBezTo>
                  <a:cubicBezTo>
                    <a:pt x="2247" y="886"/>
                    <a:pt x="2247" y="886"/>
                    <a:pt x="2247" y="886"/>
                  </a:cubicBezTo>
                  <a:cubicBezTo>
                    <a:pt x="2248" y="890"/>
                    <a:pt x="2249" y="894"/>
                    <a:pt x="2250" y="898"/>
                  </a:cubicBezTo>
                  <a:cubicBezTo>
                    <a:pt x="2255" y="896"/>
                    <a:pt x="2255" y="896"/>
                    <a:pt x="2255" y="896"/>
                  </a:cubicBezTo>
                  <a:close/>
                  <a:moveTo>
                    <a:pt x="2260" y="920"/>
                  </a:moveTo>
                  <a:cubicBezTo>
                    <a:pt x="2259" y="916"/>
                    <a:pt x="2258" y="912"/>
                    <a:pt x="2258" y="908"/>
                  </a:cubicBezTo>
                  <a:cubicBezTo>
                    <a:pt x="2252" y="909"/>
                    <a:pt x="2252" y="909"/>
                    <a:pt x="2252" y="909"/>
                  </a:cubicBezTo>
                  <a:cubicBezTo>
                    <a:pt x="2253" y="913"/>
                    <a:pt x="2254" y="917"/>
                    <a:pt x="2255" y="921"/>
                  </a:cubicBezTo>
                  <a:lnTo>
                    <a:pt x="2260" y="920"/>
                  </a:lnTo>
                  <a:close/>
                  <a:moveTo>
                    <a:pt x="2265" y="943"/>
                  </a:moveTo>
                  <a:cubicBezTo>
                    <a:pt x="2264" y="939"/>
                    <a:pt x="2263" y="935"/>
                    <a:pt x="2263" y="931"/>
                  </a:cubicBezTo>
                  <a:cubicBezTo>
                    <a:pt x="2257" y="933"/>
                    <a:pt x="2257" y="933"/>
                    <a:pt x="2257" y="933"/>
                  </a:cubicBezTo>
                  <a:cubicBezTo>
                    <a:pt x="2258" y="936"/>
                    <a:pt x="2259" y="940"/>
                    <a:pt x="2260" y="944"/>
                  </a:cubicBezTo>
                  <a:lnTo>
                    <a:pt x="2265" y="943"/>
                  </a:lnTo>
                  <a:close/>
                  <a:moveTo>
                    <a:pt x="2270" y="967"/>
                  </a:moveTo>
                  <a:cubicBezTo>
                    <a:pt x="2269" y="963"/>
                    <a:pt x="2268" y="959"/>
                    <a:pt x="2267" y="955"/>
                  </a:cubicBezTo>
                  <a:cubicBezTo>
                    <a:pt x="2262" y="956"/>
                    <a:pt x="2262" y="956"/>
                    <a:pt x="2262" y="956"/>
                  </a:cubicBezTo>
                  <a:cubicBezTo>
                    <a:pt x="2263" y="960"/>
                    <a:pt x="2264" y="964"/>
                    <a:pt x="2264" y="968"/>
                  </a:cubicBezTo>
                  <a:lnTo>
                    <a:pt x="2270" y="967"/>
                  </a:lnTo>
                  <a:close/>
                  <a:moveTo>
                    <a:pt x="2274" y="991"/>
                  </a:moveTo>
                  <a:cubicBezTo>
                    <a:pt x="2273" y="987"/>
                    <a:pt x="2272" y="983"/>
                    <a:pt x="2272" y="979"/>
                  </a:cubicBezTo>
                  <a:cubicBezTo>
                    <a:pt x="2266" y="980"/>
                    <a:pt x="2266" y="980"/>
                    <a:pt x="2266" y="980"/>
                  </a:cubicBezTo>
                  <a:cubicBezTo>
                    <a:pt x="2267" y="984"/>
                    <a:pt x="2268" y="987"/>
                    <a:pt x="2268" y="991"/>
                  </a:cubicBezTo>
                  <a:lnTo>
                    <a:pt x="2274" y="991"/>
                  </a:lnTo>
                  <a:close/>
                  <a:moveTo>
                    <a:pt x="2277" y="1014"/>
                  </a:moveTo>
                  <a:cubicBezTo>
                    <a:pt x="2277" y="1010"/>
                    <a:pt x="2276" y="1006"/>
                    <a:pt x="2275" y="1002"/>
                  </a:cubicBezTo>
                  <a:cubicBezTo>
                    <a:pt x="2270" y="1003"/>
                    <a:pt x="2270" y="1003"/>
                    <a:pt x="2270" y="1003"/>
                  </a:cubicBezTo>
                  <a:cubicBezTo>
                    <a:pt x="2271" y="1007"/>
                    <a:pt x="2271" y="1011"/>
                    <a:pt x="2272" y="1015"/>
                  </a:cubicBezTo>
                  <a:lnTo>
                    <a:pt x="2277" y="1014"/>
                  </a:lnTo>
                  <a:close/>
                  <a:moveTo>
                    <a:pt x="2280" y="1038"/>
                  </a:moveTo>
                  <a:cubicBezTo>
                    <a:pt x="2280" y="1034"/>
                    <a:pt x="2279" y="1030"/>
                    <a:pt x="2279" y="1026"/>
                  </a:cubicBezTo>
                  <a:cubicBezTo>
                    <a:pt x="2274" y="1027"/>
                    <a:pt x="2274" y="1027"/>
                    <a:pt x="2274" y="1027"/>
                  </a:cubicBezTo>
                  <a:cubicBezTo>
                    <a:pt x="2274" y="1031"/>
                    <a:pt x="2275" y="1035"/>
                    <a:pt x="2275" y="1039"/>
                  </a:cubicBezTo>
                  <a:lnTo>
                    <a:pt x="2280" y="1038"/>
                  </a:lnTo>
                  <a:close/>
                  <a:moveTo>
                    <a:pt x="2283" y="1062"/>
                  </a:moveTo>
                  <a:cubicBezTo>
                    <a:pt x="2283" y="1058"/>
                    <a:pt x="2282" y="1054"/>
                    <a:pt x="2282" y="1050"/>
                  </a:cubicBezTo>
                  <a:cubicBezTo>
                    <a:pt x="2277" y="1051"/>
                    <a:pt x="2277" y="1051"/>
                    <a:pt x="2277" y="1051"/>
                  </a:cubicBezTo>
                  <a:cubicBezTo>
                    <a:pt x="2277" y="1055"/>
                    <a:pt x="2277" y="1059"/>
                    <a:pt x="2278" y="1063"/>
                  </a:cubicBezTo>
                  <a:lnTo>
                    <a:pt x="2283" y="1062"/>
                  </a:lnTo>
                  <a:close/>
                  <a:moveTo>
                    <a:pt x="2286" y="1086"/>
                  </a:moveTo>
                  <a:cubicBezTo>
                    <a:pt x="2285" y="1082"/>
                    <a:pt x="2285" y="1078"/>
                    <a:pt x="2284" y="1074"/>
                  </a:cubicBezTo>
                  <a:cubicBezTo>
                    <a:pt x="2279" y="1075"/>
                    <a:pt x="2279" y="1075"/>
                    <a:pt x="2279" y="1075"/>
                  </a:cubicBezTo>
                  <a:cubicBezTo>
                    <a:pt x="2279" y="1079"/>
                    <a:pt x="2280" y="1083"/>
                    <a:pt x="2280" y="1086"/>
                  </a:cubicBezTo>
                  <a:lnTo>
                    <a:pt x="2286" y="1086"/>
                  </a:lnTo>
                  <a:close/>
                  <a:moveTo>
                    <a:pt x="2287" y="1110"/>
                  </a:moveTo>
                  <a:cubicBezTo>
                    <a:pt x="2287" y="1106"/>
                    <a:pt x="2287" y="1102"/>
                    <a:pt x="2287" y="1098"/>
                  </a:cubicBezTo>
                  <a:cubicBezTo>
                    <a:pt x="2281" y="1098"/>
                    <a:pt x="2281" y="1098"/>
                    <a:pt x="2281" y="1098"/>
                  </a:cubicBezTo>
                  <a:cubicBezTo>
                    <a:pt x="2281" y="1102"/>
                    <a:pt x="2282" y="1106"/>
                    <a:pt x="2282" y="1110"/>
                  </a:cubicBezTo>
                  <a:lnTo>
                    <a:pt x="2287" y="1110"/>
                  </a:lnTo>
                  <a:close/>
                  <a:moveTo>
                    <a:pt x="2289" y="1134"/>
                  </a:moveTo>
                  <a:cubicBezTo>
                    <a:pt x="2289" y="1130"/>
                    <a:pt x="2288" y="1126"/>
                    <a:pt x="2288" y="1122"/>
                  </a:cubicBezTo>
                  <a:cubicBezTo>
                    <a:pt x="2283" y="1122"/>
                    <a:pt x="2283" y="1122"/>
                    <a:pt x="2283" y="1122"/>
                  </a:cubicBezTo>
                  <a:cubicBezTo>
                    <a:pt x="2283" y="1126"/>
                    <a:pt x="2283" y="1130"/>
                    <a:pt x="2284" y="1134"/>
                  </a:cubicBezTo>
                  <a:lnTo>
                    <a:pt x="2289" y="1134"/>
                  </a:lnTo>
                  <a:close/>
                  <a:moveTo>
                    <a:pt x="2290" y="1158"/>
                  </a:moveTo>
                  <a:cubicBezTo>
                    <a:pt x="2290" y="1154"/>
                    <a:pt x="2290" y="1150"/>
                    <a:pt x="2289" y="1146"/>
                  </a:cubicBezTo>
                  <a:cubicBezTo>
                    <a:pt x="2284" y="1146"/>
                    <a:pt x="2284" y="1146"/>
                    <a:pt x="2284" y="1146"/>
                  </a:cubicBezTo>
                  <a:cubicBezTo>
                    <a:pt x="2284" y="1150"/>
                    <a:pt x="2284" y="1154"/>
                    <a:pt x="2285" y="1158"/>
                  </a:cubicBezTo>
                  <a:lnTo>
                    <a:pt x="2290" y="1158"/>
                  </a:lnTo>
                  <a:close/>
                  <a:moveTo>
                    <a:pt x="2291" y="1182"/>
                  </a:moveTo>
                  <a:cubicBezTo>
                    <a:pt x="2290" y="1178"/>
                    <a:pt x="2290" y="1174"/>
                    <a:pt x="2290" y="1170"/>
                  </a:cubicBezTo>
                  <a:cubicBezTo>
                    <a:pt x="2285" y="1170"/>
                    <a:pt x="2285" y="1170"/>
                    <a:pt x="2285" y="1170"/>
                  </a:cubicBezTo>
                  <a:cubicBezTo>
                    <a:pt x="2285" y="1174"/>
                    <a:pt x="2285" y="1178"/>
                    <a:pt x="2285" y="1182"/>
                  </a:cubicBezTo>
                  <a:lnTo>
                    <a:pt x="2291" y="1182"/>
                  </a:lnTo>
                  <a:close/>
                  <a:moveTo>
                    <a:pt x="2291" y="1206"/>
                  </a:moveTo>
                  <a:cubicBezTo>
                    <a:pt x="2291" y="1202"/>
                    <a:pt x="2291" y="1198"/>
                    <a:pt x="2291" y="1194"/>
                  </a:cubicBezTo>
                  <a:cubicBezTo>
                    <a:pt x="2285" y="1194"/>
                    <a:pt x="2285" y="1194"/>
                    <a:pt x="2285" y="1194"/>
                  </a:cubicBezTo>
                  <a:cubicBezTo>
                    <a:pt x="2285" y="1198"/>
                    <a:pt x="2285" y="1202"/>
                    <a:pt x="2285" y="1206"/>
                  </a:cubicBezTo>
                  <a:lnTo>
                    <a:pt x="2291" y="1206"/>
                  </a:lnTo>
                  <a:close/>
                </a:path>
              </a:pathLst>
            </a:custGeom>
            <a:solidFill>
              <a:schemeClr val="tx2"/>
            </a:solidFill>
            <a:ln>
              <a:noFill/>
            </a:ln>
          </p:spPr>
          <p:txBody>
            <a:bodyPr vert="horz" wrap="square" lIns="91440" tIns="45720" rIns="91440" bIns="45720" numCol="1" anchor="t" anchorCtr="0" compatLnSpc="1"/>
            <a:lstStyle/>
            <a:p>
              <a:endParaRPr lang="en-US">
                <a:cs typeface="+mn-ea"/>
                <a:sym typeface="+mn-lt"/>
              </a:endParaRPr>
            </a:p>
          </p:txBody>
        </p:sp>
        <p:sp>
          <p:nvSpPr>
            <p:cNvPr id="39" name="Oval 141"/>
            <p:cNvSpPr>
              <a:spLocks noChangeArrowheads="1"/>
            </p:cNvSpPr>
            <p:nvPr/>
          </p:nvSpPr>
          <p:spPr bwMode="auto">
            <a:xfrm>
              <a:off x="8251090" y="1972008"/>
              <a:ext cx="1027746" cy="1028063"/>
            </a:xfrm>
            <a:prstGeom prst="ellipse">
              <a:avLst/>
            </a:prstGeom>
            <a:solidFill>
              <a:srgbClr val="5BAAA4"/>
            </a:solidFill>
            <a:ln>
              <a:noFill/>
            </a:ln>
          </p:spPr>
          <p:txBody>
            <a:bodyPr vert="horz" wrap="square" lIns="91440" tIns="45720" rIns="91440" bIns="45720" numCol="1" anchor="t" anchorCtr="0" compatLnSpc="1"/>
            <a:lstStyle/>
            <a:p>
              <a:endParaRPr lang="en-US">
                <a:cs typeface="+mn-ea"/>
                <a:sym typeface="+mn-lt"/>
              </a:endParaRPr>
            </a:p>
          </p:txBody>
        </p:sp>
        <p:sp>
          <p:nvSpPr>
            <p:cNvPr id="40" name="Freeform 142"/>
            <p:cNvSpPr>
              <a:spLocks noEditPoints="1"/>
            </p:cNvSpPr>
            <p:nvPr/>
          </p:nvSpPr>
          <p:spPr bwMode="auto">
            <a:xfrm>
              <a:off x="8233113" y="1954024"/>
              <a:ext cx="1062952" cy="1063281"/>
            </a:xfrm>
            <a:custGeom>
              <a:avLst/>
              <a:gdLst>
                <a:gd name="T0" fmla="*/ 300 w 600"/>
                <a:gd name="T1" fmla="*/ 20 h 600"/>
                <a:gd name="T2" fmla="*/ 580 w 600"/>
                <a:gd name="T3" fmla="*/ 300 h 600"/>
                <a:gd name="T4" fmla="*/ 300 w 600"/>
                <a:gd name="T5" fmla="*/ 580 h 600"/>
                <a:gd name="T6" fmla="*/ 20 w 600"/>
                <a:gd name="T7" fmla="*/ 300 h 600"/>
                <a:gd name="T8" fmla="*/ 300 w 600"/>
                <a:gd name="T9" fmla="*/ 20 h 600"/>
                <a:gd name="T10" fmla="*/ 300 w 600"/>
                <a:gd name="T11" fmla="*/ 0 h 600"/>
                <a:gd name="T12" fmla="*/ 0 w 600"/>
                <a:gd name="T13" fmla="*/ 300 h 600"/>
                <a:gd name="T14" fmla="*/ 300 w 600"/>
                <a:gd name="T15" fmla="*/ 600 h 600"/>
                <a:gd name="T16" fmla="*/ 600 w 600"/>
                <a:gd name="T17" fmla="*/ 300 h 600"/>
                <a:gd name="T18" fmla="*/ 300 w 600"/>
                <a:gd name="T19"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0" h="600">
                  <a:moveTo>
                    <a:pt x="300" y="20"/>
                  </a:moveTo>
                  <a:cubicBezTo>
                    <a:pt x="455" y="20"/>
                    <a:pt x="580" y="145"/>
                    <a:pt x="580" y="300"/>
                  </a:cubicBezTo>
                  <a:cubicBezTo>
                    <a:pt x="580" y="455"/>
                    <a:pt x="455" y="580"/>
                    <a:pt x="300" y="580"/>
                  </a:cubicBezTo>
                  <a:cubicBezTo>
                    <a:pt x="145" y="580"/>
                    <a:pt x="20" y="455"/>
                    <a:pt x="20" y="300"/>
                  </a:cubicBezTo>
                  <a:cubicBezTo>
                    <a:pt x="20" y="145"/>
                    <a:pt x="145" y="20"/>
                    <a:pt x="300" y="20"/>
                  </a:cubicBezTo>
                  <a:moveTo>
                    <a:pt x="300" y="0"/>
                  </a:moveTo>
                  <a:cubicBezTo>
                    <a:pt x="135" y="0"/>
                    <a:pt x="0" y="135"/>
                    <a:pt x="0" y="300"/>
                  </a:cubicBezTo>
                  <a:cubicBezTo>
                    <a:pt x="0" y="465"/>
                    <a:pt x="135" y="600"/>
                    <a:pt x="300" y="600"/>
                  </a:cubicBezTo>
                  <a:cubicBezTo>
                    <a:pt x="465" y="600"/>
                    <a:pt x="600" y="465"/>
                    <a:pt x="600" y="300"/>
                  </a:cubicBezTo>
                  <a:cubicBezTo>
                    <a:pt x="600" y="135"/>
                    <a:pt x="465" y="0"/>
                    <a:pt x="300" y="0"/>
                  </a:cubicBezTo>
                  <a:close/>
                </a:path>
              </a:pathLst>
            </a:custGeom>
            <a:solidFill>
              <a:srgbClr val="509FA4"/>
            </a:solidFill>
            <a:ln>
              <a:noFill/>
            </a:ln>
          </p:spPr>
          <p:txBody>
            <a:bodyPr vert="horz" wrap="square" lIns="91440" tIns="45720" rIns="91440" bIns="45720" numCol="1" anchor="t" anchorCtr="0" compatLnSpc="1"/>
            <a:lstStyle/>
            <a:p>
              <a:endParaRPr lang="en-US">
                <a:cs typeface="+mn-ea"/>
                <a:sym typeface="+mn-lt"/>
              </a:endParaRPr>
            </a:p>
          </p:txBody>
        </p:sp>
        <p:sp>
          <p:nvSpPr>
            <p:cNvPr id="41" name="Freeform 143"/>
            <p:cNvSpPr/>
            <p:nvPr/>
          </p:nvSpPr>
          <p:spPr bwMode="auto">
            <a:xfrm>
              <a:off x="9487831" y="2487538"/>
              <a:ext cx="1126625" cy="1028063"/>
            </a:xfrm>
            <a:custGeom>
              <a:avLst/>
              <a:gdLst>
                <a:gd name="T0" fmla="*/ 318 w 636"/>
                <a:gd name="T1" fmla="*/ 580 h 580"/>
                <a:gd name="T2" fmla="*/ 113 w 636"/>
                <a:gd name="T3" fmla="*/ 496 h 580"/>
                <a:gd name="T4" fmla="*/ 113 w 636"/>
                <a:gd name="T5" fmla="*/ 85 h 580"/>
                <a:gd name="T6" fmla="*/ 318 w 636"/>
                <a:gd name="T7" fmla="*/ 0 h 580"/>
                <a:gd name="T8" fmla="*/ 523 w 636"/>
                <a:gd name="T9" fmla="*/ 85 h 580"/>
                <a:gd name="T10" fmla="*/ 523 w 636"/>
                <a:gd name="T11" fmla="*/ 496 h 580"/>
                <a:gd name="T12" fmla="*/ 318 w 636"/>
                <a:gd name="T13" fmla="*/ 580 h 580"/>
              </a:gdLst>
              <a:ahLst/>
              <a:cxnLst>
                <a:cxn ang="0">
                  <a:pos x="T0" y="T1"/>
                </a:cxn>
                <a:cxn ang="0">
                  <a:pos x="T2" y="T3"/>
                </a:cxn>
                <a:cxn ang="0">
                  <a:pos x="T4" y="T5"/>
                </a:cxn>
                <a:cxn ang="0">
                  <a:pos x="T6" y="T7"/>
                </a:cxn>
                <a:cxn ang="0">
                  <a:pos x="T8" y="T9"/>
                </a:cxn>
                <a:cxn ang="0">
                  <a:pos x="T10" y="T11"/>
                </a:cxn>
                <a:cxn ang="0">
                  <a:pos x="T12" y="T13"/>
                </a:cxn>
              </a:cxnLst>
              <a:rect l="0" t="0" r="r" b="b"/>
              <a:pathLst>
                <a:path w="636" h="580">
                  <a:moveTo>
                    <a:pt x="318" y="580"/>
                  </a:moveTo>
                  <a:cubicBezTo>
                    <a:pt x="240" y="580"/>
                    <a:pt x="168" y="550"/>
                    <a:pt x="113" y="496"/>
                  </a:cubicBezTo>
                  <a:cubicBezTo>
                    <a:pt x="0" y="382"/>
                    <a:pt x="0" y="198"/>
                    <a:pt x="113" y="85"/>
                  </a:cubicBezTo>
                  <a:cubicBezTo>
                    <a:pt x="168" y="31"/>
                    <a:pt x="240" y="0"/>
                    <a:pt x="318" y="0"/>
                  </a:cubicBezTo>
                  <a:cubicBezTo>
                    <a:pt x="395" y="0"/>
                    <a:pt x="468" y="31"/>
                    <a:pt x="523" y="85"/>
                  </a:cubicBezTo>
                  <a:cubicBezTo>
                    <a:pt x="636" y="198"/>
                    <a:pt x="636" y="382"/>
                    <a:pt x="523" y="496"/>
                  </a:cubicBezTo>
                  <a:cubicBezTo>
                    <a:pt x="468" y="550"/>
                    <a:pt x="395" y="580"/>
                    <a:pt x="318" y="580"/>
                  </a:cubicBezTo>
                  <a:close/>
                </a:path>
              </a:pathLst>
            </a:custGeom>
            <a:solidFill>
              <a:srgbClr val="509FA4"/>
            </a:solidFill>
            <a:ln>
              <a:noFill/>
            </a:ln>
          </p:spPr>
          <p:txBody>
            <a:bodyPr vert="horz" wrap="square" lIns="91440" tIns="45720" rIns="91440" bIns="45720" numCol="1" anchor="t" anchorCtr="0" compatLnSpc="1"/>
            <a:lstStyle/>
            <a:p>
              <a:endParaRPr lang="en-US">
                <a:cs typeface="+mn-ea"/>
                <a:sym typeface="+mn-lt"/>
              </a:endParaRPr>
            </a:p>
          </p:txBody>
        </p:sp>
        <p:sp>
          <p:nvSpPr>
            <p:cNvPr id="42" name="Freeform 144"/>
            <p:cNvSpPr>
              <a:spLocks noEditPoints="1"/>
            </p:cNvSpPr>
            <p:nvPr/>
          </p:nvSpPr>
          <p:spPr bwMode="auto">
            <a:xfrm>
              <a:off x="9468354" y="2470303"/>
              <a:ext cx="1165578" cy="1063281"/>
            </a:xfrm>
            <a:custGeom>
              <a:avLst/>
              <a:gdLst>
                <a:gd name="T0" fmla="*/ 329 w 658"/>
                <a:gd name="T1" fmla="*/ 20 h 600"/>
                <a:gd name="T2" fmla="*/ 527 w 658"/>
                <a:gd name="T3" fmla="*/ 102 h 600"/>
                <a:gd name="T4" fmla="*/ 527 w 658"/>
                <a:gd name="T5" fmla="*/ 498 h 600"/>
                <a:gd name="T6" fmla="*/ 329 w 658"/>
                <a:gd name="T7" fmla="*/ 580 h 600"/>
                <a:gd name="T8" fmla="*/ 131 w 658"/>
                <a:gd name="T9" fmla="*/ 498 h 600"/>
                <a:gd name="T10" fmla="*/ 131 w 658"/>
                <a:gd name="T11" fmla="*/ 102 h 600"/>
                <a:gd name="T12" fmla="*/ 329 w 658"/>
                <a:gd name="T13" fmla="*/ 20 h 600"/>
                <a:gd name="T14" fmla="*/ 329 w 658"/>
                <a:gd name="T15" fmla="*/ 0 h 600"/>
                <a:gd name="T16" fmla="*/ 117 w 658"/>
                <a:gd name="T17" fmla="*/ 88 h 600"/>
                <a:gd name="T18" fmla="*/ 117 w 658"/>
                <a:gd name="T19" fmla="*/ 513 h 600"/>
                <a:gd name="T20" fmla="*/ 329 w 658"/>
                <a:gd name="T21" fmla="*/ 600 h 600"/>
                <a:gd name="T22" fmla="*/ 541 w 658"/>
                <a:gd name="T23" fmla="*/ 513 h 600"/>
                <a:gd name="T24" fmla="*/ 541 w 658"/>
                <a:gd name="T25" fmla="*/ 88 h 600"/>
                <a:gd name="T26" fmla="*/ 329 w 658"/>
                <a:gd name="T27"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58" h="600">
                  <a:moveTo>
                    <a:pt x="329" y="20"/>
                  </a:moveTo>
                  <a:cubicBezTo>
                    <a:pt x="400" y="20"/>
                    <a:pt x="472" y="48"/>
                    <a:pt x="527" y="102"/>
                  </a:cubicBezTo>
                  <a:cubicBezTo>
                    <a:pt x="636" y="212"/>
                    <a:pt x="636" y="389"/>
                    <a:pt x="527" y="498"/>
                  </a:cubicBezTo>
                  <a:cubicBezTo>
                    <a:pt x="472" y="553"/>
                    <a:pt x="400" y="580"/>
                    <a:pt x="329" y="580"/>
                  </a:cubicBezTo>
                  <a:cubicBezTo>
                    <a:pt x="257" y="580"/>
                    <a:pt x="185" y="553"/>
                    <a:pt x="131" y="498"/>
                  </a:cubicBezTo>
                  <a:cubicBezTo>
                    <a:pt x="21" y="389"/>
                    <a:pt x="21" y="212"/>
                    <a:pt x="131" y="102"/>
                  </a:cubicBezTo>
                  <a:cubicBezTo>
                    <a:pt x="185" y="48"/>
                    <a:pt x="257" y="20"/>
                    <a:pt x="329" y="20"/>
                  </a:cubicBezTo>
                  <a:moveTo>
                    <a:pt x="329" y="0"/>
                  </a:moveTo>
                  <a:cubicBezTo>
                    <a:pt x="249" y="0"/>
                    <a:pt x="173" y="32"/>
                    <a:pt x="117" y="88"/>
                  </a:cubicBezTo>
                  <a:cubicBezTo>
                    <a:pt x="0" y="205"/>
                    <a:pt x="0" y="396"/>
                    <a:pt x="117" y="513"/>
                  </a:cubicBezTo>
                  <a:cubicBezTo>
                    <a:pt x="173" y="569"/>
                    <a:pt x="249" y="600"/>
                    <a:pt x="329" y="600"/>
                  </a:cubicBezTo>
                  <a:cubicBezTo>
                    <a:pt x="409" y="600"/>
                    <a:pt x="484" y="569"/>
                    <a:pt x="541" y="513"/>
                  </a:cubicBezTo>
                  <a:cubicBezTo>
                    <a:pt x="658" y="396"/>
                    <a:pt x="658" y="205"/>
                    <a:pt x="541" y="88"/>
                  </a:cubicBezTo>
                  <a:cubicBezTo>
                    <a:pt x="484" y="32"/>
                    <a:pt x="409" y="0"/>
                    <a:pt x="329" y="0"/>
                  </a:cubicBezTo>
                  <a:close/>
                </a:path>
              </a:pathLst>
            </a:custGeom>
            <a:solidFill>
              <a:srgbClr val="388BA5"/>
            </a:solidFill>
            <a:ln>
              <a:noFill/>
            </a:ln>
          </p:spPr>
          <p:txBody>
            <a:bodyPr vert="horz" wrap="square" lIns="91440" tIns="45720" rIns="91440" bIns="45720" numCol="1" anchor="t" anchorCtr="0" compatLnSpc="1"/>
            <a:lstStyle/>
            <a:p>
              <a:endParaRPr lang="en-US">
                <a:cs typeface="+mn-ea"/>
                <a:sym typeface="+mn-lt"/>
              </a:endParaRPr>
            </a:p>
          </p:txBody>
        </p:sp>
        <p:sp>
          <p:nvSpPr>
            <p:cNvPr id="43" name="Oval 145"/>
            <p:cNvSpPr>
              <a:spLocks noChangeArrowheads="1"/>
            </p:cNvSpPr>
            <p:nvPr/>
          </p:nvSpPr>
          <p:spPr bwMode="auto">
            <a:xfrm>
              <a:off x="10082605" y="3765124"/>
              <a:ext cx="1027746" cy="1028063"/>
            </a:xfrm>
            <a:prstGeom prst="ellipse">
              <a:avLst/>
            </a:prstGeom>
            <a:solidFill>
              <a:srgbClr val="388BA5"/>
            </a:solidFill>
            <a:ln>
              <a:noFill/>
            </a:ln>
          </p:spPr>
          <p:txBody>
            <a:bodyPr vert="horz" wrap="square" lIns="91440" tIns="45720" rIns="91440" bIns="45720" numCol="1" anchor="t" anchorCtr="0" compatLnSpc="1"/>
            <a:lstStyle/>
            <a:p>
              <a:endParaRPr lang="en-US">
                <a:cs typeface="+mn-ea"/>
                <a:sym typeface="+mn-lt"/>
              </a:endParaRPr>
            </a:p>
          </p:txBody>
        </p:sp>
        <p:sp>
          <p:nvSpPr>
            <p:cNvPr id="44" name="Freeform 146"/>
            <p:cNvSpPr>
              <a:spLocks noEditPoints="1"/>
            </p:cNvSpPr>
            <p:nvPr/>
          </p:nvSpPr>
          <p:spPr bwMode="auto">
            <a:xfrm>
              <a:off x="10065377" y="3747889"/>
              <a:ext cx="1062952" cy="1063281"/>
            </a:xfrm>
            <a:custGeom>
              <a:avLst/>
              <a:gdLst>
                <a:gd name="T0" fmla="*/ 300 w 600"/>
                <a:gd name="T1" fmla="*/ 20 h 600"/>
                <a:gd name="T2" fmla="*/ 580 w 600"/>
                <a:gd name="T3" fmla="*/ 300 h 600"/>
                <a:gd name="T4" fmla="*/ 300 w 600"/>
                <a:gd name="T5" fmla="*/ 580 h 600"/>
                <a:gd name="T6" fmla="*/ 20 w 600"/>
                <a:gd name="T7" fmla="*/ 300 h 600"/>
                <a:gd name="T8" fmla="*/ 300 w 600"/>
                <a:gd name="T9" fmla="*/ 20 h 600"/>
                <a:gd name="T10" fmla="*/ 300 w 600"/>
                <a:gd name="T11" fmla="*/ 0 h 600"/>
                <a:gd name="T12" fmla="*/ 300 w 600"/>
                <a:gd name="T13" fmla="*/ 0 h 600"/>
                <a:gd name="T14" fmla="*/ 0 w 600"/>
                <a:gd name="T15" fmla="*/ 300 h 600"/>
                <a:gd name="T16" fmla="*/ 300 w 600"/>
                <a:gd name="T17" fmla="*/ 600 h 600"/>
                <a:gd name="T18" fmla="*/ 600 w 600"/>
                <a:gd name="T19" fmla="*/ 300 h 600"/>
                <a:gd name="T20" fmla="*/ 300 w 600"/>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0" h="600">
                  <a:moveTo>
                    <a:pt x="300" y="20"/>
                  </a:moveTo>
                  <a:cubicBezTo>
                    <a:pt x="455" y="20"/>
                    <a:pt x="580" y="145"/>
                    <a:pt x="580" y="300"/>
                  </a:cubicBezTo>
                  <a:cubicBezTo>
                    <a:pt x="580" y="455"/>
                    <a:pt x="455" y="580"/>
                    <a:pt x="300" y="580"/>
                  </a:cubicBezTo>
                  <a:cubicBezTo>
                    <a:pt x="146" y="580"/>
                    <a:pt x="20" y="455"/>
                    <a:pt x="20" y="300"/>
                  </a:cubicBezTo>
                  <a:cubicBezTo>
                    <a:pt x="20" y="145"/>
                    <a:pt x="146" y="20"/>
                    <a:pt x="300" y="20"/>
                  </a:cubicBezTo>
                  <a:moveTo>
                    <a:pt x="300" y="0"/>
                  </a:moveTo>
                  <a:cubicBezTo>
                    <a:pt x="300" y="0"/>
                    <a:pt x="300" y="0"/>
                    <a:pt x="300" y="0"/>
                  </a:cubicBezTo>
                  <a:cubicBezTo>
                    <a:pt x="135" y="0"/>
                    <a:pt x="0" y="135"/>
                    <a:pt x="0" y="300"/>
                  </a:cubicBezTo>
                  <a:cubicBezTo>
                    <a:pt x="0" y="465"/>
                    <a:pt x="135" y="600"/>
                    <a:pt x="300" y="600"/>
                  </a:cubicBezTo>
                  <a:cubicBezTo>
                    <a:pt x="466" y="600"/>
                    <a:pt x="600" y="465"/>
                    <a:pt x="600" y="300"/>
                  </a:cubicBezTo>
                  <a:cubicBezTo>
                    <a:pt x="600" y="135"/>
                    <a:pt x="466" y="0"/>
                    <a:pt x="300" y="0"/>
                  </a:cubicBezTo>
                  <a:close/>
                </a:path>
              </a:pathLst>
            </a:custGeom>
            <a:solidFill>
              <a:srgbClr val="267CA0"/>
            </a:solidFill>
            <a:ln>
              <a:noFill/>
            </a:ln>
          </p:spPr>
          <p:txBody>
            <a:bodyPr vert="horz" wrap="square" lIns="91440" tIns="45720" rIns="91440" bIns="45720" numCol="1" anchor="t" anchorCtr="0" compatLnSpc="1"/>
            <a:lstStyle/>
            <a:p>
              <a:endParaRPr lang="en-US">
                <a:cs typeface="+mn-ea"/>
                <a:sym typeface="+mn-lt"/>
              </a:endParaRPr>
            </a:p>
          </p:txBody>
        </p:sp>
        <p:sp>
          <p:nvSpPr>
            <p:cNvPr id="45" name="Freeform 147"/>
            <p:cNvSpPr/>
            <p:nvPr/>
          </p:nvSpPr>
          <p:spPr bwMode="auto">
            <a:xfrm>
              <a:off x="6915470" y="2487538"/>
              <a:ext cx="1126625" cy="1028063"/>
            </a:xfrm>
            <a:custGeom>
              <a:avLst/>
              <a:gdLst>
                <a:gd name="T0" fmla="*/ 318 w 636"/>
                <a:gd name="T1" fmla="*/ 580 h 580"/>
                <a:gd name="T2" fmla="*/ 113 w 636"/>
                <a:gd name="T3" fmla="*/ 496 h 580"/>
                <a:gd name="T4" fmla="*/ 113 w 636"/>
                <a:gd name="T5" fmla="*/ 85 h 580"/>
                <a:gd name="T6" fmla="*/ 318 w 636"/>
                <a:gd name="T7" fmla="*/ 0 h 580"/>
                <a:gd name="T8" fmla="*/ 523 w 636"/>
                <a:gd name="T9" fmla="*/ 85 h 580"/>
                <a:gd name="T10" fmla="*/ 523 w 636"/>
                <a:gd name="T11" fmla="*/ 496 h 580"/>
                <a:gd name="T12" fmla="*/ 318 w 636"/>
                <a:gd name="T13" fmla="*/ 580 h 580"/>
              </a:gdLst>
              <a:ahLst/>
              <a:cxnLst>
                <a:cxn ang="0">
                  <a:pos x="T0" y="T1"/>
                </a:cxn>
                <a:cxn ang="0">
                  <a:pos x="T2" y="T3"/>
                </a:cxn>
                <a:cxn ang="0">
                  <a:pos x="T4" y="T5"/>
                </a:cxn>
                <a:cxn ang="0">
                  <a:pos x="T6" y="T7"/>
                </a:cxn>
                <a:cxn ang="0">
                  <a:pos x="T8" y="T9"/>
                </a:cxn>
                <a:cxn ang="0">
                  <a:pos x="T10" y="T11"/>
                </a:cxn>
                <a:cxn ang="0">
                  <a:pos x="T12" y="T13"/>
                </a:cxn>
              </a:cxnLst>
              <a:rect l="0" t="0" r="r" b="b"/>
              <a:pathLst>
                <a:path w="636" h="580">
                  <a:moveTo>
                    <a:pt x="318" y="580"/>
                  </a:moveTo>
                  <a:cubicBezTo>
                    <a:pt x="241" y="580"/>
                    <a:pt x="168" y="550"/>
                    <a:pt x="113" y="496"/>
                  </a:cubicBezTo>
                  <a:cubicBezTo>
                    <a:pt x="0" y="382"/>
                    <a:pt x="0" y="198"/>
                    <a:pt x="113" y="85"/>
                  </a:cubicBezTo>
                  <a:cubicBezTo>
                    <a:pt x="168" y="31"/>
                    <a:pt x="241" y="0"/>
                    <a:pt x="318" y="0"/>
                  </a:cubicBezTo>
                  <a:cubicBezTo>
                    <a:pt x="396" y="0"/>
                    <a:pt x="468" y="31"/>
                    <a:pt x="523" y="85"/>
                  </a:cubicBezTo>
                  <a:cubicBezTo>
                    <a:pt x="636" y="198"/>
                    <a:pt x="636" y="382"/>
                    <a:pt x="523" y="496"/>
                  </a:cubicBezTo>
                  <a:cubicBezTo>
                    <a:pt x="468" y="550"/>
                    <a:pt x="396" y="580"/>
                    <a:pt x="318" y="580"/>
                  </a:cubicBezTo>
                  <a:close/>
                </a:path>
              </a:pathLst>
            </a:custGeom>
            <a:solidFill>
              <a:srgbClr val="509FA4"/>
            </a:solidFill>
            <a:ln>
              <a:solidFill>
                <a:srgbClr val="388BA5"/>
              </a:solidFill>
            </a:ln>
          </p:spPr>
          <p:txBody>
            <a:bodyPr vert="horz" wrap="square" lIns="91440" tIns="45720" rIns="91440" bIns="45720" numCol="1" anchor="t" anchorCtr="0" compatLnSpc="1"/>
            <a:lstStyle/>
            <a:p>
              <a:endParaRPr lang="en-US">
                <a:cs typeface="+mn-ea"/>
                <a:sym typeface="+mn-lt"/>
              </a:endParaRPr>
            </a:p>
          </p:txBody>
        </p:sp>
        <p:sp>
          <p:nvSpPr>
            <p:cNvPr id="46" name="Freeform 148"/>
            <p:cNvSpPr>
              <a:spLocks noEditPoints="1"/>
            </p:cNvSpPr>
            <p:nvPr/>
          </p:nvSpPr>
          <p:spPr bwMode="auto">
            <a:xfrm>
              <a:off x="6895993" y="2470303"/>
              <a:ext cx="1165578" cy="1063281"/>
            </a:xfrm>
            <a:custGeom>
              <a:avLst/>
              <a:gdLst>
                <a:gd name="T0" fmla="*/ 329 w 658"/>
                <a:gd name="T1" fmla="*/ 20 h 600"/>
                <a:gd name="T2" fmla="*/ 527 w 658"/>
                <a:gd name="T3" fmla="*/ 102 h 600"/>
                <a:gd name="T4" fmla="*/ 527 w 658"/>
                <a:gd name="T5" fmla="*/ 498 h 600"/>
                <a:gd name="T6" fmla="*/ 329 w 658"/>
                <a:gd name="T7" fmla="*/ 580 h 600"/>
                <a:gd name="T8" fmla="*/ 131 w 658"/>
                <a:gd name="T9" fmla="*/ 498 h 600"/>
                <a:gd name="T10" fmla="*/ 131 w 658"/>
                <a:gd name="T11" fmla="*/ 102 h 600"/>
                <a:gd name="T12" fmla="*/ 329 w 658"/>
                <a:gd name="T13" fmla="*/ 20 h 600"/>
                <a:gd name="T14" fmla="*/ 329 w 658"/>
                <a:gd name="T15" fmla="*/ 0 h 600"/>
                <a:gd name="T16" fmla="*/ 117 w 658"/>
                <a:gd name="T17" fmla="*/ 88 h 600"/>
                <a:gd name="T18" fmla="*/ 117 w 658"/>
                <a:gd name="T19" fmla="*/ 513 h 600"/>
                <a:gd name="T20" fmla="*/ 329 w 658"/>
                <a:gd name="T21" fmla="*/ 600 h 600"/>
                <a:gd name="T22" fmla="*/ 541 w 658"/>
                <a:gd name="T23" fmla="*/ 513 h 600"/>
                <a:gd name="T24" fmla="*/ 541 w 658"/>
                <a:gd name="T25" fmla="*/ 88 h 600"/>
                <a:gd name="T26" fmla="*/ 329 w 658"/>
                <a:gd name="T27"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58" h="600">
                  <a:moveTo>
                    <a:pt x="329" y="20"/>
                  </a:moveTo>
                  <a:cubicBezTo>
                    <a:pt x="401" y="20"/>
                    <a:pt x="473" y="48"/>
                    <a:pt x="527" y="102"/>
                  </a:cubicBezTo>
                  <a:cubicBezTo>
                    <a:pt x="637" y="212"/>
                    <a:pt x="637" y="389"/>
                    <a:pt x="527" y="498"/>
                  </a:cubicBezTo>
                  <a:cubicBezTo>
                    <a:pt x="473" y="553"/>
                    <a:pt x="401" y="580"/>
                    <a:pt x="329" y="580"/>
                  </a:cubicBezTo>
                  <a:cubicBezTo>
                    <a:pt x="258" y="580"/>
                    <a:pt x="186" y="553"/>
                    <a:pt x="131" y="498"/>
                  </a:cubicBezTo>
                  <a:cubicBezTo>
                    <a:pt x="22" y="389"/>
                    <a:pt x="22" y="212"/>
                    <a:pt x="131" y="102"/>
                  </a:cubicBezTo>
                  <a:cubicBezTo>
                    <a:pt x="186" y="48"/>
                    <a:pt x="258" y="20"/>
                    <a:pt x="329" y="20"/>
                  </a:cubicBezTo>
                  <a:moveTo>
                    <a:pt x="329" y="0"/>
                  </a:moveTo>
                  <a:cubicBezTo>
                    <a:pt x="249" y="0"/>
                    <a:pt x="174" y="32"/>
                    <a:pt x="117" y="88"/>
                  </a:cubicBezTo>
                  <a:cubicBezTo>
                    <a:pt x="0" y="205"/>
                    <a:pt x="0" y="396"/>
                    <a:pt x="117" y="513"/>
                  </a:cubicBezTo>
                  <a:cubicBezTo>
                    <a:pt x="174" y="569"/>
                    <a:pt x="249" y="600"/>
                    <a:pt x="329" y="600"/>
                  </a:cubicBezTo>
                  <a:cubicBezTo>
                    <a:pt x="409" y="600"/>
                    <a:pt x="485" y="569"/>
                    <a:pt x="541" y="513"/>
                  </a:cubicBezTo>
                  <a:cubicBezTo>
                    <a:pt x="658" y="396"/>
                    <a:pt x="658" y="205"/>
                    <a:pt x="541" y="88"/>
                  </a:cubicBezTo>
                  <a:cubicBezTo>
                    <a:pt x="485" y="32"/>
                    <a:pt x="409" y="0"/>
                    <a:pt x="329" y="0"/>
                  </a:cubicBezTo>
                  <a:close/>
                </a:path>
              </a:pathLst>
            </a:custGeom>
            <a:solidFill>
              <a:srgbClr val="388BA5"/>
            </a:solidFill>
            <a:ln>
              <a:noFill/>
            </a:ln>
          </p:spPr>
          <p:txBody>
            <a:bodyPr vert="horz" wrap="square" lIns="91440" tIns="45720" rIns="91440" bIns="45720" numCol="1" anchor="t" anchorCtr="0" compatLnSpc="1"/>
            <a:lstStyle/>
            <a:p>
              <a:endParaRPr lang="en-US">
                <a:cs typeface="+mn-ea"/>
                <a:sym typeface="+mn-lt"/>
              </a:endParaRPr>
            </a:p>
          </p:txBody>
        </p:sp>
        <p:sp>
          <p:nvSpPr>
            <p:cNvPr id="47" name="Oval 149"/>
            <p:cNvSpPr>
              <a:spLocks noChangeArrowheads="1"/>
            </p:cNvSpPr>
            <p:nvPr/>
          </p:nvSpPr>
          <p:spPr bwMode="auto">
            <a:xfrm>
              <a:off x="6418826" y="3765124"/>
              <a:ext cx="1027746" cy="1028063"/>
            </a:xfrm>
            <a:prstGeom prst="ellipse">
              <a:avLst/>
            </a:prstGeom>
            <a:solidFill>
              <a:srgbClr val="388BA5"/>
            </a:solidFill>
            <a:ln>
              <a:noFill/>
            </a:ln>
          </p:spPr>
          <p:txBody>
            <a:bodyPr vert="horz" wrap="square" lIns="91440" tIns="45720" rIns="91440" bIns="45720" numCol="1" anchor="t" anchorCtr="0" compatLnSpc="1"/>
            <a:lstStyle/>
            <a:p>
              <a:endParaRPr lang="en-US">
                <a:cs typeface="+mn-ea"/>
                <a:sym typeface="+mn-lt"/>
              </a:endParaRPr>
            </a:p>
          </p:txBody>
        </p:sp>
        <p:sp>
          <p:nvSpPr>
            <p:cNvPr id="48" name="Freeform 150"/>
            <p:cNvSpPr>
              <a:spLocks noEditPoints="1"/>
            </p:cNvSpPr>
            <p:nvPr/>
          </p:nvSpPr>
          <p:spPr bwMode="auto">
            <a:xfrm>
              <a:off x="6401597" y="3747889"/>
              <a:ext cx="1062952" cy="1063281"/>
            </a:xfrm>
            <a:custGeom>
              <a:avLst/>
              <a:gdLst>
                <a:gd name="T0" fmla="*/ 300 w 600"/>
                <a:gd name="T1" fmla="*/ 20 h 600"/>
                <a:gd name="T2" fmla="*/ 580 w 600"/>
                <a:gd name="T3" fmla="*/ 300 h 600"/>
                <a:gd name="T4" fmla="*/ 300 w 600"/>
                <a:gd name="T5" fmla="*/ 580 h 600"/>
                <a:gd name="T6" fmla="*/ 20 w 600"/>
                <a:gd name="T7" fmla="*/ 300 h 600"/>
                <a:gd name="T8" fmla="*/ 300 w 600"/>
                <a:gd name="T9" fmla="*/ 20 h 600"/>
                <a:gd name="T10" fmla="*/ 300 w 600"/>
                <a:gd name="T11" fmla="*/ 0 h 600"/>
                <a:gd name="T12" fmla="*/ 300 w 600"/>
                <a:gd name="T13" fmla="*/ 0 h 600"/>
                <a:gd name="T14" fmla="*/ 0 w 600"/>
                <a:gd name="T15" fmla="*/ 300 h 600"/>
                <a:gd name="T16" fmla="*/ 300 w 600"/>
                <a:gd name="T17" fmla="*/ 600 h 600"/>
                <a:gd name="T18" fmla="*/ 600 w 600"/>
                <a:gd name="T19" fmla="*/ 300 h 600"/>
                <a:gd name="T20" fmla="*/ 300 w 600"/>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0" h="600">
                  <a:moveTo>
                    <a:pt x="300" y="20"/>
                  </a:moveTo>
                  <a:cubicBezTo>
                    <a:pt x="454" y="20"/>
                    <a:pt x="580" y="145"/>
                    <a:pt x="580" y="300"/>
                  </a:cubicBezTo>
                  <a:cubicBezTo>
                    <a:pt x="580" y="455"/>
                    <a:pt x="454" y="580"/>
                    <a:pt x="300" y="580"/>
                  </a:cubicBezTo>
                  <a:cubicBezTo>
                    <a:pt x="145" y="580"/>
                    <a:pt x="20" y="455"/>
                    <a:pt x="20" y="300"/>
                  </a:cubicBezTo>
                  <a:cubicBezTo>
                    <a:pt x="20" y="145"/>
                    <a:pt x="145" y="20"/>
                    <a:pt x="300" y="20"/>
                  </a:cubicBezTo>
                  <a:moveTo>
                    <a:pt x="300" y="0"/>
                  </a:moveTo>
                  <a:cubicBezTo>
                    <a:pt x="300" y="0"/>
                    <a:pt x="300" y="0"/>
                    <a:pt x="300" y="0"/>
                  </a:cubicBezTo>
                  <a:cubicBezTo>
                    <a:pt x="134" y="0"/>
                    <a:pt x="0" y="135"/>
                    <a:pt x="0" y="300"/>
                  </a:cubicBezTo>
                  <a:cubicBezTo>
                    <a:pt x="0" y="465"/>
                    <a:pt x="134" y="600"/>
                    <a:pt x="300" y="600"/>
                  </a:cubicBezTo>
                  <a:cubicBezTo>
                    <a:pt x="465" y="600"/>
                    <a:pt x="600" y="465"/>
                    <a:pt x="600" y="300"/>
                  </a:cubicBezTo>
                  <a:cubicBezTo>
                    <a:pt x="600" y="135"/>
                    <a:pt x="465" y="0"/>
                    <a:pt x="300" y="0"/>
                  </a:cubicBezTo>
                  <a:close/>
                </a:path>
              </a:pathLst>
            </a:custGeom>
            <a:solidFill>
              <a:srgbClr val="267CA0"/>
            </a:solidFill>
            <a:ln>
              <a:noFill/>
            </a:ln>
          </p:spPr>
          <p:txBody>
            <a:bodyPr vert="horz" wrap="square" lIns="91440" tIns="45720" rIns="91440" bIns="45720" numCol="1" anchor="t" anchorCtr="0" compatLnSpc="1"/>
            <a:lstStyle/>
            <a:p>
              <a:endParaRPr lang="en-US">
                <a:cs typeface="+mn-ea"/>
                <a:sym typeface="+mn-lt"/>
              </a:endParaRPr>
            </a:p>
          </p:txBody>
        </p:sp>
        <p:sp>
          <p:nvSpPr>
            <p:cNvPr id="49" name="Freeform 151"/>
            <p:cNvSpPr>
              <a:spLocks noEditPoints="1"/>
            </p:cNvSpPr>
            <p:nvPr/>
          </p:nvSpPr>
          <p:spPr bwMode="auto">
            <a:xfrm>
              <a:off x="10221186" y="3432427"/>
              <a:ext cx="595523" cy="272751"/>
            </a:xfrm>
            <a:custGeom>
              <a:avLst/>
              <a:gdLst>
                <a:gd name="T0" fmla="*/ 795 w 795"/>
                <a:gd name="T1" fmla="*/ 16 h 364"/>
                <a:gd name="T2" fmla="*/ 778 w 795"/>
                <a:gd name="T3" fmla="*/ 5 h 364"/>
                <a:gd name="T4" fmla="*/ 733 w 795"/>
                <a:gd name="T5" fmla="*/ 45 h 364"/>
                <a:gd name="T6" fmla="*/ 752 w 795"/>
                <a:gd name="T7" fmla="*/ 14 h 364"/>
                <a:gd name="T8" fmla="*/ 733 w 795"/>
                <a:gd name="T9" fmla="*/ 45 h 364"/>
                <a:gd name="T10" fmla="*/ 707 w 795"/>
                <a:gd name="T11" fmla="*/ 54 h 364"/>
                <a:gd name="T12" fmla="*/ 674 w 795"/>
                <a:gd name="T13" fmla="*/ 49 h 364"/>
                <a:gd name="T14" fmla="*/ 629 w 795"/>
                <a:gd name="T15" fmla="*/ 90 h 364"/>
                <a:gd name="T16" fmla="*/ 648 w 795"/>
                <a:gd name="T17" fmla="*/ 61 h 364"/>
                <a:gd name="T18" fmla="*/ 629 w 795"/>
                <a:gd name="T19" fmla="*/ 90 h 364"/>
                <a:gd name="T20" fmla="*/ 603 w 795"/>
                <a:gd name="T21" fmla="*/ 102 h 364"/>
                <a:gd name="T22" fmla="*/ 570 w 795"/>
                <a:gd name="T23" fmla="*/ 94 h 364"/>
                <a:gd name="T24" fmla="*/ 527 w 795"/>
                <a:gd name="T25" fmla="*/ 135 h 364"/>
                <a:gd name="T26" fmla="*/ 544 w 795"/>
                <a:gd name="T27" fmla="*/ 106 h 364"/>
                <a:gd name="T28" fmla="*/ 527 w 795"/>
                <a:gd name="T29" fmla="*/ 135 h 364"/>
                <a:gd name="T30" fmla="*/ 501 w 795"/>
                <a:gd name="T31" fmla="*/ 146 h 364"/>
                <a:gd name="T32" fmla="*/ 466 w 795"/>
                <a:gd name="T33" fmla="*/ 142 h 364"/>
                <a:gd name="T34" fmla="*/ 423 w 795"/>
                <a:gd name="T35" fmla="*/ 182 h 364"/>
                <a:gd name="T36" fmla="*/ 440 w 795"/>
                <a:gd name="T37" fmla="*/ 154 h 364"/>
                <a:gd name="T38" fmla="*/ 423 w 795"/>
                <a:gd name="T39" fmla="*/ 182 h 364"/>
                <a:gd name="T40" fmla="*/ 397 w 795"/>
                <a:gd name="T41" fmla="*/ 194 h 364"/>
                <a:gd name="T42" fmla="*/ 362 w 795"/>
                <a:gd name="T43" fmla="*/ 187 h 364"/>
                <a:gd name="T44" fmla="*/ 319 w 795"/>
                <a:gd name="T45" fmla="*/ 227 h 364"/>
                <a:gd name="T46" fmla="*/ 336 w 795"/>
                <a:gd name="T47" fmla="*/ 198 h 364"/>
                <a:gd name="T48" fmla="*/ 319 w 795"/>
                <a:gd name="T49" fmla="*/ 227 h 364"/>
                <a:gd name="T50" fmla="*/ 293 w 795"/>
                <a:gd name="T51" fmla="*/ 239 h 364"/>
                <a:gd name="T52" fmla="*/ 260 w 795"/>
                <a:gd name="T53" fmla="*/ 232 h 364"/>
                <a:gd name="T54" fmla="*/ 215 w 795"/>
                <a:gd name="T55" fmla="*/ 272 h 364"/>
                <a:gd name="T56" fmla="*/ 234 w 795"/>
                <a:gd name="T57" fmla="*/ 243 h 364"/>
                <a:gd name="T58" fmla="*/ 215 w 795"/>
                <a:gd name="T59" fmla="*/ 272 h 364"/>
                <a:gd name="T60" fmla="*/ 189 w 795"/>
                <a:gd name="T61" fmla="*/ 284 h 364"/>
                <a:gd name="T62" fmla="*/ 156 w 795"/>
                <a:gd name="T63" fmla="*/ 279 h 364"/>
                <a:gd name="T64" fmla="*/ 111 w 795"/>
                <a:gd name="T65" fmla="*/ 319 h 364"/>
                <a:gd name="T66" fmla="*/ 130 w 795"/>
                <a:gd name="T67" fmla="*/ 291 h 364"/>
                <a:gd name="T68" fmla="*/ 111 w 795"/>
                <a:gd name="T69" fmla="*/ 319 h 364"/>
                <a:gd name="T70" fmla="*/ 85 w 795"/>
                <a:gd name="T71" fmla="*/ 331 h 364"/>
                <a:gd name="T72" fmla="*/ 52 w 795"/>
                <a:gd name="T73" fmla="*/ 324 h 364"/>
                <a:gd name="T74" fmla="*/ 7 w 795"/>
                <a:gd name="T75" fmla="*/ 364 h 364"/>
                <a:gd name="T76" fmla="*/ 26 w 795"/>
                <a:gd name="T77" fmla="*/ 336 h 364"/>
                <a:gd name="T78" fmla="*/ 7 w 795"/>
                <a:gd name="T79" fmla="*/ 364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95" h="364">
                  <a:moveTo>
                    <a:pt x="785" y="21"/>
                  </a:moveTo>
                  <a:lnTo>
                    <a:pt x="795" y="16"/>
                  </a:lnTo>
                  <a:lnTo>
                    <a:pt x="785" y="0"/>
                  </a:lnTo>
                  <a:lnTo>
                    <a:pt x="778" y="5"/>
                  </a:lnTo>
                  <a:lnTo>
                    <a:pt x="785" y="21"/>
                  </a:lnTo>
                  <a:close/>
                  <a:moveTo>
                    <a:pt x="733" y="45"/>
                  </a:moveTo>
                  <a:lnTo>
                    <a:pt x="759" y="33"/>
                  </a:lnTo>
                  <a:lnTo>
                    <a:pt x="752" y="14"/>
                  </a:lnTo>
                  <a:lnTo>
                    <a:pt x="726" y="26"/>
                  </a:lnTo>
                  <a:lnTo>
                    <a:pt x="733" y="45"/>
                  </a:lnTo>
                  <a:close/>
                  <a:moveTo>
                    <a:pt x="681" y="66"/>
                  </a:moveTo>
                  <a:lnTo>
                    <a:pt x="707" y="54"/>
                  </a:lnTo>
                  <a:lnTo>
                    <a:pt x="700" y="38"/>
                  </a:lnTo>
                  <a:lnTo>
                    <a:pt x="674" y="49"/>
                  </a:lnTo>
                  <a:lnTo>
                    <a:pt x="681" y="66"/>
                  </a:lnTo>
                  <a:close/>
                  <a:moveTo>
                    <a:pt x="629" y="90"/>
                  </a:moveTo>
                  <a:lnTo>
                    <a:pt x="655" y="78"/>
                  </a:lnTo>
                  <a:lnTo>
                    <a:pt x="648" y="61"/>
                  </a:lnTo>
                  <a:lnTo>
                    <a:pt x="622" y="73"/>
                  </a:lnTo>
                  <a:lnTo>
                    <a:pt x="629" y="90"/>
                  </a:lnTo>
                  <a:close/>
                  <a:moveTo>
                    <a:pt x="579" y="113"/>
                  </a:moveTo>
                  <a:lnTo>
                    <a:pt x="603" y="102"/>
                  </a:lnTo>
                  <a:lnTo>
                    <a:pt x="596" y="83"/>
                  </a:lnTo>
                  <a:lnTo>
                    <a:pt x="570" y="94"/>
                  </a:lnTo>
                  <a:lnTo>
                    <a:pt x="579" y="113"/>
                  </a:lnTo>
                  <a:close/>
                  <a:moveTo>
                    <a:pt x="527" y="135"/>
                  </a:moveTo>
                  <a:lnTo>
                    <a:pt x="553" y="123"/>
                  </a:lnTo>
                  <a:lnTo>
                    <a:pt x="544" y="106"/>
                  </a:lnTo>
                  <a:lnTo>
                    <a:pt x="518" y="118"/>
                  </a:lnTo>
                  <a:lnTo>
                    <a:pt x="527" y="135"/>
                  </a:lnTo>
                  <a:close/>
                  <a:moveTo>
                    <a:pt x="475" y="158"/>
                  </a:moveTo>
                  <a:lnTo>
                    <a:pt x="501" y="146"/>
                  </a:lnTo>
                  <a:lnTo>
                    <a:pt x="492" y="130"/>
                  </a:lnTo>
                  <a:lnTo>
                    <a:pt x="466" y="142"/>
                  </a:lnTo>
                  <a:lnTo>
                    <a:pt x="475" y="158"/>
                  </a:lnTo>
                  <a:close/>
                  <a:moveTo>
                    <a:pt x="423" y="182"/>
                  </a:moveTo>
                  <a:lnTo>
                    <a:pt x="449" y="170"/>
                  </a:lnTo>
                  <a:lnTo>
                    <a:pt x="440" y="154"/>
                  </a:lnTo>
                  <a:lnTo>
                    <a:pt x="414" y="163"/>
                  </a:lnTo>
                  <a:lnTo>
                    <a:pt x="423" y="182"/>
                  </a:lnTo>
                  <a:close/>
                  <a:moveTo>
                    <a:pt x="371" y="203"/>
                  </a:moveTo>
                  <a:lnTo>
                    <a:pt x="397" y="194"/>
                  </a:lnTo>
                  <a:lnTo>
                    <a:pt x="388" y="175"/>
                  </a:lnTo>
                  <a:lnTo>
                    <a:pt x="362" y="187"/>
                  </a:lnTo>
                  <a:lnTo>
                    <a:pt x="371" y="203"/>
                  </a:lnTo>
                  <a:close/>
                  <a:moveTo>
                    <a:pt x="319" y="227"/>
                  </a:moveTo>
                  <a:lnTo>
                    <a:pt x="345" y="215"/>
                  </a:lnTo>
                  <a:lnTo>
                    <a:pt x="336" y="198"/>
                  </a:lnTo>
                  <a:lnTo>
                    <a:pt x="312" y="210"/>
                  </a:lnTo>
                  <a:lnTo>
                    <a:pt x="319" y="227"/>
                  </a:lnTo>
                  <a:close/>
                  <a:moveTo>
                    <a:pt x="267" y="251"/>
                  </a:moveTo>
                  <a:lnTo>
                    <a:pt x="293" y="239"/>
                  </a:lnTo>
                  <a:lnTo>
                    <a:pt x="286" y="222"/>
                  </a:lnTo>
                  <a:lnTo>
                    <a:pt x="260" y="232"/>
                  </a:lnTo>
                  <a:lnTo>
                    <a:pt x="267" y="251"/>
                  </a:lnTo>
                  <a:close/>
                  <a:moveTo>
                    <a:pt x="215" y="272"/>
                  </a:moveTo>
                  <a:lnTo>
                    <a:pt x="241" y="262"/>
                  </a:lnTo>
                  <a:lnTo>
                    <a:pt x="234" y="243"/>
                  </a:lnTo>
                  <a:lnTo>
                    <a:pt x="208" y="255"/>
                  </a:lnTo>
                  <a:lnTo>
                    <a:pt x="215" y="272"/>
                  </a:lnTo>
                  <a:close/>
                  <a:moveTo>
                    <a:pt x="163" y="295"/>
                  </a:moveTo>
                  <a:lnTo>
                    <a:pt x="189" y="284"/>
                  </a:lnTo>
                  <a:lnTo>
                    <a:pt x="182" y="267"/>
                  </a:lnTo>
                  <a:lnTo>
                    <a:pt x="156" y="279"/>
                  </a:lnTo>
                  <a:lnTo>
                    <a:pt x="163" y="295"/>
                  </a:lnTo>
                  <a:close/>
                  <a:moveTo>
                    <a:pt x="111" y="319"/>
                  </a:moveTo>
                  <a:lnTo>
                    <a:pt x="137" y="307"/>
                  </a:lnTo>
                  <a:lnTo>
                    <a:pt x="130" y="291"/>
                  </a:lnTo>
                  <a:lnTo>
                    <a:pt x="104" y="303"/>
                  </a:lnTo>
                  <a:lnTo>
                    <a:pt x="111" y="319"/>
                  </a:lnTo>
                  <a:close/>
                  <a:moveTo>
                    <a:pt x="59" y="343"/>
                  </a:moveTo>
                  <a:lnTo>
                    <a:pt x="85" y="331"/>
                  </a:lnTo>
                  <a:lnTo>
                    <a:pt x="78" y="312"/>
                  </a:lnTo>
                  <a:lnTo>
                    <a:pt x="52" y="324"/>
                  </a:lnTo>
                  <a:lnTo>
                    <a:pt x="59" y="343"/>
                  </a:lnTo>
                  <a:close/>
                  <a:moveTo>
                    <a:pt x="7" y="364"/>
                  </a:moveTo>
                  <a:lnTo>
                    <a:pt x="33" y="352"/>
                  </a:lnTo>
                  <a:lnTo>
                    <a:pt x="26" y="336"/>
                  </a:lnTo>
                  <a:lnTo>
                    <a:pt x="0" y="347"/>
                  </a:lnTo>
                  <a:lnTo>
                    <a:pt x="7" y="364"/>
                  </a:lnTo>
                  <a:close/>
                </a:path>
              </a:pathLst>
            </a:custGeom>
            <a:solidFill>
              <a:schemeClr val="tx2"/>
            </a:solidFill>
            <a:ln>
              <a:noFill/>
            </a:ln>
          </p:spPr>
          <p:txBody>
            <a:bodyPr vert="horz" wrap="square" lIns="91440" tIns="45720" rIns="91440" bIns="45720" numCol="1" anchor="t" anchorCtr="0" compatLnSpc="1"/>
            <a:lstStyle/>
            <a:p>
              <a:endParaRPr lang="en-US">
                <a:cs typeface="+mn-ea"/>
                <a:sym typeface="+mn-lt"/>
              </a:endParaRPr>
            </a:p>
          </p:txBody>
        </p:sp>
        <p:sp>
          <p:nvSpPr>
            <p:cNvPr id="50" name="Freeform 152"/>
            <p:cNvSpPr/>
            <p:nvPr/>
          </p:nvSpPr>
          <p:spPr bwMode="auto">
            <a:xfrm>
              <a:off x="10194219" y="3667712"/>
              <a:ext cx="60676" cy="60695"/>
            </a:xfrm>
            <a:custGeom>
              <a:avLst/>
              <a:gdLst>
                <a:gd name="T0" fmla="*/ 23 w 34"/>
                <a:gd name="T1" fmla="*/ 31 h 34"/>
                <a:gd name="T2" fmla="*/ 3 w 34"/>
                <a:gd name="T3" fmla="*/ 23 h 34"/>
                <a:gd name="T4" fmla="*/ 11 w 34"/>
                <a:gd name="T5" fmla="*/ 4 h 34"/>
                <a:gd name="T6" fmla="*/ 31 w 34"/>
                <a:gd name="T7" fmla="*/ 11 h 34"/>
                <a:gd name="T8" fmla="*/ 23 w 34"/>
                <a:gd name="T9" fmla="*/ 31 h 34"/>
              </a:gdLst>
              <a:ahLst/>
              <a:cxnLst>
                <a:cxn ang="0">
                  <a:pos x="T0" y="T1"/>
                </a:cxn>
                <a:cxn ang="0">
                  <a:pos x="T2" y="T3"/>
                </a:cxn>
                <a:cxn ang="0">
                  <a:pos x="T4" y="T5"/>
                </a:cxn>
                <a:cxn ang="0">
                  <a:pos x="T6" y="T7"/>
                </a:cxn>
                <a:cxn ang="0">
                  <a:pos x="T8" y="T9"/>
                </a:cxn>
              </a:cxnLst>
              <a:rect l="0" t="0" r="r" b="b"/>
              <a:pathLst>
                <a:path w="34" h="34">
                  <a:moveTo>
                    <a:pt x="23" y="31"/>
                  </a:moveTo>
                  <a:cubicBezTo>
                    <a:pt x="16" y="34"/>
                    <a:pt x="7" y="31"/>
                    <a:pt x="3" y="23"/>
                  </a:cubicBezTo>
                  <a:cubicBezTo>
                    <a:pt x="0" y="16"/>
                    <a:pt x="3" y="7"/>
                    <a:pt x="11" y="4"/>
                  </a:cubicBezTo>
                  <a:cubicBezTo>
                    <a:pt x="19" y="0"/>
                    <a:pt x="27" y="4"/>
                    <a:pt x="31" y="11"/>
                  </a:cubicBezTo>
                  <a:cubicBezTo>
                    <a:pt x="34" y="19"/>
                    <a:pt x="31" y="28"/>
                    <a:pt x="23" y="31"/>
                  </a:cubicBezTo>
                  <a:close/>
                </a:path>
              </a:pathLst>
            </a:custGeom>
            <a:solidFill>
              <a:schemeClr val="tx2"/>
            </a:solidFill>
            <a:ln>
              <a:noFill/>
            </a:ln>
          </p:spPr>
          <p:txBody>
            <a:bodyPr vert="horz" wrap="square" lIns="91440" tIns="45720" rIns="91440" bIns="45720" numCol="1" anchor="t" anchorCtr="0" compatLnSpc="1"/>
            <a:lstStyle/>
            <a:p>
              <a:endParaRPr lang="en-US">
                <a:cs typeface="+mn-ea"/>
                <a:sym typeface="+mn-lt"/>
              </a:endParaRPr>
            </a:p>
          </p:txBody>
        </p:sp>
        <p:sp>
          <p:nvSpPr>
            <p:cNvPr id="51" name="Freeform 153"/>
            <p:cNvSpPr/>
            <p:nvPr/>
          </p:nvSpPr>
          <p:spPr bwMode="auto">
            <a:xfrm>
              <a:off x="10789741" y="3410697"/>
              <a:ext cx="68916" cy="64442"/>
            </a:xfrm>
            <a:custGeom>
              <a:avLst/>
              <a:gdLst>
                <a:gd name="T0" fmla="*/ 38 w 92"/>
                <a:gd name="T1" fmla="*/ 86 h 86"/>
                <a:gd name="T2" fmla="*/ 92 w 92"/>
                <a:gd name="T3" fmla="*/ 10 h 86"/>
                <a:gd name="T4" fmla="*/ 0 w 92"/>
                <a:gd name="T5" fmla="*/ 0 h 86"/>
                <a:gd name="T6" fmla="*/ 38 w 92"/>
                <a:gd name="T7" fmla="*/ 86 h 86"/>
              </a:gdLst>
              <a:ahLst/>
              <a:cxnLst>
                <a:cxn ang="0">
                  <a:pos x="T0" y="T1"/>
                </a:cxn>
                <a:cxn ang="0">
                  <a:pos x="T2" y="T3"/>
                </a:cxn>
                <a:cxn ang="0">
                  <a:pos x="T4" y="T5"/>
                </a:cxn>
                <a:cxn ang="0">
                  <a:pos x="T6" y="T7"/>
                </a:cxn>
              </a:cxnLst>
              <a:rect l="0" t="0" r="r" b="b"/>
              <a:pathLst>
                <a:path w="92" h="86">
                  <a:moveTo>
                    <a:pt x="38" y="86"/>
                  </a:moveTo>
                  <a:lnTo>
                    <a:pt x="92" y="10"/>
                  </a:lnTo>
                  <a:lnTo>
                    <a:pt x="0" y="0"/>
                  </a:lnTo>
                  <a:lnTo>
                    <a:pt x="38" y="86"/>
                  </a:lnTo>
                  <a:close/>
                </a:path>
              </a:pathLst>
            </a:custGeom>
            <a:solidFill>
              <a:schemeClr val="tx2"/>
            </a:solidFill>
            <a:ln>
              <a:noFill/>
            </a:ln>
          </p:spPr>
          <p:txBody>
            <a:bodyPr vert="horz" wrap="square" lIns="91440" tIns="45720" rIns="91440" bIns="45720" numCol="1" anchor="t" anchorCtr="0" compatLnSpc="1"/>
            <a:lstStyle/>
            <a:p>
              <a:endParaRPr lang="en-US">
                <a:cs typeface="+mn-ea"/>
                <a:sym typeface="+mn-lt"/>
              </a:endParaRPr>
            </a:p>
          </p:txBody>
        </p:sp>
        <p:sp>
          <p:nvSpPr>
            <p:cNvPr id="52" name="Freeform 154"/>
            <p:cNvSpPr>
              <a:spLocks noEditPoints="1"/>
            </p:cNvSpPr>
            <p:nvPr/>
          </p:nvSpPr>
          <p:spPr bwMode="auto">
            <a:xfrm>
              <a:off x="9379214" y="2220032"/>
              <a:ext cx="273416" cy="595707"/>
            </a:xfrm>
            <a:custGeom>
              <a:avLst/>
              <a:gdLst>
                <a:gd name="T0" fmla="*/ 365 w 365"/>
                <a:gd name="T1" fmla="*/ 7 h 795"/>
                <a:gd name="T2" fmla="*/ 343 w 365"/>
                <a:gd name="T3" fmla="*/ 10 h 795"/>
                <a:gd name="T4" fmla="*/ 339 w 365"/>
                <a:gd name="T5" fmla="*/ 69 h 795"/>
                <a:gd name="T6" fmla="*/ 332 w 365"/>
                <a:gd name="T7" fmla="*/ 33 h 795"/>
                <a:gd name="T8" fmla="*/ 339 w 365"/>
                <a:gd name="T9" fmla="*/ 69 h 795"/>
                <a:gd name="T10" fmla="*/ 327 w 365"/>
                <a:gd name="T11" fmla="*/ 95 h 795"/>
                <a:gd name="T12" fmla="*/ 298 w 365"/>
                <a:gd name="T13" fmla="*/ 111 h 795"/>
                <a:gd name="T14" fmla="*/ 291 w 365"/>
                <a:gd name="T15" fmla="*/ 173 h 795"/>
                <a:gd name="T16" fmla="*/ 287 w 365"/>
                <a:gd name="T17" fmla="*/ 137 h 795"/>
                <a:gd name="T18" fmla="*/ 291 w 365"/>
                <a:gd name="T19" fmla="*/ 173 h 795"/>
                <a:gd name="T20" fmla="*/ 282 w 365"/>
                <a:gd name="T21" fmla="*/ 199 h 795"/>
                <a:gd name="T22" fmla="*/ 251 w 365"/>
                <a:gd name="T23" fmla="*/ 215 h 795"/>
                <a:gd name="T24" fmla="*/ 246 w 365"/>
                <a:gd name="T25" fmla="*/ 275 h 795"/>
                <a:gd name="T26" fmla="*/ 242 w 365"/>
                <a:gd name="T27" fmla="*/ 241 h 795"/>
                <a:gd name="T28" fmla="*/ 246 w 365"/>
                <a:gd name="T29" fmla="*/ 275 h 795"/>
                <a:gd name="T30" fmla="*/ 235 w 365"/>
                <a:gd name="T31" fmla="*/ 301 h 795"/>
                <a:gd name="T32" fmla="*/ 206 w 365"/>
                <a:gd name="T33" fmla="*/ 319 h 795"/>
                <a:gd name="T34" fmla="*/ 202 w 365"/>
                <a:gd name="T35" fmla="*/ 379 h 795"/>
                <a:gd name="T36" fmla="*/ 194 w 365"/>
                <a:gd name="T37" fmla="*/ 345 h 795"/>
                <a:gd name="T38" fmla="*/ 202 w 365"/>
                <a:gd name="T39" fmla="*/ 379 h 795"/>
                <a:gd name="T40" fmla="*/ 190 w 365"/>
                <a:gd name="T41" fmla="*/ 405 h 795"/>
                <a:gd name="T42" fmla="*/ 161 w 365"/>
                <a:gd name="T43" fmla="*/ 424 h 795"/>
                <a:gd name="T44" fmla="*/ 154 w 365"/>
                <a:gd name="T45" fmla="*/ 483 h 795"/>
                <a:gd name="T46" fmla="*/ 149 w 365"/>
                <a:gd name="T47" fmla="*/ 450 h 795"/>
                <a:gd name="T48" fmla="*/ 154 w 365"/>
                <a:gd name="T49" fmla="*/ 483 h 795"/>
                <a:gd name="T50" fmla="*/ 142 w 365"/>
                <a:gd name="T51" fmla="*/ 509 h 795"/>
                <a:gd name="T52" fmla="*/ 114 w 365"/>
                <a:gd name="T53" fmla="*/ 528 h 795"/>
                <a:gd name="T54" fmla="*/ 109 w 365"/>
                <a:gd name="T55" fmla="*/ 587 h 795"/>
                <a:gd name="T56" fmla="*/ 102 w 365"/>
                <a:gd name="T57" fmla="*/ 554 h 795"/>
                <a:gd name="T58" fmla="*/ 109 w 365"/>
                <a:gd name="T59" fmla="*/ 587 h 795"/>
                <a:gd name="T60" fmla="*/ 97 w 365"/>
                <a:gd name="T61" fmla="*/ 613 h 795"/>
                <a:gd name="T62" fmla="*/ 69 w 365"/>
                <a:gd name="T63" fmla="*/ 632 h 795"/>
                <a:gd name="T64" fmla="*/ 62 w 365"/>
                <a:gd name="T65" fmla="*/ 691 h 795"/>
                <a:gd name="T66" fmla="*/ 57 w 365"/>
                <a:gd name="T67" fmla="*/ 658 h 795"/>
                <a:gd name="T68" fmla="*/ 62 w 365"/>
                <a:gd name="T69" fmla="*/ 691 h 795"/>
                <a:gd name="T70" fmla="*/ 50 w 365"/>
                <a:gd name="T71" fmla="*/ 717 h 795"/>
                <a:gd name="T72" fmla="*/ 22 w 365"/>
                <a:gd name="T73" fmla="*/ 736 h 795"/>
                <a:gd name="T74" fmla="*/ 17 w 365"/>
                <a:gd name="T75" fmla="*/ 795 h 795"/>
                <a:gd name="T76" fmla="*/ 10 w 365"/>
                <a:gd name="T77" fmla="*/ 762 h 795"/>
                <a:gd name="T78" fmla="*/ 17 w 365"/>
                <a:gd name="T79" fmla="*/ 795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65" h="795">
                  <a:moveTo>
                    <a:pt x="362" y="17"/>
                  </a:moveTo>
                  <a:lnTo>
                    <a:pt x="365" y="7"/>
                  </a:lnTo>
                  <a:lnTo>
                    <a:pt x="348" y="0"/>
                  </a:lnTo>
                  <a:lnTo>
                    <a:pt x="343" y="10"/>
                  </a:lnTo>
                  <a:lnTo>
                    <a:pt x="362" y="17"/>
                  </a:lnTo>
                  <a:close/>
                  <a:moveTo>
                    <a:pt x="339" y="69"/>
                  </a:moveTo>
                  <a:lnTo>
                    <a:pt x="351" y="43"/>
                  </a:lnTo>
                  <a:lnTo>
                    <a:pt x="332" y="33"/>
                  </a:lnTo>
                  <a:lnTo>
                    <a:pt x="322" y="59"/>
                  </a:lnTo>
                  <a:lnTo>
                    <a:pt x="339" y="69"/>
                  </a:lnTo>
                  <a:close/>
                  <a:moveTo>
                    <a:pt x="315" y="121"/>
                  </a:moveTo>
                  <a:lnTo>
                    <a:pt x="327" y="95"/>
                  </a:lnTo>
                  <a:lnTo>
                    <a:pt x="310" y="85"/>
                  </a:lnTo>
                  <a:lnTo>
                    <a:pt x="298" y="111"/>
                  </a:lnTo>
                  <a:lnTo>
                    <a:pt x="315" y="121"/>
                  </a:lnTo>
                  <a:close/>
                  <a:moveTo>
                    <a:pt x="291" y="173"/>
                  </a:moveTo>
                  <a:lnTo>
                    <a:pt x="303" y="147"/>
                  </a:lnTo>
                  <a:lnTo>
                    <a:pt x="287" y="137"/>
                  </a:lnTo>
                  <a:lnTo>
                    <a:pt x="275" y="163"/>
                  </a:lnTo>
                  <a:lnTo>
                    <a:pt x="291" y="173"/>
                  </a:lnTo>
                  <a:close/>
                  <a:moveTo>
                    <a:pt x="270" y="225"/>
                  </a:moveTo>
                  <a:lnTo>
                    <a:pt x="282" y="199"/>
                  </a:lnTo>
                  <a:lnTo>
                    <a:pt x="263" y="189"/>
                  </a:lnTo>
                  <a:lnTo>
                    <a:pt x="251" y="215"/>
                  </a:lnTo>
                  <a:lnTo>
                    <a:pt x="270" y="225"/>
                  </a:lnTo>
                  <a:close/>
                  <a:moveTo>
                    <a:pt x="246" y="275"/>
                  </a:moveTo>
                  <a:lnTo>
                    <a:pt x="258" y="249"/>
                  </a:lnTo>
                  <a:lnTo>
                    <a:pt x="242" y="241"/>
                  </a:lnTo>
                  <a:lnTo>
                    <a:pt x="230" y="267"/>
                  </a:lnTo>
                  <a:lnTo>
                    <a:pt x="246" y="275"/>
                  </a:lnTo>
                  <a:close/>
                  <a:moveTo>
                    <a:pt x="223" y="327"/>
                  </a:moveTo>
                  <a:lnTo>
                    <a:pt x="235" y="301"/>
                  </a:lnTo>
                  <a:lnTo>
                    <a:pt x="218" y="293"/>
                  </a:lnTo>
                  <a:lnTo>
                    <a:pt x="206" y="319"/>
                  </a:lnTo>
                  <a:lnTo>
                    <a:pt x="223" y="327"/>
                  </a:lnTo>
                  <a:close/>
                  <a:moveTo>
                    <a:pt x="202" y="379"/>
                  </a:moveTo>
                  <a:lnTo>
                    <a:pt x="211" y="353"/>
                  </a:lnTo>
                  <a:lnTo>
                    <a:pt x="194" y="345"/>
                  </a:lnTo>
                  <a:lnTo>
                    <a:pt x="183" y="371"/>
                  </a:lnTo>
                  <a:lnTo>
                    <a:pt x="202" y="379"/>
                  </a:lnTo>
                  <a:close/>
                  <a:moveTo>
                    <a:pt x="178" y="431"/>
                  </a:moveTo>
                  <a:lnTo>
                    <a:pt x="190" y="405"/>
                  </a:lnTo>
                  <a:lnTo>
                    <a:pt x="171" y="397"/>
                  </a:lnTo>
                  <a:lnTo>
                    <a:pt x="161" y="424"/>
                  </a:lnTo>
                  <a:lnTo>
                    <a:pt x="178" y="431"/>
                  </a:lnTo>
                  <a:close/>
                  <a:moveTo>
                    <a:pt x="154" y="483"/>
                  </a:moveTo>
                  <a:lnTo>
                    <a:pt x="166" y="457"/>
                  </a:lnTo>
                  <a:lnTo>
                    <a:pt x="149" y="450"/>
                  </a:lnTo>
                  <a:lnTo>
                    <a:pt x="138" y="476"/>
                  </a:lnTo>
                  <a:lnTo>
                    <a:pt x="154" y="483"/>
                  </a:lnTo>
                  <a:close/>
                  <a:moveTo>
                    <a:pt x="131" y="535"/>
                  </a:moveTo>
                  <a:lnTo>
                    <a:pt x="142" y="509"/>
                  </a:lnTo>
                  <a:lnTo>
                    <a:pt x="126" y="502"/>
                  </a:lnTo>
                  <a:lnTo>
                    <a:pt x="114" y="528"/>
                  </a:lnTo>
                  <a:lnTo>
                    <a:pt x="131" y="535"/>
                  </a:lnTo>
                  <a:close/>
                  <a:moveTo>
                    <a:pt x="109" y="587"/>
                  </a:moveTo>
                  <a:lnTo>
                    <a:pt x="121" y="561"/>
                  </a:lnTo>
                  <a:lnTo>
                    <a:pt x="102" y="554"/>
                  </a:lnTo>
                  <a:lnTo>
                    <a:pt x="90" y="580"/>
                  </a:lnTo>
                  <a:lnTo>
                    <a:pt x="109" y="587"/>
                  </a:lnTo>
                  <a:close/>
                  <a:moveTo>
                    <a:pt x="86" y="639"/>
                  </a:moveTo>
                  <a:lnTo>
                    <a:pt x="97" y="613"/>
                  </a:lnTo>
                  <a:lnTo>
                    <a:pt x="81" y="606"/>
                  </a:lnTo>
                  <a:lnTo>
                    <a:pt x="69" y="632"/>
                  </a:lnTo>
                  <a:lnTo>
                    <a:pt x="86" y="639"/>
                  </a:lnTo>
                  <a:close/>
                  <a:moveTo>
                    <a:pt x="62" y="691"/>
                  </a:moveTo>
                  <a:lnTo>
                    <a:pt x="74" y="665"/>
                  </a:lnTo>
                  <a:lnTo>
                    <a:pt x="57" y="658"/>
                  </a:lnTo>
                  <a:lnTo>
                    <a:pt x="45" y="684"/>
                  </a:lnTo>
                  <a:lnTo>
                    <a:pt x="62" y="691"/>
                  </a:lnTo>
                  <a:close/>
                  <a:moveTo>
                    <a:pt x="41" y="743"/>
                  </a:moveTo>
                  <a:lnTo>
                    <a:pt x="50" y="717"/>
                  </a:lnTo>
                  <a:lnTo>
                    <a:pt x="34" y="710"/>
                  </a:lnTo>
                  <a:lnTo>
                    <a:pt x="22" y="736"/>
                  </a:lnTo>
                  <a:lnTo>
                    <a:pt x="41" y="743"/>
                  </a:lnTo>
                  <a:close/>
                  <a:moveTo>
                    <a:pt x="17" y="795"/>
                  </a:moveTo>
                  <a:lnTo>
                    <a:pt x="29" y="769"/>
                  </a:lnTo>
                  <a:lnTo>
                    <a:pt x="10" y="762"/>
                  </a:lnTo>
                  <a:lnTo>
                    <a:pt x="0" y="788"/>
                  </a:lnTo>
                  <a:lnTo>
                    <a:pt x="17" y="795"/>
                  </a:lnTo>
                  <a:close/>
                </a:path>
              </a:pathLst>
            </a:custGeom>
            <a:solidFill>
              <a:schemeClr val="tx2"/>
            </a:solidFill>
            <a:ln>
              <a:noFill/>
            </a:ln>
          </p:spPr>
          <p:txBody>
            <a:bodyPr vert="horz" wrap="square" lIns="91440" tIns="45720" rIns="91440" bIns="45720" numCol="1" anchor="t" anchorCtr="0" compatLnSpc="1"/>
            <a:lstStyle/>
            <a:p>
              <a:endParaRPr lang="en-US">
                <a:cs typeface="+mn-ea"/>
                <a:sym typeface="+mn-lt"/>
              </a:endParaRPr>
            </a:p>
          </p:txBody>
        </p:sp>
        <p:sp>
          <p:nvSpPr>
            <p:cNvPr id="53" name="Freeform 155"/>
            <p:cNvSpPr/>
            <p:nvPr/>
          </p:nvSpPr>
          <p:spPr bwMode="auto">
            <a:xfrm>
              <a:off x="9354493" y="2780520"/>
              <a:ext cx="62174" cy="61444"/>
            </a:xfrm>
            <a:custGeom>
              <a:avLst/>
              <a:gdLst>
                <a:gd name="T0" fmla="*/ 31 w 35"/>
                <a:gd name="T1" fmla="*/ 24 h 35"/>
                <a:gd name="T2" fmla="*/ 11 w 35"/>
                <a:gd name="T3" fmla="*/ 31 h 35"/>
                <a:gd name="T4" fmla="*/ 4 w 35"/>
                <a:gd name="T5" fmla="*/ 11 h 35"/>
                <a:gd name="T6" fmla="*/ 24 w 35"/>
                <a:gd name="T7" fmla="*/ 4 h 35"/>
                <a:gd name="T8" fmla="*/ 31 w 35"/>
                <a:gd name="T9" fmla="*/ 24 h 35"/>
              </a:gdLst>
              <a:ahLst/>
              <a:cxnLst>
                <a:cxn ang="0">
                  <a:pos x="T0" y="T1"/>
                </a:cxn>
                <a:cxn ang="0">
                  <a:pos x="T2" y="T3"/>
                </a:cxn>
                <a:cxn ang="0">
                  <a:pos x="T4" y="T5"/>
                </a:cxn>
                <a:cxn ang="0">
                  <a:pos x="T6" y="T7"/>
                </a:cxn>
                <a:cxn ang="0">
                  <a:pos x="T8" y="T9"/>
                </a:cxn>
              </a:cxnLst>
              <a:rect l="0" t="0" r="r" b="b"/>
              <a:pathLst>
                <a:path w="35" h="35">
                  <a:moveTo>
                    <a:pt x="31" y="24"/>
                  </a:moveTo>
                  <a:cubicBezTo>
                    <a:pt x="28" y="31"/>
                    <a:pt x="19" y="35"/>
                    <a:pt x="11" y="31"/>
                  </a:cubicBezTo>
                  <a:cubicBezTo>
                    <a:pt x="4" y="28"/>
                    <a:pt x="0" y="19"/>
                    <a:pt x="4" y="11"/>
                  </a:cubicBezTo>
                  <a:cubicBezTo>
                    <a:pt x="7" y="4"/>
                    <a:pt x="16" y="0"/>
                    <a:pt x="24" y="4"/>
                  </a:cubicBezTo>
                  <a:cubicBezTo>
                    <a:pt x="31" y="7"/>
                    <a:pt x="35" y="16"/>
                    <a:pt x="31" y="24"/>
                  </a:cubicBezTo>
                  <a:close/>
                </a:path>
              </a:pathLst>
            </a:custGeom>
            <a:solidFill>
              <a:schemeClr val="tx2"/>
            </a:solidFill>
            <a:ln>
              <a:noFill/>
            </a:ln>
          </p:spPr>
          <p:txBody>
            <a:bodyPr vert="horz" wrap="square" lIns="91440" tIns="45720" rIns="91440" bIns="45720" numCol="1" anchor="t" anchorCtr="0" compatLnSpc="1"/>
            <a:lstStyle/>
            <a:p>
              <a:endParaRPr lang="en-US">
                <a:cs typeface="+mn-ea"/>
                <a:sym typeface="+mn-lt"/>
              </a:endParaRPr>
            </a:p>
          </p:txBody>
        </p:sp>
        <p:sp>
          <p:nvSpPr>
            <p:cNvPr id="54" name="Freeform 156"/>
            <p:cNvSpPr/>
            <p:nvPr/>
          </p:nvSpPr>
          <p:spPr bwMode="auto">
            <a:xfrm>
              <a:off x="9609932" y="2175822"/>
              <a:ext cx="63672" cy="71185"/>
            </a:xfrm>
            <a:custGeom>
              <a:avLst/>
              <a:gdLst>
                <a:gd name="T0" fmla="*/ 85 w 85"/>
                <a:gd name="T1" fmla="*/ 95 h 95"/>
                <a:gd name="T2" fmla="*/ 76 w 85"/>
                <a:gd name="T3" fmla="*/ 0 h 95"/>
                <a:gd name="T4" fmla="*/ 0 w 85"/>
                <a:gd name="T5" fmla="*/ 57 h 95"/>
                <a:gd name="T6" fmla="*/ 85 w 85"/>
                <a:gd name="T7" fmla="*/ 95 h 95"/>
              </a:gdLst>
              <a:ahLst/>
              <a:cxnLst>
                <a:cxn ang="0">
                  <a:pos x="T0" y="T1"/>
                </a:cxn>
                <a:cxn ang="0">
                  <a:pos x="T2" y="T3"/>
                </a:cxn>
                <a:cxn ang="0">
                  <a:pos x="T4" y="T5"/>
                </a:cxn>
                <a:cxn ang="0">
                  <a:pos x="T6" y="T7"/>
                </a:cxn>
              </a:cxnLst>
              <a:rect l="0" t="0" r="r" b="b"/>
              <a:pathLst>
                <a:path w="85" h="95">
                  <a:moveTo>
                    <a:pt x="85" y="95"/>
                  </a:moveTo>
                  <a:lnTo>
                    <a:pt x="76" y="0"/>
                  </a:lnTo>
                  <a:lnTo>
                    <a:pt x="0" y="57"/>
                  </a:lnTo>
                  <a:lnTo>
                    <a:pt x="85" y="95"/>
                  </a:lnTo>
                  <a:close/>
                </a:path>
              </a:pathLst>
            </a:custGeom>
            <a:solidFill>
              <a:schemeClr val="tx2"/>
            </a:solidFill>
            <a:ln>
              <a:noFill/>
            </a:ln>
          </p:spPr>
          <p:txBody>
            <a:bodyPr vert="horz" wrap="square" lIns="91440" tIns="45720" rIns="91440" bIns="45720" numCol="1" anchor="t" anchorCtr="0" compatLnSpc="1"/>
            <a:lstStyle/>
            <a:p>
              <a:endParaRPr lang="en-US">
                <a:cs typeface="+mn-ea"/>
                <a:sym typeface="+mn-lt"/>
              </a:endParaRPr>
            </a:p>
          </p:txBody>
        </p:sp>
        <p:sp>
          <p:nvSpPr>
            <p:cNvPr id="55" name="Freeform 157"/>
            <p:cNvSpPr>
              <a:spLocks noEditPoints="1"/>
            </p:cNvSpPr>
            <p:nvPr/>
          </p:nvSpPr>
          <p:spPr bwMode="auto">
            <a:xfrm>
              <a:off x="6728947" y="3432427"/>
              <a:ext cx="595523" cy="272751"/>
            </a:xfrm>
            <a:custGeom>
              <a:avLst/>
              <a:gdLst>
                <a:gd name="T0" fmla="*/ 10 w 795"/>
                <a:gd name="T1" fmla="*/ 0 h 364"/>
                <a:gd name="T2" fmla="*/ 10 w 795"/>
                <a:gd name="T3" fmla="*/ 21 h 364"/>
                <a:gd name="T4" fmla="*/ 69 w 795"/>
                <a:gd name="T5" fmla="*/ 26 h 364"/>
                <a:gd name="T6" fmla="*/ 36 w 795"/>
                <a:gd name="T7" fmla="*/ 33 h 364"/>
                <a:gd name="T8" fmla="*/ 69 w 795"/>
                <a:gd name="T9" fmla="*/ 26 h 364"/>
                <a:gd name="T10" fmla="*/ 95 w 795"/>
                <a:gd name="T11" fmla="*/ 38 h 364"/>
                <a:gd name="T12" fmla="*/ 114 w 795"/>
                <a:gd name="T13" fmla="*/ 66 h 364"/>
                <a:gd name="T14" fmla="*/ 173 w 795"/>
                <a:gd name="T15" fmla="*/ 73 h 364"/>
                <a:gd name="T16" fmla="*/ 140 w 795"/>
                <a:gd name="T17" fmla="*/ 78 h 364"/>
                <a:gd name="T18" fmla="*/ 173 w 795"/>
                <a:gd name="T19" fmla="*/ 73 h 364"/>
                <a:gd name="T20" fmla="*/ 199 w 795"/>
                <a:gd name="T21" fmla="*/ 83 h 364"/>
                <a:gd name="T22" fmla="*/ 218 w 795"/>
                <a:gd name="T23" fmla="*/ 113 h 364"/>
                <a:gd name="T24" fmla="*/ 277 w 795"/>
                <a:gd name="T25" fmla="*/ 118 h 364"/>
                <a:gd name="T26" fmla="*/ 244 w 795"/>
                <a:gd name="T27" fmla="*/ 123 h 364"/>
                <a:gd name="T28" fmla="*/ 277 w 795"/>
                <a:gd name="T29" fmla="*/ 118 h 364"/>
                <a:gd name="T30" fmla="*/ 303 w 795"/>
                <a:gd name="T31" fmla="*/ 130 h 364"/>
                <a:gd name="T32" fmla="*/ 322 w 795"/>
                <a:gd name="T33" fmla="*/ 158 h 364"/>
                <a:gd name="T34" fmla="*/ 381 w 795"/>
                <a:gd name="T35" fmla="*/ 163 h 364"/>
                <a:gd name="T36" fmla="*/ 348 w 795"/>
                <a:gd name="T37" fmla="*/ 170 h 364"/>
                <a:gd name="T38" fmla="*/ 381 w 795"/>
                <a:gd name="T39" fmla="*/ 163 h 364"/>
                <a:gd name="T40" fmla="*/ 407 w 795"/>
                <a:gd name="T41" fmla="*/ 175 h 364"/>
                <a:gd name="T42" fmla="*/ 424 w 795"/>
                <a:gd name="T43" fmla="*/ 203 h 364"/>
                <a:gd name="T44" fmla="*/ 485 w 795"/>
                <a:gd name="T45" fmla="*/ 210 h 364"/>
                <a:gd name="T46" fmla="*/ 450 w 795"/>
                <a:gd name="T47" fmla="*/ 215 h 364"/>
                <a:gd name="T48" fmla="*/ 485 w 795"/>
                <a:gd name="T49" fmla="*/ 210 h 364"/>
                <a:gd name="T50" fmla="*/ 511 w 795"/>
                <a:gd name="T51" fmla="*/ 222 h 364"/>
                <a:gd name="T52" fmla="*/ 528 w 795"/>
                <a:gd name="T53" fmla="*/ 251 h 364"/>
                <a:gd name="T54" fmla="*/ 589 w 795"/>
                <a:gd name="T55" fmla="*/ 255 h 364"/>
                <a:gd name="T56" fmla="*/ 554 w 795"/>
                <a:gd name="T57" fmla="*/ 262 h 364"/>
                <a:gd name="T58" fmla="*/ 589 w 795"/>
                <a:gd name="T59" fmla="*/ 255 h 364"/>
                <a:gd name="T60" fmla="*/ 615 w 795"/>
                <a:gd name="T61" fmla="*/ 267 h 364"/>
                <a:gd name="T62" fmla="*/ 632 w 795"/>
                <a:gd name="T63" fmla="*/ 295 h 364"/>
                <a:gd name="T64" fmla="*/ 691 w 795"/>
                <a:gd name="T65" fmla="*/ 303 h 364"/>
                <a:gd name="T66" fmla="*/ 658 w 795"/>
                <a:gd name="T67" fmla="*/ 307 h 364"/>
                <a:gd name="T68" fmla="*/ 691 w 795"/>
                <a:gd name="T69" fmla="*/ 303 h 364"/>
                <a:gd name="T70" fmla="*/ 717 w 795"/>
                <a:gd name="T71" fmla="*/ 312 h 364"/>
                <a:gd name="T72" fmla="*/ 736 w 795"/>
                <a:gd name="T73" fmla="*/ 343 h 364"/>
                <a:gd name="T74" fmla="*/ 795 w 795"/>
                <a:gd name="T75" fmla="*/ 347 h 364"/>
                <a:gd name="T76" fmla="*/ 762 w 795"/>
                <a:gd name="T77" fmla="*/ 352 h 364"/>
                <a:gd name="T78" fmla="*/ 795 w 795"/>
                <a:gd name="T79" fmla="*/ 347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95" h="364">
                  <a:moveTo>
                    <a:pt x="17" y="5"/>
                  </a:moveTo>
                  <a:lnTo>
                    <a:pt x="10" y="0"/>
                  </a:lnTo>
                  <a:lnTo>
                    <a:pt x="0" y="16"/>
                  </a:lnTo>
                  <a:lnTo>
                    <a:pt x="10" y="21"/>
                  </a:lnTo>
                  <a:lnTo>
                    <a:pt x="17" y="5"/>
                  </a:lnTo>
                  <a:close/>
                  <a:moveTo>
                    <a:pt x="69" y="26"/>
                  </a:moveTo>
                  <a:lnTo>
                    <a:pt x="43" y="14"/>
                  </a:lnTo>
                  <a:lnTo>
                    <a:pt x="36" y="33"/>
                  </a:lnTo>
                  <a:lnTo>
                    <a:pt x="62" y="45"/>
                  </a:lnTo>
                  <a:lnTo>
                    <a:pt x="69" y="26"/>
                  </a:lnTo>
                  <a:close/>
                  <a:moveTo>
                    <a:pt x="121" y="49"/>
                  </a:moveTo>
                  <a:lnTo>
                    <a:pt x="95" y="38"/>
                  </a:lnTo>
                  <a:lnTo>
                    <a:pt x="88" y="54"/>
                  </a:lnTo>
                  <a:lnTo>
                    <a:pt x="114" y="66"/>
                  </a:lnTo>
                  <a:lnTo>
                    <a:pt x="121" y="49"/>
                  </a:lnTo>
                  <a:close/>
                  <a:moveTo>
                    <a:pt x="173" y="73"/>
                  </a:moveTo>
                  <a:lnTo>
                    <a:pt x="147" y="61"/>
                  </a:lnTo>
                  <a:lnTo>
                    <a:pt x="140" y="78"/>
                  </a:lnTo>
                  <a:lnTo>
                    <a:pt x="166" y="90"/>
                  </a:lnTo>
                  <a:lnTo>
                    <a:pt x="173" y="73"/>
                  </a:lnTo>
                  <a:close/>
                  <a:moveTo>
                    <a:pt x="225" y="94"/>
                  </a:moveTo>
                  <a:lnTo>
                    <a:pt x="199" y="83"/>
                  </a:lnTo>
                  <a:lnTo>
                    <a:pt x="192" y="102"/>
                  </a:lnTo>
                  <a:lnTo>
                    <a:pt x="218" y="113"/>
                  </a:lnTo>
                  <a:lnTo>
                    <a:pt x="225" y="94"/>
                  </a:lnTo>
                  <a:close/>
                  <a:moveTo>
                    <a:pt x="277" y="118"/>
                  </a:moveTo>
                  <a:lnTo>
                    <a:pt x="251" y="106"/>
                  </a:lnTo>
                  <a:lnTo>
                    <a:pt x="244" y="123"/>
                  </a:lnTo>
                  <a:lnTo>
                    <a:pt x="270" y="135"/>
                  </a:lnTo>
                  <a:lnTo>
                    <a:pt x="277" y="118"/>
                  </a:lnTo>
                  <a:close/>
                  <a:moveTo>
                    <a:pt x="329" y="142"/>
                  </a:moveTo>
                  <a:lnTo>
                    <a:pt x="303" y="130"/>
                  </a:lnTo>
                  <a:lnTo>
                    <a:pt x="296" y="146"/>
                  </a:lnTo>
                  <a:lnTo>
                    <a:pt x="322" y="158"/>
                  </a:lnTo>
                  <a:lnTo>
                    <a:pt x="329" y="142"/>
                  </a:lnTo>
                  <a:close/>
                  <a:moveTo>
                    <a:pt x="381" y="163"/>
                  </a:moveTo>
                  <a:lnTo>
                    <a:pt x="355" y="154"/>
                  </a:lnTo>
                  <a:lnTo>
                    <a:pt x="348" y="170"/>
                  </a:lnTo>
                  <a:lnTo>
                    <a:pt x="374" y="182"/>
                  </a:lnTo>
                  <a:lnTo>
                    <a:pt x="381" y="163"/>
                  </a:lnTo>
                  <a:close/>
                  <a:moveTo>
                    <a:pt x="433" y="187"/>
                  </a:moveTo>
                  <a:lnTo>
                    <a:pt x="407" y="175"/>
                  </a:lnTo>
                  <a:lnTo>
                    <a:pt x="398" y="194"/>
                  </a:lnTo>
                  <a:lnTo>
                    <a:pt x="424" y="203"/>
                  </a:lnTo>
                  <a:lnTo>
                    <a:pt x="433" y="187"/>
                  </a:lnTo>
                  <a:close/>
                  <a:moveTo>
                    <a:pt x="485" y="210"/>
                  </a:moveTo>
                  <a:lnTo>
                    <a:pt x="459" y="198"/>
                  </a:lnTo>
                  <a:lnTo>
                    <a:pt x="450" y="215"/>
                  </a:lnTo>
                  <a:lnTo>
                    <a:pt x="476" y="227"/>
                  </a:lnTo>
                  <a:lnTo>
                    <a:pt x="485" y="210"/>
                  </a:lnTo>
                  <a:close/>
                  <a:moveTo>
                    <a:pt x="537" y="232"/>
                  </a:moveTo>
                  <a:lnTo>
                    <a:pt x="511" y="222"/>
                  </a:lnTo>
                  <a:lnTo>
                    <a:pt x="502" y="239"/>
                  </a:lnTo>
                  <a:lnTo>
                    <a:pt x="528" y="251"/>
                  </a:lnTo>
                  <a:lnTo>
                    <a:pt x="537" y="232"/>
                  </a:lnTo>
                  <a:close/>
                  <a:moveTo>
                    <a:pt x="589" y="255"/>
                  </a:moveTo>
                  <a:lnTo>
                    <a:pt x="563" y="243"/>
                  </a:lnTo>
                  <a:lnTo>
                    <a:pt x="554" y="262"/>
                  </a:lnTo>
                  <a:lnTo>
                    <a:pt x="580" y="272"/>
                  </a:lnTo>
                  <a:lnTo>
                    <a:pt x="589" y="255"/>
                  </a:lnTo>
                  <a:close/>
                  <a:moveTo>
                    <a:pt x="641" y="279"/>
                  </a:moveTo>
                  <a:lnTo>
                    <a:pt x="615" y="267"/>
                  </a:lnTo>
                  <a:lnTo>
                    <a:pt x="606" y="284"/>
                  </a:lnTo>
                  <a:lnTo>
                    <a:pt x="632" y="295"/>
                  </a:lnTo>
                  <a:lnTo>
                    <a:pt x="641" y="279"/>
                  </a:lnTo>
                  <a:close/>
                  <a:moveTo>
                    <a:pt x="691" y="303"/>
                  </a:moveTo>
                  <a:lnTo>
                    <a:pt x="665" y="291"/>
                  </a:lnTo>
                  <a:lnTo>
                    <a:pt x="658" y="307"/>
                  </a:lnTo>
                  <a:lnTo>
                    <a:pt x="684" y="319"/>
                  </a:lnTo>
                  <a:lnTo>
                    <a:pt x="691" y="303"/>
                  </a:lnTo>
                  <a:close/>
                  <a:moveTo>
                    <a:pt x="743" y="324"/>
                  </a:moveTo>
                  <a:lnTo>
                    <a:pt x="717" y="312"/>
                  </a:lnTo>
                  <a:lnTo>
                    <a:pt x="710" y="331"/>
                  </a:lnTo>
                  <a:lnTo>
                    <a:pt x="736" y="343"/>
                  </a:lnTo>
                  <a:lnTo>
                    <a:pt x="743" y="324"/>
                  </a:lnTo>
                  <a:close/>
                  <a:moveTo>
                    <a:pt x="795" y="347"/>
                  </a:moveTo>
                  <a:lnTo>
                    <a:pt x="769" y="336"/>
                  </a:lnTo>
                  <a:lnTo>
                    <a:pt x="762" y="352"/>
                  </a:lnTo>
                  <a:lnTo>
                    <a:pt x="788" y="364"/>
                  </a:lnTo>
                  <a:lnTo>
                    <a:pt x="795" y="347"/>
                  </a:lnTo>
                  <a:close/>
                </a:path>
              </a:pathLst>
            </a:custGeom>
            <a:solidFill>
              <a:schemeClr val="tx2"/>
            </a:solidFill>
            <a:ln>
              <a:noFill/>
            </a:ln>
          </p:spPr>
          <p:txBody>
            <a:bodyPr vert="horz" wrap="square" lIns="91440" tIns="45720" rIns="91440" bIns="45720" numCol="1" anchor="t" anchorCtr="0" compatLnSpc="1"/>
            <a:lstStyle/>
            <a:p>
              <a:endParaRPr lang="en-US">
                <a:cs typeface="+mn-ea"/>
                <a:sym typeface="+mn-lt"/>
              </a:endParaRPr>
            </a:p>
          </p:txBody>
        </p:sp>
        <p:sp>
          <p:nvSpPr>
            <p:cNvPr id="56" name="Freeform 158"/>
            <p:cNvSpPr/>
            <p:nvPr/>
          </p:nvSpPr>
          <p:spPr bwMode="auto">
            <a:xfrm>
              <a:off x="7290762" y="3667712"/>
              <a:ext cx="59926" cy="60695"/>
            </a:xfrm>
            <a:custGeom>
              <a:avLst/>
              <a:gdLst>
                <a:gd name="T0" fmla="*/ 23 w 34"/>
                <a:gd name="T1" fmla="*/ 4 h 34"/>
                <a:gd name="T2" fmla="*/ 31 w 34"/>
                <a:gd name="T3" fmla="*/ 23 h 34"/>
                <a:gd name="T4" fmla="*/ 11 w 34"/>
                <a:gd name="T5" fmla="*/ 31 h 34"/>
                <a:gd name="T6" fmla="*/ 3 w 34"/>
                <a:gd name="T7" fmla="*/ 11 h 34"/>
                <a:gd name="T8" fmla="*/ 23 w 34"/>
                <a:gd name="T9" fmla="*/ 4 h 34"/>
              </a:gdLst>
              <a:ahLst/>
              <a:cxnLst>
                <a:cxn ang="0">
                  <a:pos x="T0" y="T1"/>
                </a:cxn>
                <a:cxn ang="0">
                  <a:pos x="T2" y="T3"/>
                </a:cxn>
                <a:cxn ang="0">
                  <a:pos x="T4" y="T5"/>
                </a:cxn>
                <a:cxn ang="0">
                  <a:pos x="T6" y="T7"/>
                </a:cxn>
                <a:cxn ang="0">
                  <a:pos x="T8" y="T9"/>
                </a:cxn>
              </a:cxnLst>
              <a:rect l="0" t="0" r="r" b="b"/>
              <a:pathLst>
                <a:path w="34" h="34">
                  <a:moveTo>
                    <a:pt x="23" y="4"/>
                  </a:moveTo>
                  <a:cubicBezTo>
                    <a:pt x="31" y="7"/>
                    <a:pt x="34" y="16"/>
                    <a:pt x="31" y="23"/>
                  </a:cubicBezTo>
                  <a:cubicBezTo>
                    <a:pt x="27" y="31"/>
                    <a:pt x="19" y="34"/>
                    <a:pt x="11" y="31"/>
                  </a:cubicBezTo>
                  <a:cubicBezTo>
                    <a:pt x="3" y="28"/>
                    <a:pt x="0" y="19"/>
                    <a:pt x="3" y="11"/>
                  </a:cubicBezTo>
                  <a:cubicBezTo>
                    <a:pt x="7" y="4"/>
                    <a:pt x="16" y="0"/>
                    <a:pt x="23" y="4"/>
                  </a:cubicBezTo>
                  <a:close/>
                </a:path>
              </a:pathLst>
            </a:custGeom>
            <a:solidFill>
              <a:schemeClr val="tx2"/>
            </a:solidFill>
            <a:ln>
              <a:noFill/>
            </a:ln>
          </p:spPr>
          <p:txBody>
            <a:bodyPr vert="horz" wrap="square" lIns="91440" tIns="45720" rIns="91440" bIns="45720" numCol="1" anchor="t" anchorCtr="0" compatLnSpc="1"/>
            <a:lstStyle/>
            <a:p>
              <a:endParaRPr lang="en-US">
                <a:cs typeface="+mn-ea"/>
                <a:sym typeface="+mn-lt"/>
              </a:endParaRPr>
            </a:p>
          </p:txBody>
        </p:sp>
        <p:sp>
          <p:nvSpPr>
            <p:cNvPr id="57" name="Freeform 159"/>
            <p:cNvSpPr/>
            <p:nvPr/>
          </p:nvSpPr>
          <p:spPr bwMode="auto">
            <a:xfrm>
              <a:off x="6686249" y="3410697"/>
              <a:ext cx="69665" cy="64442"/>
            </a:xfrm>
            <a:custGeom>
              <a:avLst/>
              <a:gdLst>
                <a:gd name="T0" fmla="*/ 93 w 93"/>
                <a:gd name="T1" fmla="*/ 0 h 86"/>
                <a:gd name="T2" fmla="*/ 0 w 93"/>
                <a:gd name="T3" fmla="*/ 10 h 86"/>
                <a:gd name="T4" fmla="*/ 55 w 93"/>
                <a:gd name="T5" fmla="*/ 86 h 86"/>
                <a:gd name="T6" fmla="*/ 93 w 93"/>
                <a:gd name="T7" fmla="*/ 0 h 86"/>
              </a:gdLst>
              <a:ahLst/>
              <a:cxnLst>
                <a:cxn ang="0">
                  <a:pos x="T0" y="T1"/>
                </a:cxn>
                <a:cxn ang="0">
                  <a:pos x="T2" y="T3"/>
                </a:cxn>
                <a:cxn ang="0">
                  <a:pos x="T4" y="T5"/>
                </a:cxn>
                <a:cxn ang="0">
                  <a:pos x="T6" y="T7"/>
                </a:cxn>
              </a:cxnLst>
              <a:rect l="0" t="0" r="r" b="b"/>
              <a:pathLst>
                <a:path w="93" h="86">
                  <a:moveTo>
                    <a:pt x="93" y="0"/>
                  </a:moveTo>
                  <a:lnTo>
                    <a:pt x="0" y="10"/>
                  </a:lnTo>
                  <a:lnTo>
                    <a:pt x="55" y="86"/>
                  </a:lnTo>
                  <a:lnTo>
                    <a:pt x="93" y="0"/>
                  </a:lnTo>
                  <a:close/>
                </a:path>
              </a:pathLst>
            </a:custGeom>
            <a:solidFill>
              <a:schemeClr val="tx2"/>
            </a:solidFill>
            <a:ln>
              <a:noFill/>
            </a:ln>
          </p:spPr>
          <p:txBody>
            <a:bodyPr vert="horz" wrap="square" lIns="91440" tIns="45720" rIns="91440" bIns="45720" numCol="1" anchor="t" anchorCtr="0" compatLnSpc="1"/>
            <a:lstStyle/>
            <a:p>
              <a:endParaRPr lang="en-US">
                <a:cs typeface="+mn-ea"/>
                <a:sym typeface="+mn-lt"/>
              </a:endParaRPr>
            </a:p>
          </p:txBody>
        </p:sp>
        <p:sp>
          <p:nvSpPr>
            <p:cNvPr id="58" name="Freeform 160"/>
            <p:cNvSpPr>
              <a:spLocks noEditPoints="1"/>
            </p:cNvSpPr>
            <p:nvPr/>
          </p:nvSpPr>
          <p:spPr bwMode="auto">
            <a:xfrm>
              <a:off x="7893028" y="2220032"/>
              <a:ext cx="274915" cy="595707"/>
            </a:xfrm>
            <a:custGeom>
              <a:avLst/>
              <a:gdLst>
                <a:gd name="T0" fmla="*/ 17 w 367"/>
                <a:gd name="T1" fmla="*/ 0 h 795"/>
                <a:gd name="T2" fmla="*/ 5 w 367"/>
                <a:gd name="T3" fmla="*/ 17 h 795"/>
                <a:gd name="T4" fmla="*/ 45 w 367"/>
                <a:gd name="T5" fmla="*/ 59 h 795"/>
                <a:gd name="T6" fmla="*/ 14 w 367"/>
                <a:gd name="T7" fmla="*/ 43 h 795"/>
                <a:gd name="T8" fmla="*/ 45 w 367"/>
                <a:gd name="T9" fmla="*/ 59 h 795"/>
                <a:gd name="T10" fmla="*/ 55 w 367"/>
                <a:gd name="T11" fmla="*/ 85 h 795"/>
                <a:gd name="T12" fmla="*/ 50 w 367"/>
                <a:gd name="T13" fmla="*/ 121 h 795"/>
                <a:gd name="T14" fmla="*/ 90 w 367"/>
                <a:gd name="T15" fmla="*/ 163 h 795"/>
                <a:gd name="T16" fmla="*/ 62 w 367"/>
                <a:gd name="T17" fmla="*/ 147 h 795"/>
                <a:gd name="T18" fmla="*/ 90 w 367"/>
                <a:gd name="T19" fmla="*/ 163 h 795"/>
                <a:gd name="T20" fmla="*/ 102 w 367"/>
                <a:gd name="T21" fmla="*/ 189 h 795"/>
                <a:gd name="T22" fmla="*/ 95 w 367"/>
                <a:gd name="T23" fmla="*/ 225 h 795"/>
                <a:gd name="T24" fmla="*/ 135 w 367"/>
                <a:gd name="T25" fmla="*/ 267 h 795"/>
                <a:gd name="T26" fmla="*/ 107 w 367"/>
                <a:gd name="T27" fmla="*/ 249 h 795"/>
                <a:gd name="T28" fmla="*/ 135 w 367"/>
                <a:gd name="T29" fmla="*/ 267 h 795"/>
                <a:gd name="T30" fmla="*/ 147 w 367"/>
                <a:gd name="T31" fmla="*/ 293 h 795"/>
                <a:gd name="T32" fmla="*/ 142 w 367"/>
                <a:gd name="T33" fmla="*/ 327 h 795"/>
                <a:gd name="T34" fmla="*/ 182 w 367"/>
                <a:gd name="T35" fmla="*/ 371 h 795"/>
                <a:gd name="T36" fmla="*/ 154 w 367"/>
                <a:gd name="T37" fmla="*/ 353 h 795"/>
                <a:gd name="T38" fmla="*/ 182 w 367"/>
                <a:gd name="T39" fmla="*/ 371 h 795"/>
                <a:gd name="T40" fmla="*/ 194 w 367"/>
                <a:gd name="T41" fmla="*/ 397 h 795"/>
                <a:gd name="T42" fmla="*/ 187 w 367"/>
                <a:gd name="T43" fmla="*/ 431 h 795"/>
                <a:gd name="T44" fmla="*/ 227 w 367"/>
                <a:gd name="T45" fmla="*/ 476 h 795"/>
                <a:gd name="T46" fmla="*/ 199 w 367"/>
                <a:gd name="T47" fmla="*/ 457 h 795"/>
                <a:gd name="T48" fmla="*/ 227 w 367"/>
                <a:gd name="T49" fmla="*/ 476 h 795"/>
                <a:gd name="T50" fmla="*/ 239 w 367"/>
                <a:gd name="T51" fmla="*/ 502 h 795"/>
                <a:gd name="T52" fmla="*/ 234 w 367"/>
                <a:gd name="T53" fmla="*/ 535 h 795"/>
                <a:gd name="T54" fmla="*/ 274 w 367"/>
                <a:gd name="T55" fmla="*/ 580 h 795"/>
                <a:gd name="T56" fmla="*/ 246 w 367"/>
                <a:gd name="T57" fmla="*/ 561 h 795"/>
                <a:gd name="T58" fmla="*/ 274 w 367"/>
                <a:gd name="T59" fmla="*/ 580 h 795"/>
                <a:gd name="T60" fmla="*/ 286 w 367"/>
                <a:gd name="T61" fmla="*/ 606 h 795"/>
                <a:gd name="T62" fmla="*/ 279 w 367"/>
                <a:gd name="T63" fmla="*/ 639 h 795"/>
                <a:gd name="T64" fmla="*/ 319 w 367"/>
                <a:gd name="T65" fmla="*/ 684 h 795"/>
                <a:gd name="T66" fmla="*/ 291 w 367"/>
                <a:gd name="T67" fmla="*/ 665 h 795"/>
                <a:gd name="T68" fmla="*/ 319 w 367"/>
                <a:gd name="T69" fmla="*/ 684 h 795"/>
                <a:gd name="T70" fmla="*/ 331 w 367"/>
                <a:gd name="T71" fmla="*/ 710 h 795"/>
                <a:gd name="T72" fmla="*/ 327 w 367"/>
                <a:gd name="T73" fmla="*/ 743 h 795"/>
                <a:gd name="T74" fmla="*/ 367 w 367"/>
                <a:gd name="T75" fmla="*/ 788 h 795"/>
                <a:gd name="T76" fmla="*/ 336 w 367"/>
                <a:gd name="T77" fmla="*/ 769 h 795"/>
                <a:gd name="T78" fmla="*/ 367 w 367"/>
                <a:gd name="T79" fmla="*/ 788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67" h="795">
                  <a:moveTo>
                    <a:pt x="21" y="10"/>
                  </a:moveTo>
                  <a:lnTo>
                    <a:pt x="17" y="0"/>
                  </a:lnTo>
                  <a:lnTo>
                    <a:pt x="0" y="7"/>
                  </a:lnTo>
                  <a:lnTo>
                    <a:pt x="5" y="17"/>
                  </a:lnTo>
                  <a:lnTo>
                    <a:pt x="21" y="10"/>
                  </a:lnTo>
                  <a:close/>
                  <a:moveTo>
                    <a:pt x="45" y="59"/>
                  </a:moveTo>
                  <a:lnTo>
                    <a:pt x="33" y="33"/>
                  </a:lnTo>
                  <a:lnTo>
                    <a:pt x="14" y="43"/>
                  </a:lnTo>
                  <a:lnTo>
                    <a:pt x="26" y="69"/>
                  </a:lnTo>
                  <a:lnTo>
                    <a:pt x="45" y="59"/>
                  </a:lnTo>
                  <a:close/>
                  <a:moveTo>
                    <a:pt x="66" y="111"/>
                  </a:moveTo>
                  <a:lnTo>
                    <a:pt x="55" y="85"/>
                  </a:lnTo>
                  <a:lnTo>
                    <a:pt x="38" y="95"/>
                  </a:lnTo>
                  <a:lnTo>
                    <a:pt x="50" y="121"/>
                  </a:lnTo>
                  <a:lnTo>
                    <a:pt x="66" y="111"/>
                  </a:lnTo>
                  <a:close/>
                  <a:moveTo>
                    <a:pt x="90" y="163"/>
                  </a:moveTo>
                  <a:lnTo>
                    <a:pt x="78" y="137"/>
                  </a:lnTo>
                  <a:lnTo>
                    <a:pt x="62" y="147"/>
                  </a:lnTo>
                  <a:lnTo>
                    <a:pt x="73" y="173"/>
                  </a:lnTo>
                  <a:lnTo>
                    <a:pt x="90" y="163"/>
                  </a:lnTo>
                  <a:close/>
                  <a:moveTo>
                    <a:pt x="114" y="215"/>
                  </a:moveTo>
                  <a:lnTo>
                    <a:pt x="102" y="189"/>
                  </a:lnTo>
                  <a:lnTo>
                    <a:pt x="85" y="199"/>
                  </a:lnTo>
                  <a:lnTo>
                    <a:pt x="95" y="225"/>
                  </a:lnTo>
                  <a:lnTo>
                    <a:pt x="114" y="215"/>
                  </a:lnTo>
                  <a:close/>
                  <a:moveTo>
                    <a:pt x="135" y="267"/>
                  </a:moveTo>
                  <a:lnTo>
                    <a:pt x="125" y="241"/>
                  </a:lnTo>
                  <a:lnTo>
                    <a:pt x="107" y="249"/>
                  </a:lnTo>
                  <a:lnTo>
                    <a:pt x="118" y="275"/>
                  </a:lnTo>
                  <a:lnTo>
                    <a:pt x="135" y="267"/>
                  </a:lnTo>
                  <a:close/>
                  <a:moveTo>
                    <a:pt x="159" y="319"/>
                  </a:moveTo>
                  <a:lnTo>
                    <a:pt x="147" y="293"/>
                  </a:lnTo>
                  <a:lnTo>
                    <a:pt x="130" y="301"/>
                  </a:lnTo>
                  <a:lnTo>
                    <a:pt x="142" y="327"/>
                  </a:lnTo>
                  <a:lnTo>
                    <a:pt x="159" y="319"/>
                  </a:lnTo>
                  <a:close/>
                  <a:moveTo>
                    <a:pt x="182" y="371"/>
                  </a:moveTo>
                  <a:lnTo>
                    <a:pt x="170" y="345"/>
                  </a:lnTo>
                  <a:lnTo>
                    <a:pt x="154" y="353"/>
                  </a:lnTo>
                  <a:lnTo>
                    <a:pt x="166" y="379"/>
                  </a:lnTo>
                  <a:lnTo>
                    <a:pt x="182" y="371"/>
                  </a:lnTo>
                  <a:close/>
                  <a:moveTo>
                    <a:pt x="206" y="424"/>
                  </a:moveTo>
                  <a:lnTo>
                    <a:pt x="194" y="397"/>
                  </a:lnTo>
                  <a:lnTo>
                    <a:pt x="175" y="405"/>
                  </a:lnTo>
                  <a:lnTo>
                    <a:pt x="187" y="431"/>
                  </a:lnTo>
                  <a:lnTo>
                    <a:pt x="206" y="424"/>
                  </a:lnTo>
                  <a:close/>
                  <a:moveTo>
                    <a:pt x="227" y="476"/>
                  </a:moveTo>
                  <a:lnTo>
                    <a:pt x="215" y="450"/>
                  </a:lnTo>
                  <a:lnTo>
                    <a:pt x="199" y="457"/>
                  </a:lnTo>
                  <a:lnTo>
                    <a:pt x="211" y="483"/>
                  </a:lnTo>
                  <a:lnTo>
                    <a:pt x="227" y="476"/>
                  </a:lnTo>
                  <a:close/>
                  <a:moveTo>
                    <a:pt x="251" y="528"/>
                  </a:moveTo>
                  <a:lnTo>
                    <a:pt x="239" y="502"/>
                  </a:lnTo>
                  <a:lnTo>
                    <a:pt x="222" y="509"/>
                  </a:lnTo>
                  <a:lnTo>
                    <a:pt x="234" y="535"/>
                  </a:lnTo>
                  <a:lnTo>
                    <a:pt x="251" y="528"/>
                  </a:lnTo>
                  <a:close/>
                  <a:moveTo>
                    <a:pt x="274" y="580"/>
                  </a:moveTo>
                  <a:lnTo>
                    <a:pt x="263" y="554"/>
                  </a:lnTo>
                  <a:lnTo>
                    <a:pt x="246" y="561"/>
                  </a:lnTo>
                  <a:lnTo>
                    <a:pt x="256" y="587"/>
                  </a:lnTo>
                  <a:lnTo>
                    <a:pt x="274" y="580"/>
                  </a:lnTo>
                  <a:close/>
                  <a:moveTo>
                    <a:pt x="296" y="632"/>
                  </a:moveTo>
                  <a:lnTo>
                    <a:pt x="286" y="606"/>
                  </a:lnTo>
                  <a:lnTo>
                    <a:pt x="267" y="613"/>
                  </a:lnTo>
                  <a:lnTo>
                    <a:pt x="279" y="639"/>
                  </a:lnTo>
                  <a:lnTo>
                    <a:pt x="296" y="632"/>
                  </a:lnTo>
                  <a:close/>
                  <a:moveTo>
                    <a:pt x="319" y="684"/>
                  </a:moveTo>
                  <a:lnTo>
                    <a:pt x="308" y="658"/>
                  </a:lnTo>
                  <a:lnTo>
                    <a:pt x="291" y="665"/>
                  </a:lnTo>
                  <a:lnTo>
                    <a:pt x="303" y="691"/>
                  </a:lnTo>
                  <a:lnTo>
                    <a:pt x="319" y="684"/>
                  </a:lnTo>
                  <a:close/>
                  <a:moveTo>
                    <a:pt x="343" y="736"/>
                  </a:moveTo>
                  <a:lnTo>
                    <a:pt x="331" y="710"/>
                  </a:lnTo>
                  <a:lnTo>
                    <a:pt x="315" y="717"/>
                  </a:lnTo>
                  <a:lnTo>
                    <a:pt x="327" y="743"/>
                  </a:lnTo>
                  <a:lnTo>
                    <a:pt x="343" y="736"/>
                  </a:lnTo>
                  <a:close/>
                  <a:moveTo>
                    <a:pt x="367" y="788"/>
                  </a:moveTo>
                  <a:lnTo>
                    <a:pt x="355" y="762"/>
                  </a:lnTo>
                  <a:lnTo>
                    <a:pt x="336" y="769"/>
                  </a:lnTo>
                  <a:lnTo>
                    <a:pt x="348" y="795"/>
                  </a:lnTo>
                  <a:lnTo>
                    <a:pt x="367" y="788"/>
                  </a:lnTo>
                  <a:close/>
                </a:path>
              </a:pathLst>
            </a:custGeom>
            <a:solidFill>
              <a:schemeClr val="tx2"/>
            </a:solidFill>
            <a:ln>
              <a:noFill/>
            </a:ln>
          </p:spPr>
          <p:txBody>
            <a:bodyPr vert="horz" wrap="square" lIns="91440" tIns="45720" rIns="91440" bIns="45720" numCol="1" anchor="t" anchorCtr="0" compatLnSpc="1"/>
            <a:lstStyle/>
            <a:p>
              <a:endParaRPr lang="en-US">
                <a:cs typeface="+mn-ea"/>
                <a:sym typeface="+mn-lt"/>
              </a:endParaRPr>
            </a:p>
          </p:txBody>
        </p:sp>
        <p:sp>
          <p:nvSpPr>
            <p:cNvPr id="59" name="Freeform 161"/>
            <p:cNvSpPr/>
            <p:nvPr/>
          </p:nvSpPr>
          <p:spPr bwMode="auto">
            <a:xfrm>
              <a:off x="8130487" y="2780520"/>
              <a:ext cx="59926" cy="61444"/>
            </a:xfrm>
            <a:custGeom>
              <a:avLst/>
              <a:gdLst>
                <a:gd name="T0" fmla="*/ 30 w 34"/>
                <a:gd name="T1" fmla="*/ 11 h 35"/>
                <a:gd name="T2" fmla="*/ 23 w 34"/>
                <a:gd name="T3" fmla="*/ 31 h 35"/>
                <a:gd name="T4" fmla="*/ 3 w 34"/>
                <a:gd name="T5" fmla="*/ 24 h 35"/>
                <a:gd name="T6" fmla="*/ 11 w 34"/>
                <a:gd name="T7" fmla="*/ 4 h 35"/>
                <a:gd name="T8" fmla="*/ 30 w 34"/>
                <a:gd name="T9" fmla="*/ 11 h 35"/>
              </a:gdLst>
              <a:ahLst/>
              <a:cxnLst>
                <a:cxn ang="0">
                  <a:pos x="T0" y="T1"/>
                </a:cxn>
                <a:cxn ang="0">
                  <a:pos x="T2" y="T3"/>
                </a:cxn>
                <a:cxn ang="0">
                  <a:pos x="T4" y="T5"/>
                </a:cxn>
                <a:cxn ang="0">
                  <a:pos x="T6" y="T7"/>
                </a:cxn>
                <a:cxn ang="0">
                  <a:pos x="T8" y="T9"/>
                </a:cxn>
              </a:cxnLst>
              <a:rect l="0" t="0" r="r" b="b"/>
              <a:pathLst>
                <a:path w="34" h="35">
                  <a:moveTo>
                    <a:pt x="30" y="11"/>
                  </a:moveTo>
                  <a:cubicBezTo>
                    <a:pt x="34" y="19"/>
                    <a:pt x="30" y="28"/>
                    <a:pt x="23" y="31"/>
                  </a:cubicBezTo>
                  <a:cubicBezTo>
                    <a:pt x="15" y="35"/>
                    <a:pt x="6" y="31"/>
                    <a:pt x="3" y="24"/>
                  </a:cubicBezTo>
                  <a:cubicBezTo>
                    <a:pt x="0" y="16"/>
                    <a:pt x="3" y="7"/>
                    <a:pt x="11" y="4"/>
                  </a:cubicBezTo>
                  <a:cubicBezTo>
                    <a:pt x="18" y="0"/>
                    <a:pt x="27" y="4"/>
                    <a:pt x="30" y="11"/>
                  </a:cubicBezTo>
                  <a:close/>
                </a:path>
              </a:pathLst>
            </a:custGeom>
            <a:solidFill>
              <a:schemeClr val="tx2"/>
            </a:solidFill>
            <a:ln>
              <a:noFill/>
            </a:ln>
          </p:spPr>
          <p:txBody>
            <a:bodyPr vert="horz" wrap="square" lIns="91440" tIns="45720" rIns="91440" bIns="45720" numCol="1" anchor="t" anchorCtr="0" compatLnSpc="1"/>
            <a:lstStyle/>
            <a:p>
              <a:endParaRPr lang="en-US">
                <a:cs typeface="+mn-ea"/>
                <a:sym typeface="+mn-lt"/>
              </a:endParaRPr>
            </a:p>
          </p:txBody>
        </p:sp>
        <p:sp>
          <p:nvSpPr>
            <p:cNvPr id="60" name="Freeform 162"/>
            <p:cNvSpPr/>
            <p:nvPr/>
          </p:nvSpPr>
          <p:spPr bwMode="auto">
            <a:xfrm>
              <a:off x="7872053" y="2177321"/>
              <a:ext cx="63672" cy="69687"/>
            </a:xfrm>
            <a:custGeom>
              <a:avLst/>
              <a:gdLst>
                <a:gd name="T0" fmla="*/ 85 w 85"/>
                <a:gd name="T1" fmla="*/ 55 h 93"/>
                <a:gd name="T2" fmla="*/ 9 w 85"/>
                <a:gd name="T3" fmla="*/ 0 h 93"/>
                <a:gd name="T4" fmla="*/ 0 w 85"/>
                <a:gd name="T5" fmla="*/ 93 h 93"/>
                <a:gd name="T6" fmla="*/ 85 w 85"/>
                <a:gd name="T7" fmla="*/ 55 h 93"/>
              </a:gdLst>
              <a:ahLst/>
              <a:cxnLst>
                <a:cxn ang="0">
                  <a:pos x="T0" y="T1"/>
                </a:cxn>
                <a:cxn ang="0">
                  <a:pos x="T2" y="T3"/>
                </a:cxn>
                <a:cxn ang="0">
                  <a:pos x="T4" y="T5"/>
                </a:cxn>
                <a:cxn ang="0">
                  <a:pos x="T6" y="T7"/>
                </a:cxn>
              </a:cxnLst>
              <a:rect l="0" t="0" r="r" b="b"/>
              <a:pathLst>
                <a:path w="85" h="93">
                  <a:moveTo>
                    <a:pt x="85" y="55"/>
                  </a:moveTo>
                  <a:lnTo>
                    <a:pt x="9" y="0"/>
                  </a:lnTo>
                  <a:lnTo>
                    <a:pt x="0" y="93"/>
                  </a:lnTo>
                  <a:lnTo>
                    <a:pt x="85" y="55"/>
                  </a:lnTo>
                  <a:close/>
                </a:path>
              </a:pathLst>
            </a:custGeom>
            <a:solidFill>
              <a:schemeClr val="tx2"/>
            </a:solidFill>
            <a:ln>
              <a:noFill/>
            </a:ln>
          </p:spPr>
          <p:txBody>
            <a:bodyPr vert="horz" wrap="square" lIns="91440" tIns="45720" rIns="91440" bIns="45720" numCol="1" anchor="t" anchorCtr="0" compatLnSpc="1"/>
            <a:lstStyle/>
            <a:p>
              <a:endParaRPr lang="en-US">
                <a:cs typeface="+mn-ea"/>
                <a:sym typeface="+mn-lt"/>
              </a:endParaRPr>
            </a:p>
          </p:txBody>
        </p:sp>
        <p:sp>
          <p:nvSpPr>
            <p:cNvPr id="27" name="Freeform 163"/>
            <p:cNvSpPr>
              <a:spLocks noEditPoints="1"/>
            </p:cNvSpPr>
            <p:nvPr/>
          </p:nvSpPr>
          <p:spPr bwMode="auto">
            <a:xfrm>
              <a:off x="7261175" y="2750457"/>
              <a:ext cx="447203" cy="456426"/>
            </a:xfrm>
            <a:custGeom>
              <a:avLst/>
              <a:gdLst>
                <a:gd name="T0" fmla="*/ 87 w 91"/>
                <a:gd name="T1" fmla="*/ 39 h 93"/>
                <a:gd name="T2" fmla="*/ 91 w 91"/>
                <a:gd name="T3" fmla="*/ 46 h 93"/>
                <a:gd name="T4" fmla="*/ 91 w 91"/>
                <a:gd name="T5" fmla="*/ 83 h 93"/>
                <a:gd name="T6" fmla="*/ 81 w 91"/>
                <a:gd name="T7" fmla="*/ 93 h 93"/>
                <a:gd name="T8" fmla="*/ 10 w 91"/>
                <a:gd name="T9" fmla="*/ 93 h 93"/>
                <a:gd name="T10" fmla="*/ 0 w 91"/>
                <a:gd name="T11" fmla="*/ 83 h 93"/>
                <a:gd name="T12" fmla="*/ 0 w 91"/>
                <a:gd name="T13" fmla="*/ 46 h 93"/>
                <a:gd name="T14" fmla="*/ 3 w 91"/>
                <a:gd name="T15" fmla="*/ 40 h 93"/>
                <a:gd name="T16" fmla="*/ 3 w 91"/>
                <a:gd name="T17" fmla="*/ 40 h 93"/>
                <a:gd name="T18" fmla="*/ 3 w 91"/>
                <a:gd name="T19" fmla="*/ 40 h 93"/>
                <a:gd name="T20" fmla="*/ 3 w 91"/>
                <a:gd name="T21" fmla="*/ 39 h 93"/>
                <a:gd name="T22" fmla="*/ 40 w 91"/>
                <a:gd name="T23" fmla="*/ 3 h 93"/>
                <a:gd name="T24" fmla="*/ 51 w 91"/>
                <a:gd name="T25" fmla="*/ 3 h 93"/>
                <a:gd name="T26" fmla="*/ 87 w 91"/>
                <a:gd name="T27" fmla="*/ 39 h 93"/>
                <a:gd name="T28" fmla="*/ 16 w 91"/>
                <a:gd name="T29" fmla="*/ 30 h 93"/>
                <a:gd name="T30" fmla="*/ 16 w 91"/>
                <a:gd name="T31" fmla="*/ 52 h 93"/>
                <a:gd name="T32" fmla="*/ 46 w 91"/>
                <a:gd name="T33" fmla="*/ 75 h 93"/>
                <a:gd name="T34" fmla="*/ 73 w 91"/>
                <a:gd name="T35" fmla="*/ 54 h 93"/>
                <a:gd name="T36" fmla="*/ 73 w 91"/>
                <a:gd name="T37" fmla="*/ 30 h 93"/>
                <a:gd name="T38" fmla="*/ 16 w 91"/>
                <a:gd name="T39" fmla="*/ 30 h 93"/>
                <a:gd name="T40" fmla="*/ 26 w 91"/>
                <a:gd name="T41" fmla="*/ 35 h 93"/>
                <a:gd name="T42" fmla="*/ 26 w 91"/>
                <a:gd name="T43" fmla="*/ 39 h 93"/>
                <a:gd name="T44" fmla="*/ 64 w 91"/>
                <a:gd name="T45" fmla="*/ 39 h 93"/>
                <a:gd name="T46" fmla="*/ 64 w 91"/>
                <a:gd name="T47" fmla="*/ 35 h 93"/>
                <a:gd name="T48" fmla="*/ 26 w 91"/>
                <a:gd name="T49" fmla="*/ 35 h 93"/>
                <a:gd name="T50" fmla="*/ 26 w 91"/>
                <a:gd name="T51" fmla="*/ 51 h 93"/>
                <a:gd name="T52" fmla="*/ 26 w 91"/>
                <a:gd name="T53" fmla="*/ 55 h 93"/>
                <a:gd name="T54" fmla="*/ 64 w 91"/>
                <a:gd name="T55" fmla="*/ 55 h 93"/>
                <a:gd name="T56" fmla="*/ 64 w 91"/>
                <a:gd name="T57" fmla="*/ 51 h 93"/>
                <a:gd name="T58" fmla="*/ 26 w 91"/>
                <a:gd name="T59" fmla="*/ 51 h 93"/>
                <a:gd name="T60" fmla="*/ 26 w 91"/>
                <a:gd name="T61" fmla="*/ 43 h 93"/>
                <a:gd name="T62" fmla="*/ 26 w 91"/>
                <a:gd name="T63" fmla="*/ 47 h 93"/>
                <a:gd name="T64" fmla="*/ 64 w 91"/>
                <a:gd name="T65" fmla="*/ 47 h 93"/>
                <a:gd name="T66" fmla="*/ 64 w 91"/>
                <a:gd name="T67" fmla="*/ 43 h 93"/>
                <a:gd name="T68" fmla="*/ 26 w 91"/>
                <a:gd name="T69" fmla="*/ 43 h 93"/>
                <a:gd name="T70" fmla="*/ 10 w 91"/>
                <a:gd name="T71" fmla="*/ 87 h 93"/>
                <a:gd name="T72" fmla="*/ 28 w 91"/>
                <a:gd name="T73" fmla="*/ 70 h 93"/>
                <a:gd name="T74" fmla="*/ 28 w 91"/>
                <a:gd name="T75" fmla="*/ 67 h 93"/>
                <a:gd name="T76" fmla="*/ 26 w 91"/>
                <a:gd name="T77" fmla="*/ 67 h 93"/>
                <a:gd name="T78" fmla="*/ 8 w 91"/>
                <a:gd name="T79" fmla="*/ 84 h 93"/>
                <a:gd name="T80" fmla="*/ 8 w 91"/>
                <a:gd name="T81" fmla="*/ 87 h 93"/>
                <a:gd name="T82" fmla="*/ 10 w 91"/>
                <a:gd name="T83" fmla="*/ 87 h 93"/>
                <a:gd name="T84" fmla="*/ 85 w 91"/>
                <a:gd name="T85" fmla="*/ 84 h 93"/>
                <a:gd name="T86" fmla="*/ 67 w 91"/>
                <a:gd name="T87" fmla="*/ 67 h 93"/>
                <a:gd name="T88" fmla="*/ 64 w 91"/>
                <a:gd name="T89" fmla="*/ 67 h 93"/>
                <a:gd name="T90" fmla="*/ 64 w 91"/>
                <a:gd name="T91" fmla="*/ 70 h 93"/>
                <a:gd name="T92" fmla="*/ 82 w 91"/>
                <a:gd name="T93" fmla="*/ 87 h 93"/>
                <a:gd name="T94" fmla="*/ 85 w 91"/>
                <a:gd name="T95" fmla="*/ 87 h 93"/>
                <a:gd name="T96" fmla="*/ 85 w 91"/>
                <a:gd name="T97" fmla="*/ 84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1" h="93">
                  <a:moveTo>
                    <a:pt x="87" y="39"/>
                  </a:moveTo>
                  <a:cubicBezTo>
                    <a:pt x="89" y="40"/>
                    <a:pt x="91" y="43"/>
                    <a:pt x="91" y="46"/>
                  </a:cubicBezTo>
                  <a:cubicBezTo>
                    <a:pt x="91" y="83"/>
                    <a:pt x="91" y="83"/>
                    <a:pt x="91" y="83"/>
                  </a:cubicBezTo>
                  <a:cubicBezTo>
                    <a:pt x="91" y="89"/>
                    <a:pt x="86" y="93"/>
                    <a:pt x="81" y="93"/>
                  </a:cubicBezTo>
                  <a:cubicBezTo>
                    <a:pt x="10" y="93"/>
                    <a:pt x="10" y="93"/>
                    <a:pt x="10" y="93"/>
                  </a:cubicBezTo>
                  <a:cubicBezTo>
                    <a:pt x="5" y="93"/>
                    <a:pt x="0" y="89"/>
                    <a:pt x="0" y="83"/>
                  </a:cubicBezTo>
                  <a:cubicBezTo>
                    <a:pt x="0" y="46"/>
                    <a:pt x="0" y="46"/>
                    <a:pt x="0" y="46"/>
                  </a:cubicBezTo>
                  <a:cubicBezTo>
                    <a:pt x="0" y="44"/>
                    <a:pt x="1" y="41"/>
                    <a:pt x="3" y="40"/>
                  </a:cubicBezTo>
                  <a:cubicBezTo>
                    <a:pt x="3" y="40"/>
                    <a:pt x="3" y="40"/>
                    <a:pt x="3" y="40"/>
                  </a:cubicBezTo>
                  <a:cubicBezTo>
                    <a:pt x="3" y="40"/>
                    <a:pt x="3" y="40"/>
                    <a:pt x="3" y="40"/>
                  </a:cubicBezTo>
                  <a:cubicBezTo>
                    <a:pt x="3" y="40"/>
                    <a:pt x="3" y="40"/>
                    <a:pt x="3" y="39"/>
                  </a:cubicBezTo>
                  <a:cubicBezTo>
                    <a:pt x="40" y="3"/>
                    <a:pt x="40" y="3"/>
                    <a:pt x="40" y="3"/>
                  </a:cubicBezTo>
                  <a:cubicBezTo>
                    <a:pt x="43" y="0"/>
                    <a:pt x="47" y="0"/>
                    <a:pt x="51" y="3"/>
                  </a:cubicBezTo>
                  <a:cubicBezTo>
                    <a:pt x="87" y="39"/>
                    <a:pt x="87" y="39"/>
                    <a:pt x="87" y="39"/>
                  </a:cubicBezTo>
                  <a:close/>
                  <a:moveTo>
                    <a:pt x="16" y="30"/>
                  </a:moveTo>
                  <a:cubicBezTo>
                    <a:pt x="16" y="52"/>
                    <a:pt x="16" y="52"/>
                    <a:pt x="16" y="52"/>
                  </a:cubicBezTo>
                  <a:cubicBezTo>
                    <a:pt x="46" y="75"/>
                    <a:pt x="46" y="75"/>
                    <a:pt x="46" y="75"/>
                  </a:cubicBezTo>
                  <a:cubicBezTo>
                    <a:pt x="73" y="54"/>
                    <a:pt x="73" y="54"/>
                    <a:pt x="73" y="54"/>
                  </a:cubicBezTo>
                  <a:cubicBezTo>
                    <a:pt x="73" y="30"/>
                    <a:pt x="73" y="30"/>
                    <a:pt x="73" y="30"/>
                  </a:cubicBezTo>
                  <a:cubicBezTo>
                    <a:pt x="16" y="30"/>
                    <a:pt x="16" y="30"/>
                    <a:pt x="16" y="30"/>
                  </a:cubicBezTo>
                  <a:close/>
                  <a:moveTo>
                    <a:pt x="26" y="35"/>
                  </a:moveTo>
                  <a:cubicBezTo>
                    <a:pt x="26" y="39"/>
                    <a:pt x="26" y="39"/>
                    <a:pt x="26" y="39"/>
                  </a:cubicBezTo>
                  <a:cubicBezTo>
                    <a:pt x="64" y="39"/>
                    <a:pt x="64" y="39"/>
                    <a:pt x="64" y="39"/>
                  </a:cubicBezTo>
                  <a:cubicBezTo>
                    <a:pt x="64" y="35"/>
                    <a:pt x="64" y="35"/>
                    <a:pt x="64" y="35"/>
                  </a:cubicBezTo>
                  <a:cubicBezTo>
                    <a:pt x="26" y="35"/>
                    <a:pt x="26" y="35"/>
                    <a:pt x="26" y="35"/>
                  </a:cubicBezTo>
                  <a:close/>
                  <a:moveTo>
                    <a:pt x="26" y="51"/>
                  </a:moveTo>
                  <a:cubicBezTo>
                    <a:pt x="26" y="55"/>
                    <a:pt x="26" y="55"/>
                    <a:pt x="26" y="55"/>
                  </a:cubicBezTo>
                  <a:cubicBezTo>
                    <a:pt x="64" y="55"/>
                    <a:pt x="64" y="55"/>
                    <a:pt x="64" y="55"/>
                  </a:cubicBezTo>
                  <a:cubicBezTo>
                    <a:pt x="64" y="51"/>
                    <a:pt x="64" y="51"/>
                    <a:pt x="64" y="51"/>
                  </a:cubicBezTo>
                  <a:cubicBezTo>
                    <a:pt x="26" y="51"/>
                    <a:pt x="26" y="51"/>
                    <a:pt x="26" y="51"/>
                  </a:cubicBezTo>
                  <a:close/>
                  <a:moveTo>
                    <a:pt x="26" y="43"/>
                  </a:moveTo>
                  <a:cubicBezTo>
                    <a:pt x="26" y="47"/>
                    <a:pt x="26" y="47"/>
                    <a:pt x="26" y="47"/>
                  </a:cubicBezTo>
                  <a:cubicBezTo>
                    <a:pt x="64" y="47"/>
                    <a:pt x="64" y="47"/>
                    <a:pt x="64" y="47"/>
                  </a:cubicBezTo>
                  <a:cubicBezTo>
                    <a:pt x="64" y="43"/>
                    <a:pt x="64" y="43"/>
                    <a:pt x="64" y="43"/>
                  </a:cubicBezTo>
                  <a:cubicBezTo>
                    <a:pt x="26" y="43"/>
                    <a:pt x="26" y="43"/>
                    <a:pt x="26" y="43"/>
                  </a:cubicBezTo>
                  <a:close/>
                  <a:moveTo>
                    <a:pt x="10" y="87"/>
                  </a:moveTo>
                  <a:cubicBezTo>
                    <a:pt x="28" y="70"/>
                    <a:pt x="28" y="70"/>
                    <a:pt x="28" y="70"/>
                  </a:cubicBezTo>
                  <a:cubicBezTo>
                    <a:pt x="29" y="69"/>
                    <a:pt x="29" y="68"/>
                    <a:pt x="28" y="67"/>
                  </a:cubicBezTo>
                  <a:cubicBezTo>
                    <a:pt x="28" y="66"/>
                    <a:pt x="27" y="66"/>
                    <a:pt x="26" y="67"/>
                  </a:cubicBezTo>
                  <a:cubicBezTo>
                    <a:pt x="8" y="84"/>
                    <a:pt x="8" y="84"/>
                    <a:pt x="8" y="84"/>
                  </a:cubicBezTo>
                  <a:cubicBezTo>
                    <a:pt x="7" y="85"/>
                    <a:pt x="7" y="86"/>
                    <a:pt x="8" y="87"/>
                  </a:cubicBezTo>
                  <a:cubicBezTo>
                    <a:pt x="8" y="88"/>
                    <a:pt x="10" y="88"/>
                    <a:pt x="10" y="87"/>
                  </a:cubicBezTo>
                  <a:close/>
                  <a:moveTo>
                    <a:pt x="85" y="84"/>
                  </a:moveTo>
                  <a:cubicBezTo>
                    <a:pt x="67" y="67"/>
                    <a:pt x="67" y="67"/>
                    <a:pt x="67" y="67"/>
                  </a:cubicBezTo>
                  <a:cubicBezTo>
                    <a:pt x="66" y="66"/>
                    <a:pt x="65" y="66"/>
                    <a:pt x="64" y="67"/>
                  </a:cubicBezTo>
                  <a:cubicBezTo>
                    <a:pt x="63" y="68"/>
                    <a:pt x="63" y="69"/>
                    <a:pt x="64" y="70"/>
                  </a:cubicBezTo>
                  <a:cubicBezTo>
                    <a:pt x="82" y="87"/>
                    <a:pt x="82" y="87"/>
                    <a:pt x="82" y="87"/>
                  </a:cubicBezTo>
                  <a:cubicBezTo>
                    <a:pt x="83" y="88"/>
                    <a:pt x="84" y="88"/>
                    <a:pt x="85" y="87"/>
                  </a:cubicBezTo>
                  <a:cubicBezTo>
                    <a:pt x="85" y="86"/>
                    <a:pt x="85" y="85"/>
                    <a:pt x="85" y="84"/>
                  </a:cubicBezTo>
                  <a:close/>
                </a:path>
              </a:pathLst>
            </a:custGeom>
            <a:solidFill>
              <a:schemeClr val="bg2"/>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cs typeface="+mn-ea"/>
                <a:sym typeface="+mn-lt"/>
              </a:endParaRPr>
            </a:p>
          </p:txBody>
        </p:sp>
        <p:sp>
          <p:nvSpPr>
            <p:cNvPr id="28" name="Freeform 164"/>
            <p:cNvSpPr>
              <a:spLocks noEditPoints="1"/>
            </p:cNvSpPr>
            <p:nvPr/>
          </p:nvSpPr>
          <p:spPr bwMode="auto">
            <a:xfrm>
              <a:off x="6710505" y="4051164"/>
              <a:ext cx="435853" cy="463236"/>
            </a:xfrm>
            <a:custGeom>
              <a:avLst/>
              <a:gdLst>
                <a:gd name="T0" fmla="*/ 75 w 89"/>
                <a:gd name="T1" fmla="*/ 22 h 95"/>
                <a:gd name="T2" fmla="*/ 89 w 89"/>
                <a:gd name="T3" fmla="*/ 53 h 95"/>
                <a:gd name="T4" fmla="*/ 78 w 89"/>
                <a:gd name="T5" fmla="*/ 80 h 95"/>
                <a:gd name="T6" fmla="*/ 47 w 89"/>
                <a:gd name="T7" fmla="*/ 53 h 95"/>
                <a:gd name="T8" fmla="*/ 75 w 89"/>
                <a:gd name="T9" fmla="*/ 22 h 95"/>
                <a:gd name="T10" fmla="*/ 76 w 89"/>
                <a:gd name="T11" fmla="*/ 83 h 95"/>
                <a:gd name="T12" fmla="*/ 69 w 89"/>
                <a:gd name="T13" fmla="*/ 88 h 95"/>
                <a:gd name="T14" fmla="*/ 74 w 89"/>
                <a:gd name="T15" fmla="*/ 81 h 95"/>
                <a:gd name="T16" fmla="*/ 76 w 89"/>
                <a:gd name="T17" fmla="*/ 83 h 95"/>
                <a:gd name="T18" fmla="*/ 64 w 89"/>
                <a:gd name="T19" fmla="*/ 92 h 95"/>
                <a:gd name="T20" fmla="*/ 72 w 89"/>
                <a:gd name="T21" fmla="*/ 79 h 95"/>
                <a:gd name="T22" fmla="*/ 70 w 89"/>
                <a:gd name="T23" fmla="*/ 77 h 95"/>
                <a:gd name="T24" fmla="*/ 60 w 89"/>
                <a:gd name="T25" fmla="*/ 94 h 95"/>
                <a:gd name="T26" fmla="*/ 64 w 89"/>
                <a:gd name="T27" fmla="*/ 92 h 95"/>
                <a:gd name="T28" fmla="*/ 58 w 89"/>
                <a:gd name="T29" fmla="*/ 91 h 95"/>
                <a:gd name="T30" fmla="*/ 67 w 89"/>
                <a:gd name="T31" fmla="*/ 75 h 95"/>
                <a:gd name="T32" fmla="*/ 65 w 89"/>
                <a:gd name="T33" fmla="*/ 74 h 95"/>
                <a:gd name="T34" fmla="*/ 57 w 89"/>
                <a:gd name="T35" fmla="*/ 88 h 95"/>
                <a:gd name="T36" fmla="*/ 58 w 89"/>
                <a:gd name="T37" fmla="*/ 91 h 95"/>
                <a:gd name="T38" fmla="*/ 56 w 89"/>
                <a:gd name="T39" fmla="*/ 84 h 95"/>
                <a:gd name="T40" fmla="*/ 63 w 89"/>
                <a:gd name="T41" fmla="*/ 72 h 95"/>
                <a:gd name="T42" fmla="*/ 61 w 89"/>
                <a:gd name="T43" fmla="*/ 70 h 95"/>
                <a:gd name="T44" fmla="*/ 55 w 89"/>
                <a:gd name="T45" fmla="*/ 81 h 95"/>
                <a:gd name="T46" fmla="*/ 56 w 89"/>
                <a:gd name="T47" fmla="*/ 84 h 95"/>
                <a:gd name="T48" fmla="*/ 53 w 89"/>
                <a:gd name="T49" fmla="*/ 78 h 95"/>
                <a:gd name="T50" fmla="*/ 59 w 89"/>
                <a:gd name="T51" fmla="*/ 68 h 95"/>
                <a:gd name="T52" fmla="*/ 57 w 89"/>
                <a:gd name="T53" fmla="*/ 66 h 95"/>
                <a:gd name="T54" fmla="*/ 52 w 89"/>
                <a:gd name="T55" fmla="*/ 75 h 95"/>
                <a:gd name="T56" fmla="*/ 53 w 89"/>
                <a:gd name="T57" fmla="*/ 78 h 95"/>
                <a:gd name="T58" fmla="*/ 51 w 89"/>
                <a:gd name="T59" fmla="*/ 71 h 95"/>
                <a:gd name="T60" fmla="*/ 55 w 89"/>
                <a:gd name="T61" fmla="*/ 64 h 95"/>
                <a:gd name="T62" fmla="*/ 53 w 89"/>
                <a:gd name="T63" fmla="*/ 62 h 95"/>
                <a:gd name="T64" fmla="*/ 50 w 89"/>
                <a:gd name="T65" fmla="*/ 68 h 95"/>
                <a:gd name="T66" fmla="*/ 51 w 89"/>
                <a:gd name="T67" fmla="*/ 71 h 95"/>
                <a:gd name="T68" fmla="*/ 48 w 89"/>
                <a:gd name="T69" fmla="*/ 65 h 95"/>
                <a:gd name="T70" fmla="*/ 51 w 89"/>
                <a:gd name="T71" fmla="*/ 61 h 95"/>
                <a:gd name="T72" fmla="*/ 49 w 89"/>
                <a:gd name="T73" fmla="*/ 59 h 95"/>
                <a:gd name="T74" fmla="*/ 47 w 89"/>
                <a:gd name="T75" fmla="*/ 61 h 95"/>
                <a:gd name="T76" fmla="*/ 48 w 89"/>
                <a:gd name="T77" fmla="*/ 65 h 95"/>
                <a:gd name="T78" fmla="*/ 46 w 89"/>
                <a:gd name="T79" fmla="*/ 58 h 95"/>
                <a:gd name="T80" fmla="*/ 45 w 89"/>
                <a:gd name="T81" fmla="*/ 55 h 95"/>
                <a:gd name="T82" fmla="*/ 47 w 89"/>
                <a:gd name="T83" fmla="*/ 57 h 95"/>
                <a:gd name="T84" fmla="*/ 46 w 89"/>
                <a:gd name="T85" fmla="*/ 58 h 95"/>
                <a:gd name="T86" fmla="*/ 59 w 89"/>
                <a:gd name="T87" fmla="*/ 17 h 95"/>
                <a:gd name="T88" fmla="*/ 41 w 89"/>
                <a:gd name="T89" fmla="*/ 54 h 95"/>
                <a:gd name="T90" fmla="*/ 36 w 89"/>
                <a:gd name="T91" fmla="*/ 13 h 95"/>
                <a:gd name="T92" fmla="*/ 0 w 89"/>
                <a:gd name="T93" fmla="*/ 54 h 95"/>
                <a:gd name="T94" fmla="*/ 41 w 89"/>
                <a:gd name="T95" fmla="*/ 95 h 95"/>
                <a:gd name="T96" fmla="*/ 55 w 89"/>
                <a:gd name="T97" fmla="*/ 93 h 95"/>
                <a:gd name="T98" fmla="*/ 41 w 89"/>
                <a:gd name="T99" fmla="*/ 54 h 95"/>
                <a:gd name="T100" fmla="*/ 68 w 89"/>
                <a:gd name="T101" fmla="*/ 23 h 95"/>
                <a:gd name="T102" fmla="*/ 59 w 89"/>
                <a:gd name="T103" fmla="*/ 17 h 95"/>
                <a:gd name="T104" fmla="*/ 43 w 89"/>
                <a:gd name="T105" fmla="*/ 0 h 95"/>
                <a:gd name="T106" fmla="*/ 38 w 89"/>
                <a:gd name="T107" fmla="*/ 0 h 95"/>
                <a:gd name="T108" fmla="*/ 43 w 89"/>
                <a:gd name="T109" fmla="*/ 41 h 95"/>
                <a:gd name="T110" fmla="*/ 61 w 89"/>
                <a:gd name="T111" fmla="*/ 4 h 95"/>
                <a:gd name="T112" fmla="*/ 43 w 89"/>
                <a:gd name="T11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95">
                  <a:moveTo>
                    <a:pt x="75" y="22"/>
                  </a:moveTo>
                  <a:cubicBezTo>
                    <a:pt x="83" y="29"/>
                    <a:pt x="89" y="40"/>
                    <a:pt x="89" y="53"/>
                  </a:cubicBezTo>
                  <a:cubicBezTo>
                    <a:pt x="89" y="63"/>
                    <a:pt x="85" y="73"/>
                    <a:pt x="78" y="80"/>
                  </a:cubicBezTo>
                  <a:cubicBezTo>
                    <a:pt x="47" y="53"/>
                    <a:pt x="47" y="53"/>
                    <a:pt x="47" y="53"/>
                  </a:cubicBezTo>
                  <a:cubicBezTo>
                    <a:pt x="75" y="22"/>
                    <a:pt x="75" y="22"/>
                    <a:pt x="75" y="22"/>
                  </a:cubicBezTo>
                  <a:close/>
                  <a:moveTo>
                    <a:pt x="76" y="83"/>
                  </a:moveTo>
                  <a:cubicBezTo>
                    <a:pt x="74" y="85"/>
                    <a:pt x="72" y="87"/>
                    <a:pt x="69" y="88"/>
                  </a:cubicBezTo>
                  <a:cubicBezTo>
                    <a:pt x="74" y="81"/>
                    <a:pt x="74" y="81"/>
                    <a:pt x="74" y="81"/>
                  </a:cubicBezTo>
                  <a:cubicBezTo>
                    <a:pt x="76" y="83"/>
                    <a:pt x="76" y="83"/>
                    <a:pt x="76" y="83"/>
                  </a:cubicBezTo>
                  <a:close/>
                  <a:moveTo>
                    <a:pt x="64" y="92"/>
                  </a:moveTo>
                  <a:cubicBezTo>
                    <a:pt x="72" y="79"/>
                    <a:pt x="72" y="79"/>
                    <a:pt x="72" y="79"/>
                  </a:cubicBezTo>
                  <a:cubicBezTo>
                    <a:pt x="70" y="77"/>
                    <a:pt x="70" y="77"/>
                    <a:pt x="70" y="77"/>
                  </a:cubicBezTo>
                  <a:cubicBezTo>
                    <a:pt x="60" y="94"/>
                    <a:pt x="60" y="94"/>
                    <a:pt x="60" y="94"/>
                  </a:cubicBezTo>
                  <a:cubicBezTo>
                    <a:pt x="61" y="93"/>
                    <a:pt x="63" y="92"/>
                    <a:pt x="64" y="92"/>
                  </a:cubicBezTo>
                  <a:close/>
                  <a:moveTo>
                    <a:pt x="58" y="91"/>
                  </a:moveTo>
                  <a:cubicBezTo>
                    <a:pt x="67" y="75"/>
                    <a:pt x="67" y="75"/>
                    <a:pt x="67" y="75"/>
                  </a:cubicBezTo>
                  <a:cubicBezTo>
                    <a:pt x="65" y="74"/>
                    <a:pt x="65" y="74"/>
                    <a:pt x="65" y="74"/>
                  </a:cubicBezTo>
                  <a:cubicBezTo>
                    <a:pt x="57" y="88"/>
                    <a:pt x="57" y="88"/>
                    <a:pt x="57" y="88"/>
                  </a:cubicBezTo>
                  <a:cubicBezTo>
                    <a:pt x="58" y="91"/>
                    <a:pt x="58" y="91"/>
                    <a:pt x="58" y="91"/>
                  </a:cubicBezTo>
                  <a:close/>
                  <a:moveTo>
                    <a:pt x="56" y="84"/>
                  </a:moveTo>
                  <a:cubicBezTo>
                    <a:pt x="63" y="72"/>
                    <a:pt x="63" y="72"/>
                    <a:pt x="63" y="72"/>
                  </a:cubicBezTo>
                  <a:cubicBezTo>
                    <a:pt x="61" y="70"/>
                    <a:pt x="61" y="70"/>
                    <a:pt x="61" y="70"/>
                  </a:cubicBezTo>
                  <a:cubicBezTo>
                    <a:pt x="55" y="81"/>
                    <a:pt x="55" y="81"/>
                    <a:pt x="55" y="81"/>
                  </a:cubicBezTo>
                  <a:cubicBezTo>
                    <a:pt x="56" y="84"/>
                    <a:pt x="56" y="84"/>
                    <a:pt x="56" y="84"/>
                  </a:cubicBezTo>
                  <a:close/>
                  <a:moveTo>
                    <a:pt x="53" y="78"/>
                  </a:moveTo>
                  <a:cubicBezTo>
                    <a:pt x="59" y="68"/>
                    <a:pt x="59" y="68"/>
                    <a:pt x="59" y="68"/>
                  </a:cubicBezTo>
                  <a:cubicBezTo>
                    <a:pt x="57" y="66"/>
                    <a:pt x="57" y="66"/>
                    <a:pt x="57" y="66"/>
                  </a:cubicBezTo>
                  <a:cubicBezTo>
                    <a:pt x="52" y="75"/>
                    <a:pt x="52" y="75"/>
                    <a:pt x="52" y="75"/>
                  </a:cubicBezTo>
                  <a:cubicBezTo>
                    <a:pt x="53" y="78"/>
                    <a:pt x="53" y="78"/>
                    <a:pt x="53"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8" y="65"/>
                  </a:moveTo>
                  <a:cubicBezTo>
                    <a:pt x="51" y="61"/>
                    <a:pt x="51" y="61"/>
                    <a:pt x="51" y="61"/>
                  </a:cubicBezTo>
                  <a:cubicBezTo>
                    <a:pt x="49" y="59"/>
                    <a:pt x="49" y="59"/>
                    <a:pt x="49" y="59"/>
                  </a:cubicBezTo>
                  <a:cubicBezTo>
                    <a:pt x="47" y="61"/>
                    <a:pt x="47" y="61"/>
                    <a:pt x="47" y="61"/>
                  </a:cubicBezTo>
                  <a:cubicBezTo>
                    <a:pt x="48" y="65"/>
                    <a:pt x="48" y="65"/>
                    <a:pt x="48" y="65"/>
                  </a:cubicBezTo>
                  <a:close/>
                  <a:moveTo>
                    <a:pt x="46" y="58"/>
                  </a:moveTo>
                  <a:cubicBezTo>
                    <a:pt x="45" y="55"/>
                    <a:pt x="45" y="55"/>
                    <a:pt x="45" y="55"/>
                  </a:cubicBezTo>
                  <a:cubicBezTo>
                    <a:pt x="47" y="57"/>
                    <a:pt x="47" y="57"/>
                    <a:pt x="47" y="57"/>
                  </a:cubicBezTo>
                  <a:cubicBezTo>
                    <a:pt x="46" y="58"/>
                    <a:pt x="46" y="58"/>
                    <a:pt x="46" y="58"/>
                  </a:cubicBezTo>
                  <a:close/>
                  <a:moveTo>
                    <a:pt x="59" y="17"/>
                  </a:moveTo>
                  <a:cubicBezTo>
                    <a:pt x="41" y="54"/>
                    <a:pt x="41" y="54"/>
                    <a:pt x="41" y="54"/>
                  </a:cubicBezTo>
                  <a:cubicBezTo>
                    <a:pt x="41" y="54"/>
                    <a:pt x="38" y="28"/>
                    <a:pt x="36" y="13"/>
                  </a:cubicBezTo>
                  <a:cubicBezTo>
                    <a:pt x="16" y="15"/>
                    <a:pt x="0" y="33"/>
                    <a:pt x="0" y="54"/>
                  </a:cubicBezTo>
                  <a:cubicBezTo>
                    <a:pt x="0" y="77"/>
                    <a:pt x="18" y="95"/>
                    <a:pt x="41" y="95"/>
                  </a:cubicBezTo>
                  <a:cubicBezTo>
                    <a:pt x="46" y="95"/>
                    <a:pt x="51" y="94"/>
                    <a:pt x="55" y="93"/>
                  </a:cubicBezTo>
                  <a:cubicBezTo>
                    <a:pt x="41" y="54"/>
                    <a:pt x="41" y="54"/>
                    <a:pt x="41" y="54"/>
                  </a:cubicBezTo>
                  <a:cubicBezTo>
                    <a:pt x="68" y="23"/>
                    <a:pt x="68" y="23"/>
                    <a:pt x="68" y="23"/>
                  </a:cubicBezTo>
                  <a:cubicBezTo>
                    <a:pt x="66" y="20"/>
                    <a:pt x="63" y="18"/>
                    <a:pt x="59" y="17"/>
                  </a:cubicBezTo>
                  <a:close/>
                  <a:moveTo>
                    <a:pt x="43" y="0"/>
                  </a:moveTo>
                  <a:cubicBezTo>
                    <a:pt x="41" y="0"/>
                    <a:pt x="40" y="0"/>
                    <a:pt x="38" y="0"/>
                  </a:cubicBezTo>
                  <a:cubicBezTo>
                    <a:pt x="40" y="15"/>
                    <a:pt x="43" y="41"/>
                    <a:pt x="43" y="41"/>
                  </a:cubicBezTo>
                  <a:cubicBezTo>
                    <a:pt x="61" y="4"/>
                    <a:pt x="61" y="4"/>
                    <a:pt x="61" y="4"/>
                  </a:cubicBezTo>
                  <a:cubicBezTo>
                    <a:pt x="56" y="1"/>
                    <a:pt x="49" y="0"/>
                    <a:pt x="43" y="0"/>
                  </a:cubicBezTo>
                  <a:close/>
                </a:path>
              </a:pathLst>
            </a:custGeom>
            <a:solidFill>
              <a:schemeClr val="bg2"/>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cs typeface="+mn-ea"/>
                <a:sym typeface="+mn-lt"/>
              </a:endParaRPr>
            </a:p>
          </p:txBody>
        </p:sp>
        <p:sp>
          <p:nvSpPr>
            <p:cNvPr id="29" name="Freeform 165"/>
            <p:cNvSpPr>
              <a:spLocks noEditPoints="1"/>
            </p:cNvSpPr>
            <p:nvPr/>
          </p:nvSpPr>
          <p:spPr bwMode="auto">
            <a:xfrm>
              <a:off x="8497855" y="2214970"/>
              <a:ext cx="533465" cy="431446"/>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bg2"/>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cs typeface="+mn-ea"/>
                <a:sym typeface="+mn-lt"/>
              </a:endParaRPr>
            </a:p>
          </p:txBody>
        </p:sp>
        <p:sp>
          <p:nvSpPr>
            <p:cNvPr id="30" name="Freeform 166"/>
            <p:cNvSpPr>
              <a:spLocks noEditPoints="1"/>
            </p:cNvSpPr>
            <p:nvPr/>
          </p:nvSpPr>
          <p:spPr bwMode="auto">
            <a:xfrm>
              <a:off x="9900797" y="2743434"/>
              <a:ext cx="329158" cy="520006"/>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chemeClr val="bg2"/>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cs typeface="+mn-ea"/>
                <a:sym typeface="+mn-lt"/>
              </a:endParaRPr>
            </a:p>
          </p:txBody>
        </p:sp>
        <p:sp>
          <p:nvSpPr>
            <p:cNvPr id="31" name="Freeform 167"/>
            <p:cNvSpPr>
              <a:spLocks noEditPoints="1"/>
            </p:cNvSpPr>
            <p:nvPr/>
          </p:nvSpPr>
          <p:spPr bwMode="auto">
            <a:xfrm>
              <a:off x="10379605" y="4116949"/>
              <a:ext cx="485794" cy="317907"/>
            </a:xfrm>
            <a:custGeom>
              <a:avLst/>
              <a:gdLst>
                <a:gd name="T0" fmla="*/ 18 w 99"/>
                <a:gd name="T1" fmla="*/ 58 h 65"/>
                <a:gd name="T2" fmla="*/ 53 w 99"/>
                <a:gd name="T3" fmla="*/ 65 h 65"/>
                <a:gd name="T4" fmla="*/ 87 w 99"/>
                <a:gd name="T5" fmla="*/ 57 h 65"/>
                <a:gd name="T6" fmla="*/ 87 w 99"/>
                <a:gd name="T7" fmla="*/ 23 h 65"/>
                <a:gd name="T8" fmla="*/ 53 w 99"/>
                <a:gd name="T9" fmla="*/ 28 h 65"/>
                <a:gd name="T10" fmla="*/ 18 w 99"/>
                <a:gd name="T11" fmla="*/ 23 h 65"/>
                <a:gd name="T12" fmla="*/ 18 w 99"/>
                <a:gd name="T13" fmla="*/ 58 h 65"/>
                <a:gd name="T14" fmla="*/ 99 w 99"/>
                <a:gd name="T15" fmla="*/ 8 h 65"/>
                <a:gd name="T16" fmla="*/ 99 w 99"/>
                <a:gd name="T17" fmla="*/ 17 h 65"/>
                <a:gd name="T18" fmla="*/ 53 w 99"/>
                <a:gd name="T19" fmla="*/ 24 h 65"/>
                <a:gd name="T20" fmla="*/ 7 w 99"/>
                <a:gd name="T21" fmla="*/ 17 h 65"/>
                <a:gd name="T22" fmla="*/ 7 w 99"/>
                <a:gd name="T23" fmla="*/ 34 h 65"/>
                <a:gd name="T24" fmla="*/ 9 w 99"/>
                <a:gd name="T25" fmla="*/ 37 h 65"/>
                <a:gd name="T26" fmla="*/ 5 w 99"/>
                <a:gd name="T27" fmla="*/ 41 h 65"/>
                <a:gd name="T28" fmla="*/ 2 w 99"/>
                <a:gd name="T29" fmla="*/ 37 h 65"/>
                <a:gd name="T30" fmla="*/ 4 w 99"/>
                <a:gd name="T31" fmla="*/ 34 h 65"/>
                <a:gd name="T32" fmla="*/ 4 w 99"/>
                <a:gd name="T33" fmla="*/ 8 h 65"/>
                <a:gd name="T34" fmla="*/ 53 w 99"/>
                <a:gd name="T35" fmla="*/ 0 h 65"/>
                <a:gd name="T36" fmla="*/ 99 w 99"/>
                <a:gd name="T37" fmla="*/ 8 h 65"/>
                <a:gd name="T38" fmla="*/ 8 w 99"/>
                <a:gd name="T39" fmla="*/ 42 h 65"/>
                <a:gd name="T40" fmla="*/ 3 w 99"/>
                <a:gd name="T41" fmla="*/ 42 h 65"/>
                <a:gd name="T42" fmla="*/ 0 w 99"/>
                <a:gd name="T43" fmla="*/ 58 h 65"/>
                <a:gd name="T44" fmla="*/ 2 w 99"/>
                <a:gd name="T45" fmla="*/ 58 h 65"/>
                <a:gd name="T46" fmla="*/ 3 w 99"/>
                <a:gd name="T47" fmla="*/ 56 h 65"/>
                <a:gd name="T48" fmla="*/ 3 w 99"/>
                <a:gd name="T49" fmla="*/ 58 h 65"/>
                <a:gd name="T50" fmla="*/ 6 w 99"/>
                <a:gd name="T51" fmla="*/ 59 h 65"/>
                <a:gd name="T52" fmla="*/ 7 w 99"/>
                <a:gd name="T53" fmla="*/ 57 h 65"/>
                <a:gd name="T54" fmla="*/ 7 w 99"/>
                <a:gd name="T55" fmla="*/ 59 h 65"/>
                <a:gd name="T56" fmla="*/ 8 w 99"/>
                <a:gd name="T57" fmla="*/ 59 h 65"/>
                <a:gd name="T58" fmla="*/ 8 w 99"/>
                <a:gd name="T59" fmla="*/ 51 h 65"/>
                <a:gd name="T60" fmla="*/ 9 w 99"/>
                <a:gd name="T61" fmla="*/ 58 h 65"/>
                <a:gd name="T62" fmla="*/ 11 w 99"/>
                <a:gd name="T63" fmla="*/ 58 h 65"/>
                <a:gd name="T64" fmla="*/ 8 w 99"/>
                <a:gd name="T65" fmla="*/ 42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9" h="65">
                  <a:moveTo>
                    <a:pt x="18" y="58"/>
                  </a:moveTo>
                  <a:cubicBezTo>
                    <a:pt x="30" y="58"/>
                    <a:pt x="42" y="60"/>
                    <a:pt x="53" y="65"/>
                  </a:cubicBezTo>
                  <a:cubicBezTo>
                    <a:pt x="64" y="60"/>
                    <a:pt x="75" y="57"/>
                    <a:pt x="87" y="57"/>
                  </a:cubicBezTo>
                  <a:cubicBezTo>
                    <a:pt x="87" y="23"/>
                    <a:pt x="87" y="23"/>
                    <a:pt x="87" y="23"/>
                  </a:cubicBezTo>
                  <a:cubicBezTo>
                    <a:pt x="53" y="28"/>
                    <a:pt x="53" y="28"/>
                    <a:pt x="53" y="28"/>
                  </a:cubicBezTo>
                  <a:cubicBezTo>
                    <a:pt x="18" y="23"/>
                    <a:pt x="18" y="23"/>
                    <a:pt x="18" y="23"/>
                  </a:cubicBezTo>
                  <a:cubicBezTo>
                    <a:pt x="18" y="58"/>
                    <a:pt x="18" y="58"/>
                    <a:pt x="18" y="58"/>
                  </a:cubicBezTo>
                  <a:close/>
                  <a:moveTo>
                    <a:pt x="99" y="8"/>
                  </a:moveTo>
                  <a:cubicBezTo>
                    <a:pt x="99" y="17"/>
                    <a:pt x="99" y="17"/>
                    <a:pt x="99" y="17"/>
                  </a:cubicBezTo>
                  <a:cubicBezTo>
                    <a:pt x="53" y="24"/>
                    <a:pt x="53" y="24"/>
                    <a:pt x="53" y="24"/>
                  </a:cubicBezTo>
                  <a:cubicBezTo>
                    <a:pt x="7" y="17"/>
                    <a:pt x="7" y="17"/>
                    <a:pt x="7" y="17"/>
                  </a:cubicBezTo>
                  <a:cubicBezTo>
                    <a:pt x="7" y="34"/>
                    <a:pt x="7" y="34"/>
                    <a:pt x="7" y="34"/>
                  </a:cubicBezTo>
                  <a:cubicBezTo>
                    <a:pt x="8" y="35"/>
                    <a:pt x="9" y="36"/>
                    <a:pt x="9" y="37"/>
                  </a:cubicBezTo>
                  <a:cubicBezTo>
                    <a:pt x="9" y="39"/>
                    <a:pt x="7" y="41"/>
                    <a:pt x="5" y="41"/>
                  </a:cubicBezTo>
                  <a:cubicBezTo>
                    <a:pt x="4" y="41"/>
                    <a:pt x="2" y="39"/>
                    <a:pt x="2" y="37"/>
                  </a:cubicBezTo>
                  <a:cubicBezTo>
                    <a:pt x="2" y="36"/>
                    <a:pt x="3" y="35"/>
                    <a:pt x="4" y="34"/>
                  </a:cubicBezTo>
                  <a:cubicBezTo>
                    <a:pt x="4" y="25"/>
                    <a:pt x="4" y="17"/>
                    <a:pt x="4" y="8"/>
                  </a:cubicBezTo>
                  <a:cubicBezTo>
                    <a:pt x="53" y="0"/>
                    <a:pt x="53" y="0"/>
                    <a:pt x="53" y="0"/>
                  </a:cubicBezTo>
                  <a:cubicBezTo>
                    <a:pt x="99" y="8"/>
                    <a:pt x="99" y="8"/>
                    <a:pt x="99" y="8"/>
                  </a:cubicBezTo>
                  <a:close/>
                  <a:moveTo>
                    <a:pt x="8" y="42"/>
                  </a:moveTo>
                  <a:cubicBezTo>
                    <a:pt x="6" y="43"/>
                    <a:pt x="5" y="43"/>
                    <a:pt x="3" y="42"/>
                  </a:cubicBezTo>
                  <a:cubicBezTo>
                    <a:pt x="2" y="47"/>
                    <a:pt x="1" y="52"/>
                    <a:pt x="0" y="58"/>
                  </a:cubicBezTo>
                  <a:cubicBezTo>
                    <a:pt x="1" y="58"/>
                    <a:pt x="2" y="58"/>
                    <a:pt x="2" y="58"/>
                  </a:cubicBezTo>
                  <a:cubicBezTo>
                    <a:pt x="3" y="56"/>
                    <a:pt x="3" y="56"/>
                    <a:pt x="3" y="56"/>
                  </a:cubicBezTo>
                  <a:cubicBezTo>
                    <a:pt x="3" y="58"/>
                    <a:pt x="3" y="58"/>
                    <a:pt x="3" y="58"/>
                  </a:cubicBezTo>
                  <a:cubicBezTo>
                    <a:pt x="4" y="59"/>
                    <a:pt x="5" y="59"/>
                    <a:pt x="6" y="59"/>
                  </a:cubicBezTo>
                  <a:cubicBezTo>
                    <a:pt x="7" y="57"/>
                    <a:pt x="7" y="57"/>
                    <a:pt x="7" y="57"/>
                  </a:cubicBezTo>
                  <a:cubicBezTo>
                    <a:pt x="7" y="59"/>
                    <a:pt x="7" y="59"/>
                    <a:pt x="7" y="59"/>
                  </a:cubicBezTo>
                  <a:cubicBezTo>
                    <a:pt x="7" y="59"/>
                    <a:pt x="8" y="59"/>
                    <a:pt x="8" y="59"/>
                  </a:cubicBezTo>
                  <a:cubicBezTo>
                    <a:pt x="8" y="51"/>
                    <a:pt x="8" y="51"/>
                    <a:pt x="8" y="51"/>
                  </a:cubicBezTo>
                  <a:cubicBezTo>
                    <a:pt x="9" y="58"/>
                    <a:pt x="9" y="58"/>
                    <a:pt x="9" y="58"/>
                  </a:cubicBezTo>
                  <a:cubicBezTo>
                    <a:pt x="10" y="58"/>
                    <a:pt x="10" y="58"/>
                    <a:pt x="11" y="58"/>
                  </a:cubicBezTo>
                  <a:cubicBezTo>
                    <a:pt x="10" y="52"/>
                    <a:pt x="9" y="47"/>
                    <a:pt x="8" y="42"/>
                  </a:cubicBezTo>
                  <a:close/>
                </a:path>
              </a:pathLst>
            </a:custGeom>
            <a:solidFill>
              <a:schemeClr val="bg2"/>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cs typeface="+mn-ea"/>
                <a:sym typeface="+mn-lt"/>
              </a:endParaRPr>
            </a:p>
          </p:txBody>
        </p:sp>
        <p:grpSp>
          <p:nvGrpSpPr>
            <p:cNvPr id="32" name="Group 168"/>
            <p:cNvGrpSpPr/>
            <p:nvPr/>
          </p:nvGrpSpPr>
          <p:grpSpPr>
            <a:xfrm>
              <a:off x="8371119" y="3927158"/>
              <a:ext cx="825129" cy="412691"/>
              <a:chOff x="7938232" y="3636521"/>
              <a:chExt cx="1635545" cy="817771"/>
            </a:xfrm>
            <a:solidFill>
              <a:schemeClr val="tx1">
                <a:lumMod val="85000"/>
                <a:lumOff val="15000"/>
              </a:schemeClr>
            </a:solidFill>
          </p:grpSpPr>
          <p:sp>
            <p:nvSpPr>
              <p:cNvPr id="33" name="Freeform 226"/>
              <p:cNvSpPr/>
              <p:nvPr/>
            </p:nvSpPr>
            <p:spPr bwMode="auto">
              <a:xfrm>
                <a:off x="7938232" y="3636521"/>
                <a:ext cx="431783" cy="817771"/>
              </a:xfrm>
              <a:custGeom>
                <a:avLst/>
                <a:gdLst>
                  <a:gd name="T0" fmla="*/ 0 w 66"/>
                  <a:gd name="T1" fmla="*/ 121 h 126"/>
                  <a:gd name="T2" fmla="*/ 0 w 66"/>
                  <a:gd name="T3" fmla="*/ 82 h 126"/>
                  <a:gd name="T4" fmla="*/ 22 w 66"/>
                  <a:gd name="T5" fmla="*/ 96 h 126"/>
                  <a:gd name="T6" fmla="*/ 29 w 66"/>
                  <a:gd name="T7" fmla="*/ 94 h 126"/>
                  <a:gd name="T8" fmla="*/ 32 w 66"/>
                  <a:gd name="T9" fmla="*/ 88 h 126"/>
                  <a:gd name="T10" fmla="*/ 26 w 66"/>
                  <a:gd name="T11" fmla="*/ 78 h 126"/>
                  <a:gd name="T12" fmla="*/ 20 w 66"/>
                  <a:gd name="T13" fmla="*/ 74 h 126"/>
                  <a:gd name="T14" fmla="*/ 11 w 66"/>
                  <a:gd name="T15" fmla="*/ 66 h 126"/>
                  <a:gd name="T16" fmla="*/ 4 w 66"/>
                  <a:gd name="T17" fmla="*/ 58 h 126"/>
                  <a:gd name="T18" fmla="*/ 1 w 66"/>
                  <a:gd name="T19" fmla="*/ 49 h 126"/>
                  <a:gd name="T20" fmla="*/ 0 w 66"/>
                  <a:gd name="T21" fmla="*/ 40 h 126"/>
                  <a:gd name="T22" fmla="*/ 4 w 66"/>
                  <a:gd name="T23" fmla="*/ 22 h 126"/>
                  <a:gd name="T24" fmla="*/ 9 w 66"/>
                  <a:gd name="T25" fmla="*/ 14 h 126"/>
                  <a:gd name="T26" fmla="*/ 15 w 66"/>
                  <a:gd name="T27" fmla="*/ 8 h 126"/>
                  <a:gd name="T28" fmla="*/ 38 w 66"/>
                  <a:gd name="T29" fmla="*/ 0 h 126"/>
                  <a:gd name="T30" fmla="*/ 63 w 66"/>
                  <a:gd name="T31" fmla="*/ 6 h 126"/>
                  <a:gd name="T32" fmla="*/ 63 w 66"/>
                  <a:gd name="T33" fmla="*/ 44 h 126"/>
                  <a:gd name="T34" fmla="*/ 53 w 66"/>
                  <a:gd name="T35" fmla="*/ 34 h 126"/>
                  <a:gd name="T36" fmla="*/ 43 w 66"/>
                  <a:gd name="T37" fmla="*/ 30 h 126"/>
                  <a:gd name="T38" fmla="*/ 36 w 66"/>
                  <a:gd name="T39" fmla="*/ 32 h 126"/>
                  <a:gd name="T40" fmla="*/ 34 w 66"/>
                  <a:gd name="T41" fmla="*/ 37 h 126"/>
                  <a:gd name="T42" fmla="*/ 41 w 66"/>
                  <a:gd name="T43" fmla="*/ 47 h 126"/>
                  <a:gd name="T44" fmla="*/ 46 w 66"/>
                  <a:gd name="T45" fmla="*/ 51 h 126"/>
                  <a:gd name="T46" fmla="*/ 62 w 66"/>
                  <a:gd name="T47" fmla="*/ 66 h 126"/>
                  <a:gd name="T48" fmla="*/ 66 w 66"/>
                  <a:gd name="T49" fmla="*/ 85 h 126"/>
                  <a:gd name="T50" fmla="*/ 55 w 66"/>
                  <a:gd name="T51" fmla="*/ 114 h 126"/>
                  <a:gd name="T52" fmla="*/ 26 w 66"/>
                  <a:gd name="T53" fmla="*/ 126 h 126"/>
                  <a:gd name="T54" fmla="*/ 0 w 66"/>
                  <a:gd name="T55" fmla="*/ 121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6" h="126">
                    <a:moveTo>
                      <a:pt x="0" y="121"/>
                    </a:moveTo>
                    <a:cubicBezTo>
                      <a:pt x="0" y="82"/>
                      <a:pt x="0" y="82"/>
                      <a:pt x="0" y="82"/>
                    </a:cubicBezTo>
                    <a:cubicBezTo>
                      <a:pt x="7" y="91"/>
                      <a:pt x="14" y="96"/>
                      <a:pt x="22" y="96"/>
                    </a:cubicBezTo>
                    <a:cubicBezTo>
                      <a:pt x="25" y="96"/>
                      <a:pt x="27" y="95"/>
                      <a:pt x="29" y="94"/>
                    </a:cubicBezTo>
                    <a:cubicBezTo>
                      <a:pt x="31" y="92"/>
                      <a:pt x="32" y="90"/>
                      <a:pt x="32" y="88"/>
                    </a:cubicBezTo>
                    <a:cubicBezTo>
                      <a:pt x="32" y="85"/>
                      <a:pt x="30" y="82"/>
                      <a:pt x="26" y="78"/>
                    </a:cubicBezTo>
                    <a:cubicBezTo>
                      <a:pt x="20" y="74"/>
                      <a:pt x="20" y="74"/>
                      <a:pt x="20" y="74"/>
                    </a:cubicBezTo>
                    <a:cubicBezTo>
                      <a:pt x="17" y="72"/>
                      <a:pt x="14" y="69"/>
                      <a:pt x="11" y="66"/>
                    </a:cubicBezTo>
                    <a:cubicBezTo>
                      <a:pt x="8" y="64"/>
                      <a:pt x="6" y="61"/>
                      <a:pt x="4" y="58"/>
                    </a:cubicBezTo>
                    <a:cubicBezTo>
                      <a:pt x="3" y="55"/>
                      <a:pt x="2" y="52"/>
                      <a:pt x="1" y="49"/>
                    </a:cubicBezTo>
                    <a:cubicBezTo>
                      <a:pt x="0" y="46"/>
                      <a:pt x="0" y="43"/>
                      <a:pt x="0" y="40"/>
                    </a:cubicBezTo>
                    <a:cubicBezTo>
                      <a:pt x="0" y="34"/>
                      <a:pt x="1" y="28"/>
                      <a:pt x="4" y="22"/>
                    </a:cubicBezTo>
                    <a:cubicBezTo>
                      <a:pt x="5" y="19"/>
                      <a:pt x="7" y="16"/>
                      <a:pt x="9" y="14"/>
                    </a:cubicBezTo>
                    <a:cubicBezTo>
                      <a:pt x="10" y="12"/>
                      <a:pt x="12" y="9"/>
                      <a:pt x="15" y="8"/>
                    </a:cubicBezTo>
                    <a:cubicBezTo>
                      <a:pt x="21" y="2"/>
                      <a:pt x="29" y="0"/>
                      <a:pt x="38" y="0"/>
                    </a:cubicBezTo>
                    <a:cubicBezTo>
                      <a:pt x="46" y="0"/>
                      <a:pt x="55" y="2"/>
                      <a:pt x="63" y="6"/>
                    </a:cubicBezTo>
                    <a:cubicBezTo>
                      <a:pt x="63" y="44"/>
                      <a:pt x="63" y="44"/>
                      <a:pt x="63" y="44"/>
                    </a:cubicBezTo>
                    <a:cubicBezTo>
                      <a:pt x="60" y="40"/>
                      <a:pt x="57" y="36"/>
                      <a:pt x="53" y="34"/>
                    </a:cubicBezTo>
                    <a:cubicBezTo>
                      <a:pt x="50" y="31"/>
                      <a:pt x="46" y="30"/>
                      <a:pt x="43" y="30"/>
                    </a:cubicBezTo>
                    <a:cubicBezTo>
                      <a:pt x="40" y="30"/>
                      <a:pt x="38" y="31"/>
                      <a:pt x="36" y="32"/>
                    </a:cubicBezTo>
                    <a:cubicBezTo>
                      <a:pt x="35" y="34"/>
                      <a:pt x="34" y="35"/>
                      <a:pt x="34" y="37"/>
                    </a:cubicBezTo>
                    <a:cubicBezTo>
                      <a:pt x="34" y="41"/>
                      <a:pt x="36" y="44"/>
                      <a:pt x="41" y="47"/>
                    </a:cubicBezTo>
                    <a:cubicBezTo>
                      <a:pt x="46" y="51"/>
                      <a:pt x="46" y="51"/>
                      <a:pt x="46" y="51"/>
                    </a:cubicBezTo>
                    <a:cubicBezTo>
                      <a:pt x="53" y="56"/>
                      <a:pt x="58" y="61"/>
                      <a:pt x="62" y="66"/>
                    </a:cubicBezTo>
                    <a:cubicBezTo>
                      <a:pt x="65" y="72"/>
                      <a:pt x="66" y="78"/>
                      <a:pt x="66" y="85"/>
                    </a:cubicBezTo>
                    <a:cubicBezTo>
                      <a:pt x="66" y="97"/>
                      <a:pt x="62" y="107"/>
                      <a:pt x="55" y="114"/>
                    </a:cubicBezTo>
                    <a:cubicBezTo>
                      <a:pt x="47" y="122"/>
                      <a:pt x="38" y="126"/>
                      <a:pt x="26" y="126"/>
                    </a:cubicBezTo>
                    <a:cubicBezTo>
                      <a:pt x="18" y="126"/>
                      <a:pt x="9" y="124"/>
                      <a:pt x="0" y="121"/>
                    </a:cubicBezTo>
                    <a:close/>
                  </a:path>
                </a:pathLst>
              </a:custGeom>
              <a:grpFill/>
              <a:ln>
                <a:noFill/>
              </a:ln>
            </p:spPr>
            <p:txBody>
              <a:bodyPr vert="horz" wrap="square" lIns="91440" tIns="45720" rIns="91440" bIns="45720" numCol="1" anchor="t" anchorCtr="0" compatLnSpc="1"/>
              <a:lstStyle/>
              <a:p>
                <a:endParaRPr lang="en-US">
                  <a:solidFill>
                    <a:schemeClr val="tx1">
                      <a:lumMod val="85000"/>
                      <a:lumOff val="15000"/>
                    </a:schemeClr>
                  </a:solidFill>
                  <a:cs typeface="+mn-ea"/>
                  <a:sym typeface="+mn-lt"/>
                </a:endParaRPr>
              </a:p>
            </p:txBody>
          </p:sp>
          <p:sp>
            <p:nvSpPr>
              <p:cNvPr id="34" name="Freeform 227"/>
              <p:cNvSpPr/>
              <p:nvPr/>
            </p:nvSpPr>
            <p:spPr bwMode="auto">
              <a:xfrm>
                <a:off x="8458336" y="3636521"/>
                <a:ext cx="412157" cy="817771"/>
              </a:xfrm>
              <a:custGeom>
                <a:avLst/>
                <a:gdLst>
                  <a:gd name="T0" fmla="*/ 0 w 126"/>
                  <a:gd name="T1" fmla="*/ 250 h 250"/>
                  <a:gd name="T2" fmla="*/ 0 w 126"/>
                  <a:gd name="T3" fmla="*/ 0 h 250"/>
                  <a:gd name="T4" fmla="*/ 126 w 126"/>
                  <a:gd name="T5" fmla="*/ 0 h 250"/>
                  <a:gd name="T6" fmla="*/ 126 w 126"/>
                  <a:gd name="T7" fmla="*/ 59 h 250"/>
                  <a:gd name="T8" fmla="*/ 68 w 126"/>
                  <a:gd name="T9" fmla="*/ 59 h 250"/>
                  <a:gd name="T10" fmla="*/ 68 w 126"/>
                  <a:gd name="T11" fmla="*/ 91 h 250"/>
                  <a:gd name="T12" fmla="*/ 120 w 126"/>
                  <a:gd name="T13" fmla="*/ 91 h 250"/>
                  <a:gd name="T14" fmla="*/ 120 w 126"/>
                  <a:gd name="T15" fmla="*/ 151 h 250"/>
                  <a:gd name="T16" fmla="*/ 68 w 126"/>
                  <a:gd name="T17" fmla="*/ 151 h 250"/>
                  <a:gd name="T18" fmla="*/ 68 w 126"/>
                  <a:gd name="T19" fmla="*/ 191 h 250"/>
                  <a:gd name="T20" fmla="*/ 126 w 126"/>
                  <a:gd name="T21" fmla="*/ 191 h 250"/>
                  <a:gd name="T22" fmla="*/ 126 w 126"/>
                  <a:gd name="T23" fmla="*/ 250 h 250"/>
                  <a:gd name="T24" fmla="*/ 0 w 126"/>
                  <a:gd name="T25" fmla="*/ 250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6" h="250">
                    <a:moveTo>
                      <a:pt x="0" y="250"/>
                    </a:moveTo>
                    <a:lnTo>
                      <a:pt x="0" y="0"/>
                    </a:lnTo>
                    <a:lnTo>
                      <a:pt x="126" y="0"/>
                    </a:lnTo>
                    <a:lnTo>
                      <a:pt x="126" y="59"/>
                    </a:lnTo>
                    <a:lnTo>
                      <a:pt x="68" y="59"/>
                    </a:lnTo>
                    <a:lnTo>
                      <a:pt x="68" y="91"/>
                    </a:lnTo>
                    <a:lnTo>
                      <a:pt x="120" y="91"/>
                    </a:lnTo>
                    <a:lnTo>
                      <a:pt x="120" y="151"/>
                    </a:lnTo>
                    <a:lnTo>
                      <a:pt x="68" y="151"/>
                    </a:lnTo>
                    <a:lnTo>
                      <a:pt x="68" y="191"/>
                    </a:lnTo>
                    <a:lnTo>
                      <a:pt x="126" y="191"/>
                    </a:lnTo>
                    <a:lnTo>
                      <a:pt x="126" y="250"/>
                    </a:lnTo>
                    <a:lnTo>
                      <a:pt x="0" y="250"/>
                    </a:lnTo>
                    <a:close/>
                  </a:path>
                </a:pathLst>
              </a:custGeom>
              <a:grpFill/>
              <a:ln>
                <a:noFill/>
              </a:ln>
            </p:spPr>
            <p:txBody>
              <a:bodyPr vert="horz" wrap="square" lIns="91440" tIns="45720" rIns="91440" bIns="45720" numCol="1" anchor="t" anchorCtr="0" compatLnSpc="1"/>
              <a:lstStyle/>
              <a:p>
                <a:endParaRPr lang="en-US">
                  <a:solidFill>
                    <a:schemeClr val="tx1">
                      <a:lumMod val="85000"/>
                      <a:lumOff val="15000"/>
                    </a:schemeClr>
                  </a:solidFill>
                  <a:cs typeface="+mn-ea"/>
                  <a:sym typeface="+mn-lt"/>
                </a:endParaRPr>
              </a:p>
            </p:txBody>
          </p:sp>
          <p:sp>
            <p:nvSpPr>
              <p:cNvPr id="35" name="Freeform 228"/>
              <p:cNvSpPr>
                <a:spLocks noEditPoints="1"/>
              </p:cNvSpPr>
              <p:nvPr/>
            </p:nvSpPr>
            <p:spPr bwMode="auto">
              <a:xfrm>
                <a:off x="8948999" y="3636521"/>
                <a:ext cx="624778" cy="817771"/>
              </a:xfrm>
              <a:custGeom>
                <a:avLst/>
                <a:gdLst>
                  <a:gd name="T0" fmla="*/ 96 w 96"/>
                  <a:gd name="T1" fmla="*/ 63 h 126"/>
                  <a:gd name="T2" fmla="*/ 83 w 96"/>
                  <a:gd name="T3" fmla="*/ 109 h 126"/>
                  <a:gd name="T4" fmla="*/ 48 w 96"/>
                  <a:gd name="T5" fmla="*/ 126 h 126"/>
                  <a:gd name="T6" fmla="*/ 16 w 96"/>
                  <a:gd name="T7" fmla="*/ 113 h 126"/>
                  <a:gd name="T8" fmla="*/ 0 w 96"/>
                  <a:gd name="T9" fmla="*/ 62 h 126"/>
                  <a:gd name="T10" fmla="*/ 17 w 96"/>
                  <a:gd name="T11" fmla="*/ 12 h 126"/>
                  <a:gd name="T12" fmla="*/ 48 w 96"/>
                  <a:gd name="T13" fmla="*/ 0 h 126"/>
                  <a:gd name="T14" fmla="*/ 83 w 96"/>
                  <a:gd name="T15" fmla="*/ 17 h 126"/>
                  <a:gd name="T16" fmla="*/ 96 w 96"/>
                  <a:gd name="T17" fmla="*/ 63 h 126"/>
                  <a:gd name="T18" fmla="*/ 60 w 96"/>
                  <a:gd name="T19" fmla="*/ 64 h 126"/>
                  <a:gd name="T20" fmla="*/ 48 w 96"/>
                  <a:gd name="T21" fmla="*/ 30 h 126"/>
                  <a:gd name="T22" fmla="*/ 38 w 96"/>
                  <a:gd name="T23" fmla="*/ 39 h 126"/>
                  <a:gd name="T24" fmla="*/ 35 w 96"/>
                  <a:gd name="T25" fmla="*/ 63 h 126"/>
                  <a:gd name="T26" fmla="*/ 38 w 96"/>
                  <a:gd name="T27" fmla="*/ 87 h 126"/>
                  <a:gd name="T28" fmla="*/ 47 w 96"/>
                  <a:gd name="T29" fmla="*/ 96 h 126"/>
                  <a:gd name="T30" fmla="*/ 57 w 96"/>
                  <a:gd name="T31" fmla="*/ 87 h 126"/>
                  <a:gd name="T32" fmla="*/ 60 w 96"/>
                  <a:gd name="T33" fmla="*/ 64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6" h="126">
                    <a:moveTo>
                      <a:pt x="96" y="63"/>
                    </a:moveTo>
                    <a:cubicBezTo>
                      <a:pt x="96" y="82"/>
                      <a:pt x="91" y="97"/>
                      <a:pt x="83" y="109"/>
                    </a:cubicBezTo>
                    <a:cubicBezTo>
                      <a:pt x="74" y="120"/>
                      <a:pt x="62" y="126"/>
                      <a:pt x="48" y="126"/>
                    </a:cubicBezTo>
                    <a:cubicBezTo>
                      <a:pt x="36" y="126"/>
                      <a:pt x="25" y="122"/>
                      <a:pt x="16" y="113"/>
                    </a:cubicBezTo>
                    <a:cubicBezTo>
                      <a:pt x="5" y="102"/>
                      <a:pt x="0" y="85"/>
                      <a:pt x="0" y="62"/>
                    </a:cubicBezTo>
                    <a:cubicBezTo>
                      <a:pt x="0" y="40"/>
                      <a:pt x="5" y="24"/>
                      <a:pt x="17" y="12"/>
                    </a:cubicBezTo>
                    <a:cubicBezTo>
                      <a:pt x="26" y="4"/>
                      <a:pt x="36" y="0"/>
                      <a:pt x="48" y="0"/>
                    </a:cubicBezTo>
                    <a:cubicBezTo>
                      <a:pt x="63" y="0"/>
                      <a:pt x="74" y="5"/>
                      <a:pt x="83" y="17"/>
                    </a:cubicBezTo>
                    <a:cubicBezTo>
                      <a:pt x="91" y="28"/>
                      <a:pt x="96" y="44"/>
                      <a:pt x="96" y="63"/>
                    </a:cubicBezTo>
                    <a:close/>
                    <a:moveTo>
                      <a:pt x="60" y="64"/>
                    </a:moveTo>
                    <a:cubicBezTo>
                      <a:pt x="60" y="41"/>
                      <a:pt x="56" y="30"/>
                      <a:pt x="48" y="30"/>
                    </a:cubicBezTo>
                    <a:cubicBezTo>
                      <a:pt x="44" y="30"/>
                      <a:pt x="41" y="33"/>
                      <a:pt x="38" y="39"/>
                    </a:cubicBezTo>
                    <a:cubicBezTo>
                      <a:pt x="36" y="44"/>
                      <a:pt x="35" y="52"/>
                      <a:pt x="35" y="63"/>
                    </a:cubicBezTo>
                    <a:cubicBezTo>
                      <a:pt x="35" y="73"/>
                      <a:pt x="36" y="81"/>
                      <a:pt x="38" y="87"/>
                    </a:cubicBezTo>
                    <a:cubicBezTo>
                      <a:pt x="40" y="93"/>
                      <a:pt x="44" y="96"/>
                      <a:pt x="47" y="96"/>
                    </a:cubicBezTo>
                    <a:cubicBezTo>
                      <a:pt x="52" y="96"/>
                      <a:pt x="55" y="93"/>
                      <a:pt x="57" y="87"/>
                    </a:cubicBezTo>
                    <a:cubicBezTo>
                      <a:pt x="59" y="82"/>
                      <a:pt x="60" y="74"/>
                      <a:pt x="60" y="64"/>
                    </a:cubicBezTo>
                    <a:close/>
                  </a:path>
                </a:pathLst>
              </a:custGeom>
              <a:grpFill/>
              <a:ln>
                <a:noFill/>
              </a:ln>
            </p:spPr>
            <p:txBody>
              <a:bodyPr vert="horz" wrap="square" lIns="91440" tIns="45720" rIns="91440" bIns="45720" numCol="1" anchor="t" anchorCtr="0" compatLnSpc="1"/>
              <a:lstStyle/>
              <a:p>
                <a:endParaRPr lang="en-US">
                  <a:solidFill>
                    <a:schemeClr val="tx1">
                      <a:lumMod val="85000"/>
                      <a:lumOff val="15000"/>
                    </a:schemeClr>
                  </a:solidFill>
                  <a:cs typeface="+mn-ea"/>
                  <a:sym typeface="+mn-lt"/>
                </a:endParaRPr>
              </a:p>
            </p:txBody>
          </p:sp>
        </p:grpSp>
      </p:grpSp>
      <p:grpSp>
        <p:nvGrpSpPr>
          <p:cNvPr id="135" name="组合 134"/>
          <p:cNvGrpSpPr/>
          <p:nvPr/>
        </p:nvGrpSpPr>
        <p:grpSpPr>
          <a:xfrm>
            <a:off x="81921" y="964549"/>
            <a:ext cx="7551420" cy="5869940"/>
            <a:chOff x="1116023" y="4721681"/>
            <a:chExt cx="4863496" cy="1209597"/>
          </a:xfrm>
        </p:grpSpPr>
        <p:sp>
          <p:nvSpPr>
            <p:cNvPr id="100" name="Rectangle 172"/>
            <p:cNvSpPr/>
            <p:nvPr/>
          </p:nvSpPr>
          <p:spPr>
            <a:xfrm>
              <a:off x="1116023" y="4721681"/>
              <a:ext cx="4832823" cy="120959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cs typeface="+mn-ea"/>
                <a:sym typeface="+mn-lt"/>
              </a:endParaRPr>
            </a:p>
          </p:txBody>
        </p:sp>
        <p:sp>
          <p:nvSpPr>
            <p:cNvPr id="102" name="TextBox 174"/>
            <p:cNvSpPr txBox="1"/>
            <p:nvPr/>
          </p:nvSpPr>
          <p:spPr>
            <a:xfrm>
              <a:off x="1137699" y="4729916"/>
              <a:ext cx="4841820" cy="1160397"/>
            </a:xfrm>
            <a:prstGeom prst="rect">
              <a:avLst/>
            </a:prstGeom>
            <a:noFill/>
          </p:spPr>
          <p:txBody>
            <a:bodyPr wrap="square" rtlCol="0">
              <a:spAutoFit/>
            </a:bodyPr>
            <a:lstStyle/>
            <a:p>
              <a:pPr>
                <a:lnSpc>
                  <a:spcPct val="150000"/>
                </a:lnSpc>
              </a:pPr>
              <a:r>
                <a:rPr lang="en-US" sz="2000" dirty="0">
                  <a:solidFill>
                    <a:srgbClr val="009B97"/>
                  </a:solidFill>
                  <a:cs typeface="+mn-ea"/>
                  <a:sym typeface="+mn-lt"/>
                </a:rPr>
                <a:t>1.羟基氧化铁脱硫剂是以Y型氧化铁为主要活性组份，添加其它促进剂加工而成的高效气体净化剂。结构高度发达，适应空速大，硫容高，出口硫化氢可达精脱水平，在20℃～100℃之间，对硫化氢有很高的脱除性能，对硫醇类有机硫和大部分氮氧化物也有一定脱除效果。</a:t>
              </a:r>
              <a:endParaRPr lang="en-US" sz="2000" dirty="0">
                <a:solidFill>
                  <a:srgbClr val="009B97"/>
                </a:solidFill>
                <a:cs typeface="+mn-ea"/>
                <a:sym typeface="+mn-lt"/>
              </a:endParaRPr>
            </a:p>
            <a:p>
              <a:pPr>
                <a:lnSpc>
                  <a:spcPct val="150000"/>
                </a:lnSpc>
              </a:pPr>
              <a:r>
                <a:rPr lang="en-US" sz="2000" dirty="0">
                  <a:solidFill>
                    <a:srgbClr val="009B97"/>
                  </a:solidFill>
                  <a:cs typeface="+mn-ea"/>
                  <a:sym typeface="+mn-lt"/>
                </a:rPr>
                <a:t>2.主要用于城市煤气、炼油厂.化肥和其它化学工业所用煤气或合成原料气中的精脱硫，也可用于冶金、纺织、化纤、轻工、军工、电子、环保等部门的水煤气、焦炉气、油田气、废气等气体中硫化氢的脱除。</a:t>
              </a:r>
              <a:endParaRPr lang="en-US" sz="2000" dirty="0">
                <a:solidFill>
                  <a:srgbClr val="009B97"/>
                </a:solidFill>
                <a:cs typeface="+mn-ea"/>
                <a:sym typeface="+mn-lt"/>
              </a:endParaRPr>
            </a:p>
            <a:p>
              <a:pPr>
                <a:lnSpc>
                  <a:spcPct val="150000"/>
                </a:lnSpc>
              </a:pPr>
              <a:r>
                <a:rPr lang="en-US" sz="2000" dirty="0">
                  <a:solidFill>
                    <a:srgbClr val="009B97"/>
                  </a:solidFill>
                  <a:cs typeface="+mn-ea"/>
                  <a:sym typeface="+mn-lt"/>
                </a:rPr>
                <a:t>3.使用上具有设备简单、操作方便、净化度高、床层阻力小、适应性强、脱硫快、硫容高、无二次污染等特点，即使在无氧条件下也能高精度脱除硫化氢。</a:t>
              </a:r>
              <a:endParaRPr lang="en-US" sz="2000" dirty="0">
                <a:solidFill>
                  <a:srgbClr val="009B97"/>
                </a:solidFill>
                <a:cs typeface="+mn-ea"/>
                <a:sym typeface="+mn-lt"/>
              </a:endParaRPr>
            </a:p>
          </p:txBody>
        </p:sp>
      </p:grpSp>
      <p:sp>
        <p:nvSpPr>
          <p:cNvPr id="105" name="任意多边形: 形状 30"/>
          <p:cNvSpPr/>
          <p:nvPr/>
        </p:nvSpPr>
        <p:spPr>
          <a:xfrm>
            <a:off x="-436918" y="363640"/>
            <a:ext cx="1082592" cy="409932"/>
          </a:xfrm>
          <a:custGeom>
            <a:avLst/>
            <a:gdLst>
              <a:gd name="connsiteX0" fmla="*/ 124918 w 1413447"/>
              <a:gd name="connsiteY0" fmla="*/ 0 h 535213"/>
              <a:gd name="connsiteX1" fmla="*/ 1413447 w 1413447"/>
              <a:gd name="connsiteY1" fmla="*/ 0 h 535213"/>
              <a:gd name="connsiteX2" fmla="*/ 1293066 w 1413447"/>
              <a:gd name="connsiteY2" fmla="*/ 515770 h 535213"/>
              <a:gd name="connsiteX3" fmla="*/ 1296954 w 1413447"/>
              <a:gd name="connsiteY3" fmla="*/ 499111 h 535213"/>
              <a:gd name="connsiteX4" fmla="*/ 1284655 w 1413447"/>
              <a:gd name="connsiteY4" fmla="*/ 517355 h 535213"/>
              <a:gd name="connsiteX5" fmla="*/ 1263549 w 1413447"/>
              <a:gd name="connsiteY5" fmla="*/ 531584 h 535213"/>
              <a:gd name="connsiteX6" fmla="*/ 1245575 w 1413447"/>
              <a:gd name="connsiteY6" fmla="*/ 535213 h 535213"/>
              <a:gd name="connsiteX7" fmla="*/ 74294 w 1413447"/>
              <a:gd name="connsiteY7" fmla="*/ 535213 h 535213"/>
              <a:gd name="connsiteX8" fmla="*/ 56319 w 1413447"/>
              <a:gd name="connsiteY8" fmla="*/ 531584 h 535213"/>
              <a:gd name="connsiteX9" fmla="*/ 15766 w 1413447"/>
              <a:gd name="connsiteY9" fmla="*/ 470404 h 535213"/>
              <a:gd name="connsiteX10" fmla="*/ 19864 w 1413447"/>
              <a:gd name="connsiteY10" fmla="*/ 450109 h 535213"/>
              <a:gd name="connsiteX11" fmla="*/ 0 w 1413447"/>
              <a:gd name="connsiteY11" fmla="*/ 535213 h 535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13447" h="535213">
                <a:moveTo>
                  <a:pt x="124918" y="0"/>
                </a:moveTo>
                <a:lnTo>
                  <a:pt x="1413447" y="0"/>
                </a:lnTo>
                <a:lnTo>
                  <a:pt x="1293066" y="515770"/>
                </a:lnTo>
                <a:lnTo>
                  <a:pt x="1296954" y="499111"/>
                </a:lnTo>
                <a:lnTo>
                  <a:pt x="1284655" y="517355"/>
                </a:lnTo>
                <a:cubicBezTo>
                  <a:pt x="1278647" y="523362"/>
                  <a:pt x="1271493" y="528224"/>
                  <a:pt x="1263549" y="531584"/>
                </a:cubicBezTo>
                <a:lnTo>
                  <a:pt x="1245575" y="535213"/>
                </a:lnTo>
                <a:lnTo>
                  <a:pt x="74294" y="535213"/>
                </a:lnTo>
                <a:lnTo>
                  <a:pt x="56319" y="531584"/>
                </a:lnTo>
                <a:cubicBezTo>
                  <a:pt x="32488" y="521505"/>
                  <a:pt x="15766" y="497907"/>
                  <a:pt x="15766" y="470404"/>
                </a:cubicBezTo>
                <a:lnTo>
                  <a:pt x="19864" y="450109"/>
                </a:lnTo>
                <a:lnTo>
                  <a:pt x="0" y="535213"/>
                </a:lnTo>
                <a:close/>
              </a:path>
            </a:pathLst>
          </a:custGeom>
          <a:solidFill>
            <a:srgbClr val="267CA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sp>
        <p:nvSpPr>
          <p:cNvPr id="5" name="文本框 4"/>
          <p:cNvSpPr txBox="1"/>
          <p:nvPr/>
        </p:nvSpPr>
        <p:spPr>
          <a:xfrm>
            <a:off x="759974" y="319311"/>
            <a:ext cx="6258046" cy="460375"/>
          </a:xfrm>
          <a:prstGeom prst="rect">
            <a:avLst/>
          </a:prstGeom>
          <a:noFill/>
        </p:spPr>
        <p:txBody>
          <a:bodyPr wrap="square" rtlCol="0">
            <a:spAutoFit/>
          </a:bodyPr>
          <a:lstStyle>
            <a:defPPr>
              <a:defRPr lang="zh-CN"/>
            </a:defPPr>
            <a:lvl1pPr>
              <a:defRPr sz="2400" b="1">
                <a:solidFill>
                  <a:srgbClr val="267CA0"/>
                </a:solidFill>
                <a:latin typeface="包图粗黑体" panose="02000800000000000000" pitchFamily="2" charset="-122"/>
                <a:ea typeface="包图粗黑体" panose="02000800000000000000" pitchFamily="2" charset="-122"/>
              </a:defRPr>
            </a:lvl1pPr>
          </a:lstStyle>
          <a:p>
            <a:r>
              <a:rPr lang="zh-CN" altLang="en-US" dirty="0">
                <a:latin typeface="+mn-lt"/>
                <a:ea typeface="+mn-ea"/>
                <a:cs typeface="+mn-ea"/>
                <a:sym typeface="+mn-lt"/>
              </a:rPr>
              <a:t>2.羟基氧化铁脱硫剂</a:t>
            </a:r>
            <a:endParaRPr lang="zh-CN" altLang="en-US" dirty="0">
              <a:latin typeface="+mn-lt"/>
              <a:ea typeface="+mn-ea"/>
              <a:cs typeface="+mn-ea"/>
              <a:sym typeface="+mn-lt"/>
            </a:endParaRPr>
          </a:p>
        </p:txBody>
      </p:sp>
      <p:pic>
        <p:nvPicPr>
          <p:cNvPr id="6" name="图片 5"/>
          <p:cNvPicPr>
            <a:picLocks noChangeAspect="1"/>
          </p:cNvPicPr>
          <p:nvPr/>
        </p:nvPicPr>
        <p:blipFill>
          <a:blip r:embed="rId2">
            <a:clrChange>
              <a:clrFrom>
                <a:srgbClr val="FFFFFE">
                  <a:alpha val="100000"/>
                </a:srgbClr>
              </a:clrFrom>
              <a:clrTo>
                <a:srgbClr val="FFFFFE">
                  <a:alpha val="100000"/>
                  <a:alpha val="0"/>
                </a:srgbClr>
              </a:clrTo>
            </a:clrChange>
          </a:blip>
          <a:srcRect r="83031" b="81863"/>
          <a:stretch>
            <a:fillRect/>
          </a:stretch>
        </p:blipFill>
        <p:spPr>
          <a:xfrm>
            <a:off x="9119870" y="-342900"/>
            <a:ext cx="3338830" cy="1169670"/>
          </a:xfrm>
          <a:prstGeom prst="rect">
            <a:avLst/>
          </a:prstGeom>
        </p:spPr>
      </p:pic>
    </p:spTree>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35"/>
                                        </p:tgtEl>
                                        <p:attrNameLst>
                                          <p:attrName>style.visibility</p:attrName>
                                        </p:attrNameLst>
                                      </p:cBhvr>
                                      <p:to>
                                        <p:strVal val="visible"/>
                                      </p:to>
                                    </p:set>
                                    <p:anim calcmode="lin" valueType="num">
                                      <p:cBhvr additive="base">
                                        <p:cTn id="7" dur="500" fill="hold"/>
                                        <p:tgtEl>
                                          <p:spTgt spid="135"/>
                                        </p:tgtEl>
                                        <p:attrNameLst>
                                          <p:attrName>ppt_x</p:attrName>
                                        </p:attrNameLst>
                                      </p:cBhvr>
                                      <p:tavLst>
                                        <p:tav tm="0">
                                          <p:val>
                                            <p:strVal val="#ppt_x"/>
                                          </p:val>
                                        </p:tav>
                                        <p:tav tm="100000">
                                          <p:val>
                                            <p:strVal val="#ppt_x"/>
                                          </p:val>
                                        </p:tav>
                                      </p:tavLst>
                                    </p:anim>
                                    <p:anim calcmode="lin" valueType="num">
                                      <p:cBhvr additive="base">
                                        <p:cTn id="8" dur="500" fill="hold"/>
                                        <p:tgtEl>
                                          <p:spTgt spid="13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par>
                          <p:cTn id="15" fill="hold">
                            <p:stCondLst>
                              <p:cond delay="1000"/>
                            </p:stCondLst>
                            <p:childTnLst>
                              <p:par>
                                <p:cTn id="16" presetID="2" presetClass="entr" presetSubtype="4" fill="hold" nodeType="afterEffect">
                                  <p:stCondLst>
                                    <p:cond delay="0"/>
                                  </p:stCondLst>
                                  <p:childTnLst>
                                    <p:set>
                                      <p:cBhvr>
                                        <p:cTn id="17" dur="1" fill="hold">
                                          <p:stCondLst>
                                            <p:cond delay="0"/>
                                          </p:stCondLst>
                                        </p:cTn>
                                        <p:tgtEl>
                                          <p:spTgt spid="136"/>
                                        </p:tgtEl>
                                        <p:attrNameLst>
                                          <p:attrName>style.visibility</p:attrName>
                                        </p:attrNameLst>
                                      </p:cBhvr>
                                      <p:to>
                                        <p:strVal val="visible"/>
                                      </p:to>
                                    </p:set>
                                    <p:anim calcmode="lin" valueType="num">
                                      <p:cBhvr additive="base">
                                        <p:cTn id="18" dur="500" fill="hold"/>
                                        <p:tgtEl>
                                          <p:spTgt spid="136"/>
                                        </p:tgtEl>
                                        <p:attrNameLst>
                                          <p:attrName>ppt_x</p:attrName>
                                        </p:attrNameLst>
                                      </p:cBhvr>
                                      <p:tavLst>
                                        <p:tav tm="0">
                                          <p:val>
                                            <p:strVal val="#ppt_x"/>
                                          </p:val>
                                        </p:tav>
                                        <p:tav tm="100000">
                                          <p:val>
                                            <p:strVal val="#ppt_x"/>
                                          </p:val>
                                        </p:tav>
                                      </p:tavLst>
                                    </p:anim>
                                    <p:anim calcmode="lin" valueType="num">
                                      <p:cBhvr additive="base">
                                        <p:cTn id="19" dur="500" fill="hold"/>
                                        <p:tgtEl>
                                          <p:spTgt spid="1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38f7da5afdb16ecb019a62a225331c1b.webp"/>
          <p:cNvPicPr>
            <a:picLocks noChangeAspect="1"/>
          </p:cNvPicPr>
          <p:nvPr/>
        </p:nvPicPr>
        <p:blipFill>
          <a:blip r:embed="rId1">
            <a:alphaModFix amt="40000"/>
          </a:blip>
          <a:stretch>
            <a:fillRect/>
          </a:stretch>
        </p:blipFill>
        <p:spPr>
          <a:xfrm>
            <a:off x="5304155" y="-27940"/>
            <a:ext cx="6913245" cy="6913245"/>
          </a:xfrm>
          <a:prstGeom prst="rect">
            <a:avLst/>
          </a:prstGeom>
          <a:noFill/>
          <a:ln w="9525">
            <a:noFill/>
          </a:ln>
        </p:spPr>
      </p:pic>
      <p:sp>
        <p:nvSpPr>
          <p:cNvPr id="11" name="TextBox 3"/>
          <p:cNvSpPr txBox="1"/>
          <p:nvPr/>
        </p:nvSpPr>
        <p:spPr>
          <a:xfrm>
            <a:off x="427248" y="6435694"/>
            <a:ext cx="1800200" cy="118430"/>
          </a:xfrm>
          <a:prstGeom prst="rect">
            <a:avLst/>
          </a:prstGeom>
          <a:noFill/>
        </p:spPr>
        <p:txBody>
          <a:bodyPr wrap="square" rtlCol="0">
            <a:spAutoFit/>
          </a:bodyPr>
          <a:lstStyle/>
          <a:p>
            <a:pPr>
              <a:lnSpc>
                <a:spcPct val="200000"/>
              </a:lnSpc>
            </a:pPr>
            <a:r>
              <a:rPr lang="en-US" altLang="zh-CN" sz="100" dirty="0">
                <a:solidFill>
                  <a:schemeClr val="bg1"/>
                </a:solidFill>
                <a:latin typeface="微软雅黑" panose="020B0503020204020204" pitchFamily="34" charset="-122"/>
                <a:ea typeface="微软雅黑" panose="020B0503020204020204" pitchFamily="34" charset="-122"/>
              </a:rPr>
              <a:t>PPT</a:t>
            </a:r>
            <a:r>
              <a:rPr lang="zh-CN" altLang="en-US" sz="100" dirty="0">
                <a:solidFill>
                  <a:schemeClr val="bg1"/>
                </a:solidFill>
                <a:latin typeface="微软雅黑" panose="020B0503020204020204" pitchFamily="34" charset="-122"/>
                <a:ea typeface="微软雅黑" panose="020B0503020204020204" pitchFamily="34" charset="-122"/>
              </a:rPr>
              <a:t>模板 </a:t>
            </a:r>
            <a:r>
              <a:rPr lang="en-US" altLang="zh-CN" sz="100" dirty="0">
                <a:solidFill>
                  <a:schemeClr val="bg1"/>
                </a:solidFill>
                <a:latin typeface="微软雅黑" panose="020B0503020204020204" pitchFamily="34" charset="-122"/>
                <a:ea typeface="微软雅黑" panose="020B0503020204020204" pitchFamily="34" charset="-122"/>
              </a:rPr>
              <a:t>http://www.1ppt.com/moban/</a:t>
            </a:r>
            <a:r>
              <a:rPr lang="zh-CN" altLang="en-US" sz="100" dirty="0">
                <a:solidFill>
                  <a:schemeClr val="bg1"/>
                </a:solidFill>
                <a:latin typeface="微软雅黑" panose="020B0503020204020204" pitchFamily="34" charset="-122"/>
                <a:ea typeface="微软雅黑" panose="020B0503020204020204" pitchFamily="34" charset="-122"/>
              </a:rPr>
              <a:t> </a:t>
            </a:r>
            <a:endParaRPr lang="en-US" altLang="zh-CN" sz="100" dirty="0">
              <a:solidFill>
                <a:schemeClr val="bg1"/>
              </a:solidFill>
              <a:latin typeface="微软雅黑" panose="020B0503020204020204" pitchFamily="34" charset="-122"/>
              <a:ea typeface="微软雅黑" panose="020B0503020204020204" pitchFamily="34" charset="-122"/>
            </a:endParaRPr>
          </a:p>
        </p:txBody>
      </p:sp>
      <p:sp>
        <p:nvSpPr>
          <p:cNvPr id="4" name="任意多边形: 形状 30"/>
          <p:cNvSpPr/>
          <p:nvPr/>
        </p:nvSpPr>
        <p:spPr>
          <a:xfrm>
            <a:off x="-436918" y="363640"/>
            <a:ext cx="1082592" cy="409932"/>
          </a:xfrm>
          <a:custGeom>
            <a:avLst/>
            <a:gdLst>
              <a:gd name="connsiteX0" fmla="*/ 124918 w 1413447"/>
              <a:gd name="connsiteY0" fmla="*/ 0 h 535213"/>
              <a:gd name="connsiteX1" fmla="*/ 1413447 w 1413447"/>
              <a:gd name="connsiteY1" fmla="*/ 0 h 535213"/>
              <a:gd name="connsiteX2" fmla="*/ 1293066 w 1413447"/>
              <a:gd name="connsiteY2" fmla="*/ 515770 h 535213"/>
              <a:gd name="connsiteX3" fmla="*/ 1296954 w 1413447"/>
              <a:gd name="connsiteY3" fmla="*/ 499111 h 535213"/>
              <a:gd name="connsiteX4" fmla="*/ 1284655 w 1413447"/>
              <a:gd name="connsiteY4" fmla="*/ 517355 h 535213"/>
              <a:gd name="connsiteX5" fmla="*/ 1263549 w 1413447"/>
              <a:gd name="connsiteY5" fmla="*/ 531584 h 535213"/>
              <a:gd name="connsiteX6" fmla="*/ 1245575 w 1413447"/>
              <a:gd name="connsiteY6" fmla="*/ 535213 h 535213"/>
              <a:gd name="connsiteX7" fmla="*/ 74294 w 1413447"/>
              <a:gd name="connsiteY7" fmla="*/ 535213 h 535213"/>
              <a:gd name="connsiteX8" fmla="*/ 56319 w 1413447"/>
              <a:gd name="connsiteY8" fmla="*/ 531584 h 535213"/>
              <a:gd name="connsiteX9" fmla="*/ 15766 w 1413447"/>
              <a:gd name="connsiteY9" fmla="*/ 470404 h 535213"/>
              <a:gd name="connsiteX10" fmla="*/ 19864 w 1413447"/>
              <a:gd name="connsiteY10" fmla="*/ 450109 h 535213"/>
              <a:gd name="connsiteX11" fmla="*/ 0 w 1413447"/>
              <a:gd name="connsiteY11" fmla="*/ 535213 h 535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13447" h="535213">
                <a:moveTo>
                  <a:pt x="124918" y="0"/>
                </a:moveTo>
                <a:lnTo>
                  <a:pt x="1413447" y="0"/>
                </a:lnTo>
                <a:lnTo>
                  <a:pt x="1293066" y="515770"/>
                </a:lnTo>
                <a:lnTo>
                  <a:pt x="1296954" y="499111"/>
                </a:lnTo>
                <a:lnTo>
                  <a:pt x="1284655" y="517355"/>
                </a:lnTo>
                <a:cubicBezTo>
                  <a:pt x="1278647" y="523362"/>
                  <a:pt x="1271493" y="528224"/>
                  <a:pt x="1263549" y="531584"/>
                </a:cubicBezTo>
                <a:lnTo>
                  <a:pt x="1245575" y="535213"/>
                </a:lnTo>
                <a:lnTo>
                  <a:pt x="74294" y="535213"/>
                </a:lnTo>
                <a:lnTo>
                  <a:pt x="56319" y="531584"/>
                </a:lnTo>
                <a:cubicBezTo>
                  <a:pt x="32488" y="521505"/>
                  <a:pt x="15766" y="497907"/>
                  <a:pt x="15766" y="470404"/>
                </a:cubicBezTo>
                <a:lnTo>
                  <a:pt x="19864" y="450109"/>
                </a:lnTo>
                <a:lnTo>
                  <a:pt x="0" y="535213"/>
                </a:lnTo>
                <a:close/>
              </a:path>
            </a:pathLst>
          </a:custGeom>
          <a:solidFill>
            <a:srgbClr val="267CA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sp>
        <p:nvSpPr>
          <p:cNvPr id="5" name="文本框 4"/>
          <p:cNvSpPr txBox="1"/>
          <p:nvPr/>
        </p:nvSpPr>
        <p:spPr>
          <a:xfrm>
            <a:off x="759974" y="319311"/>
            <a:ext cx="6258046" cy="460375"/>
          </a:xfrm>
          <a:prstGeom prst="rect">
            <a:avLst/>
          </a:prstGeom>
          <a:noFill/>
        </p:spPr>
        <p:txBody>
          <a:bodyPr wrap="square" rtlCol="0">
            <a:spAutoFit/>
          </a:bodyPr>
          <a:lstStyle>
            <a:defPPr>
              <a:defRPr lang="zh-CN"/>
            </a:defPPr>
            <a:lvl1pPr>
              <a:defRPr sz="2400" b="1">
                <a:solidFill>
                  <a:srgbClr val="267CA0"/>
                </a:solidFill>
                <a:latin typeface="包图粗黑体" panose="02000800000000000000" pitchFamily="2" charset="-122"/>
                <a:ea typeface="包图粗黑体" panose="02000800000000000000" pitchFamily="2" charset="-122"/>
              </a:defRPr>
            </a:lvl1pPr>
          </a:lstStyle>
          <a:p>
            <a:r>
              <a:rPr lang="zh-CN" altLang="en-US" dirty="0">
                <a:latin typeface="+mn-lt"/>
                <a:ea typeface="+mn-ea"/>
                <a:cs typeface="+mn-ea"/>
                <a:sym typeface="+mn-lt"/>
              </a:rPr>
              <a:t>3.二氧化硫脱硫剂（干法+湿法）</a:t>
            </a:r>
            <a:endParaRPr lang="zh-CN" altLang="en-US" dirty="0">
              <a:latin typeface="+mn-lt"/>
              <a:ea typeface="+mn-ea"/>
              <a:cs typeface="+mn-ea"/>
              <a:sym typeface="+mn-lt"/>
            </a:endParaRPr>
          </a:p>
        </p:txBody>
      </p:sp>
      <p:sp>
        <p:nvSpPr>
          <p:cNvPr id="37" name="文本框 36"/>
          <p:cNvSpPr txBox="1"/>
          <p:nvPr/>
        </p:nvSpPr>
        <p:spPr>
          <a:xfrm>
            <a:off x="427355" y="1915160"/>
            <a:ext cx="4210685" cy="706755"/>
          </a:xfrm>
          <a:prstGeom prst="rect">
            <a:avLst/>
          </a:prstGeom>
          <a:noFill/>
        </p:spPr>
        <p:txBody>
          <a:bodyPr wrap="square" rtlCol="0">
            <a:spAutoFit/>
          </a:bodyPr>
          <a:lstStyle/>
          <a:p>
            <a:r>
              <a:rPr lang="zh-CN" altLang="en-US" sz="2000" b="1" spc="150" dirty="0">
                <a:solidFill>
                  <a:srgbClr val="267CA0"/>
                </a:solidFill>
                <a:cs typeface="+mn-ea"/>
                <a:sym typeface="+mn-lt"/>
              </a:rPr>
              <a:t>1.使用ADS载体、脱硫效率可达99.9%以上、达到环保排放要求</a:t>
            </a:r>
            <a:endParaRPr lang="zh-CN" altLang="en-US" sz="2000" b="1" spc="150" dirty="0">
              <a:solidFill>
                <a:srgbClr val="267CA0"/>
              </a:solidFill>
              <a:cs typeface="+mn-ea"/>
              <a:sym typeface="+mn-lt"/>
            </a:endParaRPr>
          </a:p>
        </p:txBody>
      </p:sp>
      <p:sp>
        <p:nvSpPr>
          <p:cNvPr id="50" name="文本框 49"/>
          <p:cNvSpPr txBox="1"/>
          <p:nvPr/>
        </p:nvSpPr>
        <p:spPr>
          <a:xfrm>
            <a:off x="391795" y="3808730"/>
            <a:ext cx="3512185" cy="1014730"/>
          </a:xfrm>
          <a:prstGeom prst="rect">
            <a:avLst/>
          </a:prstGeom>
          <a:noFill/>
        </p:spPr>
        <p:txBody>
          <a:bodyPr wrap="square" rtlCol="0">
            <a:spAutoFit/>
          </a:bodyPr>
          <a:lstStyle/>
          <a:p>
            <a:r>
              <a:rPr lang="zh-CN" altLang="en-US" sz="2000" b="1" spc="150" dirty="0">
                <a:solidFill>
                  <a:srgbClr val="267CA0"/>
                </a:solidFill>
                <a:cs typeface="+mn-ea"/>
                <a:sym typeface="+mn-lt"/>
              </a:rPr>
              <a:t>2.具有一定的除尘脱硝效果、自洗能力强、脱硫的同时有洗塔作用</a:t>
            </a:r>
            <a:endParaRPr lang="zh-CN" altLang="en-US" sz="2000" b="1" spc="150" dirty="0">
              <a:solidFill>
                <a:srgbClr val="267CA0"/>
              </a:solidFill>
              <a:cs typeface="+mn-ea"/>
              <a:sym typeface="+mn-lt"/>
            </a:endParaRPr>
          </a:p>
        </p:txBody>
      </p:sp>
      <p:grpSp>
        <p:nvGrpSpPr>
          <p:cNvPr id="39" name="Group 1"/>
          <p:cNvGrpSpPr/>
          <p:nvPr/>
        </p:nvGrpSpPr>
        <p:grpSpPr>
          <a:xfrm>
            <a:off x="3872566" y="3916215"/>
            <a:ext cx="4465609" cy="2070990"/>
            <a:chOff x="3871761" y="3916390"/>
            <a:chExt cx="4467225" cy="2071739"/>
          </a:xfrm>
        </p:grpSpPr>
        <p:sp>
          <p:nvSpPr>
            <p:cNvPr id="40" name="Freeform 85"/>
            <p:cNvSpPr/>
            <p:nvPr/>
          </p:nvSpPr>
          <p:spPr bwMode="auto">
            <a:xfrm>
              <a:off x="3871761" y="4152794"/>
              <a:ext cx="4467224" cy="1835335"/>
            </a:xfrm>
            <a:custGeom>
              <a:avLst/>
              <a:gdLst>
                <a:gd name="T0" fmla="*/ 1593 w 1621"/>
                <a:gd name="T1" fmla="*/ 246 h 666"/>
                <a:gd name="T2" fmla="*/ 1485 w 1621"/>
                <a:gd name="T3" fmla="*/ 148 h 666"/>
                <a:gd name="T4" fmla="*/ 1485 w 1621"/>
                <a:gd name="T5" fmla="*/ 57 h 666"/>
                <a:gd name="T6" fmla="*/ 1261 w 1621"/>
                <a:gd name="T7" fmla="*/ 57 h 666"/>
                <a:gd name="T8" fmla="*/ 811 w 1621"/>
                <a:gd name="T9" fmla="*/ 0 h 666"/>
                <a:gd name="T10" fmla="*/ 360 w 1621"/>
                <a:gd name="T11" fmla="*/ 57 h 666"/>
                <a:gd name="T12" fmla="*/ 136 w 1621"/>
                <a:gd name="T13" fmla="*/ 57 h 666"/>
                <a:gd name="T14" fmla="*/ 136 w 1621"/>
                <a:gd name="T15" fmla="*/ 148 h 666"/>
                <a:gd name="T16" fmla="*/ 28 w 1621"/>
                <a:gd name="T17" fmla="*/ 246 h 666"/>
                <a:gd name="T18" fmla="*/ 0 w 1621"/>
                <a:gd name="T19" fmla="*/ 246 h 666"/>
                <a:gd name="T20" fmla="*/ 0 w 1621"/>
                <a:gd name="T21" fmla="*/ 333 h 666"/>
                <a:gd name="T22" fmla="*/ 0 w 1621"/>
                <a:gd name="T23" fmla="*/ 333 h 666"/>
                <a:gd name="T24" fmla="*/ 0 w 1621"/>
                <a:gd name="T25" fmla="*/ 333 h 666"/>
                <a:gd name="T26" fmla="*/ 0 w 1621"/>
                <a:gd name="T27" fmla="*/ 333 h 666"/>
                <a:gd name="T28" fmla="*/ 136 w 1621"/>
                <a:gd name="T29" fmla="*/ 518 h 666"/>
                <a:gd name="T30" fmla="*/ 136 w 1621"/>
                <a:gd name="T31" fmla="*/ 610 h 666"/>
                <a:gd name="T32" fmla="*/ 360 w 1621"/>
                <a:gd name="T33" fmla="*/ 610 h 666"/>
                <a:gd name="T34" fmla="*/ 811 w 1621"/>
                <a:gd name="T35" fmla="*/ 666 h 666"/>
                <a:gd name="T36" fmla="*/ 1261 w 1621"/>
                <a:gd name="T37" fmla="*/ 610 h 666"/>
                <a:gd name="T38" fmla="*/ 1485 w 1621"/>
                <a:gd name="T39" fmla="*/ 610 h 666"/>
                <a:gd name="T40" fmla="*/ 1485 w 1621"/>
                <a:gd name="T41" fmla="*/ 518 h 666"/>
                <a:gd name="T42" fmla="*/ 1621 w 1621"/>
                <a:gd name="T43" fmla="*/ 333 h 666"/>
                <a:gd name="T44" fmla="*/ 1621 w 1621"/>
                <a:gd name="T45" fmla="*/ 333 h 666"/>
                <a:gd name="T46" fmla="*/ 1621 w 1621"/>
                <a:gd name="T47" fmla="*/ 246 h 666"/>
                <a:gd name="T48" fmla="*/ 1593 w 1621"/>
                <a:gd name="T49" fmla="*/ 246 h 6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21" h="666">
                  <a:moveTo>
                    <a:pt x="1593" y="246"/>
                  </a:moveTo>
                  <a:cubicBezTo>
                    <a:pt x="1570" y="211"/>
                    <a:pt x="1533" y="178"/>
                    <a:pt x="1485" y="148"/>
                  </a:cubicBezTo>
                  <a:cubicBezTo>
                    <a:pt x="1485" y="57"/>
                    <a:pt x="1485" y="57"/>
                    <a:pt x="1485" y="57"/>
                  </a:cubicBezTo>
                  <a:cubicBezTo>
                    <a:pt x="1261" y="57"/>
                    <a:pt x="1261" y="57"/>
                    <a:pt x="1261" y="57"/>
                  </a:cubicBezTo>
                  <a:cubicBezTo>
                    <a:pt x="1132" y="21"/>
                    <a:pt x="977" y="0"/>
                    <a:pt x="811" y="0"/>
                  </a:cubicBezTo>
                  <a:cubicBezTo>
                    <a:pt x="644" y="0"/>
                    <a:pt x="489" y="21"/>
                    <a:pt x="360" y="57"/>
                  </a:cubicBezTo>
                  <a:cubicBezTo>
                    <a:pt x="136" y="57"/>
                    <a:pt x="136" y="57"/>
                    <a:pt x="136" y="57"/>
                  </a:cubicBezTo>
                  <a:cubicBezTo>
                    <a:pt x="136" y="148"/>
                    <a:pt x="136" y="148"/>
                    <a:pt x="136" y="148"/>
                  </a:cubicBezTo>
                  <a:cubicBezTo>
                    <a:pt x="88" y="178"/>
                    <a:pt x="51" y="211"/>
                    <a:pt x="28" y="246"/>
                  </a:cubicBezTo>
                  <a:cubicBezTo>
                    <a:pt x="0" y="246"/>
                    <a:pt x="0" y="246"/>
                    <a:pt x="0" y="246"/>
                  </a:cubicBezTo>
                  <a:cubicBezTo>
                    <a:pt x="0" y="333"/>
                    <a:pt x="0" y="333"/>
                    <a:pt x="0" y="333"/>
                  </a:cubicBezTo>
                  <a:cubicBezTo>
                    <a:pt x="0" y="333"/>
                    <a:pt x="0" y="333"/>
                    <a:pt x="0" y="333"/>
                  </a:cubicBezTo>
                  <a:cubicBezTo>
                    <a:pt x="0" y="333"/>
                    <a:pt x="0" y="333"/>
                    <a:pt x="0" y="333"/>
                  </a:cubicBezTo>
                  <a:cubicBezTo>
                    <a:pt x="0" y="333"/>
                    <a:pt x="0" y="333"/>
                    <a:pt x="0" y="333"/>
                  </a:cubicBezTo>
                  <a:cubicBezTo>
                    <a:pt x="0" y="402"/>
                    <a:pt x="50" y="465"/>
                    <a:pt x="136" y="518"/>
                  </a:cubicBezTo>
                  <a:cubicBezTo>
                    <a:pt x="136" y="610"/>
                    <a:pt x="136" y="610"/>
                    <a:pt x="136" y="610"/>
                  </a:cubicBezTo>
                  <a:cubicBezTo>
                    <a:pt x="360" y="610"/>
                    <a:pt x="360" y="610"/>
                    <a:pt x="360" y="610"/>
                  </a:cubicBezTo>
                  <a:cubicBezTo>
                    <a:pt x="489" y="645"/>
                    <a:pt x="644" y="666"/>
                    <a:pt x="811" y="666"/>
                  </a:cubicBezTo>
                  <a:cubicBezTo>
                    <a:pt x="977" y="666"/>
                    <a:pt x="1132" y="645"/>
                    <a:pt x="1261" y="610"/>
                  </a:cubicBezTo>
                  <a:cubicBezTo>
                    <a:pt x="1485" y="610"/>
                    <a:pt x="1485" y="610"/>
                    <a:pt x="1485" y="610"/>
                  </a:cubicBezTo>
                  <a:cubicBezTo>
                    <a:pt x="1485" y="518"/>
                    <a:pt x="1485" y="518"/>
                    <a:pt x="1485" y="518"/>
                  </a:cubicBezTo>
                  <a:cubicBezTo>
                    <a:pt x="1571" y="465"/>
                    <a:pt x="1621" y="402"/>
                    <a:pt x="1621" y="333"/>
                  </a:cubicBezTo>
                  <a:cubicBezTo>
                    <a:pt x="1621" y="333"/>
                    <a:pt x="1621" y="333"/>
                    <a:pt x="1621" y="333"/>
                  </a:cubicBezTo>
                  <a:cubicBezTo>
                    <a:pt x="1621" y="246"/>
                    <a:pt x="1621" y="246"/>
                    <a:pt x="1621" y="246"/>
                  </a:cubicBezTo>
                  <a:cubicBezTo>
                    <a:pt x="1593" y="246"/>
                    <a:pt x="1593" y="246"/>
                    <a:pt x="1593" y="246"/>
                  </a:cubicBezTo>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91407" tIns="45703" rIns="91407" bIns="45703" numCol="1" anchor="t" anchorCtr="0" compatLnSpc="1"/>
            <a:lstStyle/>
            <a:p>
              <a:endParaRPr lang="en-US" dirty="0">
                <a:cs typeface="+mn-ea"/>
                <a:sym typeface="+mn-lt"/>
              </a:endParaRPr>
            </a:p>
          </p:txBody>
        </p:sp>
        <p:sp>
          <p:nvSpPr>
            <p:cNvPr id="41" name="Freeform 86"/>
            <p:cNvSpPr>
              <a:spLocks noEditPoints="1"/>
            </p:cNvSpPr>
            <p:nvPr/>
          </p:nvSpPr>
          <p:spPr bwMode="auto">
            <a:xfrm>
              <a:off x="3871761" y="3965301"/>
              <a:ext cx="4467224" cy="1679285"/>
            </a:xfrm>
            <a:custGeom>
              <a:avLst/>
              <a:gdLst>
                <a:gd name="T0" fmla="*/ 1485 w 1621"/>
                <a:gd name="T1" fmla="*/ 586 h 609"/>
                <a:gd name="T2" fmla="*/ 1485 w 1621"/>
                <a:gd name="T3" fmla="*/ 586 h 609"/>
                <a:gd name="T4" fmla="*/ 1485 w 1621"/>
                <a:gd name="T5" fmla="*/ 609 h 609"/>
                <a:gd name="T6" fmla="*/ 1485 w 1621"/>
                <a:gd name="T7" fmla="*/ 609 h 609"/>
                <a:gd name="T8" fmla="*/ 1485 w 1621"/>
                <a:gd name="T9" fmla="*/ 586 h 609"/>
                <a:gd name="T10" fmla="*/ 0 w 1621"/>
                <a:gd name="T11" fmla="*/ 332 h 609"/>
                <a:gd name="T12" fmla="*/ 0 w 1621"/>
                <a:gd name="T13" fmla="*/ 332 h 609"/>
                <a:gd name="T14" fmla="*/ 0 w 1621"/>
                <a:gd name="T15" fmla="*/ 332 h 609"/>
                <a:gd name="T16" fmla="*/ 0 w 1621"/>
                <a:gd name="T17" fmla="*/ 336 h 609"/>
                <a:gd name="T18" fmla="*/ 0 w 1621"/>
                <a:gd name="T19" fmla="*/ 332 h 609"/>
                <a:gd name="T20" fmla="*/ 1621 w 1621"/>
                <a:gd name="T21" fmla="*/ 332 h 609"/>
                <a:gd name="T22" fmla="*/ 1621 w 1621"/>
                <a:gd name="T23" fmla="*/ 333 h 609"/>
                <a:gd name="T24" fmla="*/ 1621 w 1621"/>
                <a:gd name="T25" fmla="*/ 332 h 609"/>
                <a:gd name="T26" fmla="*/ 1621 w 1621"/>
                <a:gd name="T27" fmla="*/ 332 h 609"/>
                <a:gd name="T28" fmla="*/ 136 w 1621"/>
                <a:gd name="T29" fmla="*/ 148 h 609"/>
                <a:gd name="T30" fmla="*/ 1 w 1621"/>
                <a:gd name="T31" fmla="*/ 314 h 609"/>
                <a:gd name="T32" fmla="*/ 28 w 1621"/>
                <a:gd name="T33" fmla="*/ 314 h 609"/>
                <a:gd name="T34" fmla="*/ 136 w 1621"/>
                <a:gd name="T35" fmla="*/ 216 h 609"/>
                <a:gd name="T36" fmla="*/ 136 w 1621"/>
                <a:gd name="T37" fmla="*/ 148 h 609"/>
                <a:gd name="T38" fmla="*/ 811 w 1621"/>
                <a:gd name="T39" fmla="*/ 0 h 609"/>
                <a:gd name="T40" fmla="*/ 360 w 1621"/>
                <a:gd name="T41" fmla="*/ 56 h 609"/>
                <a:gd name="T42" fmla="*/ 136 w 1621"/>
                <a:gd name="T43" fmla="*/ 56 h 609"/>
                <a:gd name="T44" fmla="*/ 136 w 1621"/>
                <a:gd name="T45" fmla="*/ 125 h 609"/>
                <a:gd name="T46" fmla="*/ 360 w 1621"/>
                <a:gd name="T47" fmla="*/ 125 h 609"/>
                <a:gd name="T48" fmla="*/ 811 w 1621"/>
                <a:gd name="T49" fmla="*/ 68 h 609"/>
                <a:gd name="T50" fmla="*/ 1261 w 1621"/>
                <a:gd name="T51" fmla="*/ 125 h 609"/>
                <a:gd name="T52" fmla="*/ 1485 w 1621"/>
                <a:gd name="T53" fmla="*/ 125 h 609"/>
                <a:gd name="T54" fmla="*/ 1485 w 1621"/>
                <a:gd name="T55" fmla="*/ 216 h 609"/>
                <a:gd name="T56" fmla="*/ 1593 w 1621"/>
                <a:gd name="T57" fmla="*/ 314 h 609"/>
                <a:gd name="T58" fmla="*/ 1620 w 1621"/>
                <a:gd name="T59" fmla="*/ 314 h 609"/>
                <a:gd name="T60" fmla="*/ 1485 w 1621"/>
                <a:gd name="T61" fmla="*/ 148 h 609"/>
                <a:gd name="T62" fmla="*/ 1485 w 1621"/>
                <a:gd name="T63" fmla="*/ 56 h 609"/>
                <a:gd name="T64" fmla="*/ 1261 w 1621"/>
                <a:gd name="T65" fmla="*/ 56 h 609"/>
                <a:gd name="T66" fmla="*/ 811 w 1621"/>
                <a:gd name="T67" fmla="*/ 0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621" h="609">
                  <a:moveTo>
                    <a:pt x="1485" y="586"/>
                  </a:moveTo>
                  <a:cubicBezTo>
                    <a:pt x="1485" y="586"/>
                    <a:pt x="1485" y="586"/>
                    <a:pt x="1485" y="586"/>
                  </a:cubicBezTo>
                  <a:cubicBezTo>
                    <a:pt x="1485" y="609"/>
                    <a:pt x="1485" y="609"/>
                    <a:pt x="1485" y="609"/>
                  </a:cubicBezTo>
                  <a:cubicBezTo>
                    <a:pt x="1485" y="609"/>
                    <a:pt x="1485" y="609"/>
                    <a:pt x="1485" y="609"/>
                  </a:cubicBezTo>
                  <a:cubicBezTo>
                    <a:pt x="1485" y="586"/>
                    <a:pt x="1485" y="586"/>
                    <a:pt x="1485" y="586"/>
                  </a:cubicBezTo>
                  <a:moveTo>
                    <a:pt x="0" y="332"/>
                  </a:moveTo>
                  <a:cubicBezTo>
                    <a:pt x="0" y="332"/>
                    <a:pt x="0" y="332"/>
                    <a:pt x="0" y="332"/>
                  </a:cubicBezTo>
                  <a:cubicBezTo>
                    <a:pt x="0" y="332"/>
                    <a:pt x="0" y="332"/>
                    <a:pt x="0" y="332"/>
                  </a:cubicBezTo>
                  <a:cubicBezTo>
                    <a:pt x="0" y="334"/>
                    <a:pt x="0" y="335"/>
                    <a:pt x="0" y="336"/>
                  </a:cubicBezTo>
                  <a:cubicBezTo>
                    <a:pt x="0" y="332"/>
                    <a:pt x="0" y="332"/>
                    <a:pt x="0" y="332"/>
                  </a:cubicBezTo>
                  <a:moveTo>
                    <a:pt x="1621" y="332"/>
                  </a:moveTo>
                  <a:cubicBezTo>
                    <a:pt x="1621" y="333"/>
                    <a:pt x="1621" y="333"/>
                    <a:pt x="1621" y="333"/>
                  </a:cubicBezTo>
                  <a:cubicBezTo>
                    <a:pt x="1621" y="333"/>
                    <a:pt x="1621" y="332"/>
                    <a:pt x="1621" y="332"/>
                  </a:cubicBezTo>
                  <a:cubicBezTo>
                    <a:pt x="1621" y="332"/>
                    <a:pt x="1621" y="332"/>
                    <a:pt x="1621" y="332"/>
                  </a:cubicBezTo>
                  <a:moveTo>
                    <a:pt x="136" y="148"/>
                  </a:moveTo>
                  <a:cubicBezTo>
                    <a:pt x="58" y="196"/>
                    <a:pt x="9" y="253"/>
                    <a:pt x="1" y="314"/>
                  </a:cubicBezTo>
                  <a:cubicBezTo>
                    <a:pt x="28" y="314"/>
                    <a:pt x="28" y="314"/>
                    <a:pt x="28" y="314"/>
                  </a:cubicBezTo>
                  <a:cubicBezTo>
                    <a:pt x="51" y="279"/>
                    <a:pt x="88" y="246"/>
                    <a:pt x="136" y="216"/>
                  </a:cubicBezTo>
                  <a:cubicBezTo>
                    <a:pt x="136" y="148"/>
                    <a:pt x="136" y="148"/>
                    <a:pt x="136" y="148"/>
                  </a:cubicBezTo>
                  <a:moveTo>
                    <a:pt x="811" y="0"/>
                  </a:moveTo>
                  <a:cubicBezTo>
                    <a:pt x="644" y="0"/>
                    <a:pt x="489" y="21"/>
                    <a:pt x="360" y="56"/>
                  </a:cubicBezTo>
                  <a:cubicBezTo>
                    <a:pt x="136" y="56"/>
                    <a:pt x="136" y="56"/>
                    <a:pt x="136" y="56"/>
                  </a:cubicBezTo>
                  <a:cubicBezTo>
                    <a:pt x="136" y="125"/>
                    <a:pt x="136" y="125"/>
                    <a:pt x="136" y="125"/>
                  </a:cubicBezTo>
                  <a:cubicBezTo>
                    <a:pt x="360" y="125"/>
                    <a:pt x="360" y="125"/>
                    <a:pt x="360" y="125"/>
                  </a:cubicBezTo>
                  <a:cubicBezTo>
                    <a:pt x="489" y="89"/>
                    <a:pt x="644" y="68"/>
                    <a:pt x="811" y="68"/>
                  </a:cubicBezTo>
                  <a:cubicBezTo>
                    <a:pt x="977" y="68"/>
                    <a:pt x="1132" y="89"/>
                    <a:pt x="1261" y="125"/>
                  </a:cubicBezTo>
                  <a:cubicBezTo>
                    <a:pt x="1485" y="125"/>
                    <a:pt x="1485" y="125"/>
                    <a:pt x="1485" y="125"/>
                  </a:cubicBezTo>
                  <a:cubicBezTo>
                    <a:pt x="1485" y="216"/>
                    <a:pt x="1485" y="216"/>
                    <a:pt x="1485" y="216"/>
                  </a:cubicBezTo>
                  <a:cubicBezTo>
                    <a:pt x="1533" y="246"/>
                    <a:pt x="1570" y="279"/>
                    <a:pt x="1593" y="314"/>
                  </a:cubicBezTo>
                  <a:cubicBezTo>
                    <a:pt x="1620" y="314"/>
                    <a:pt x="1620" y="314"/>
                    <a:pt x="1620" y="314"/>
                  </a:cubicBezTo>
                  <a:cubicBezTo>
                    <a:pt x="1612" y="253"/>
                    <a:pt x="1563" y="196"/>
                    <a:pt x="1485" y="148"/>
                  </a:cubicBezTo>
                  <a:cubicBezTo>
                    <a:pt x="1485" y="56"/>
                    <a:pt x="1485" y="56"/>
                    <a:pt x="1485" y="56"/>
                  </a:cubicBezTo>
                  <a:cubicBezTo>
                    <a:pt x="1261" y="56"/>
                    <a:pt x="1261" y="56"/>
                    <a:pt x="1261" y="56"/>
                  </a:cubicBezTo>
                  <a:cubicBezTo>
                    <a:pt x="1132" y="21"/>
                    <a:pt x="977" y="0"/>
                    <a:pt x="811"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07" tIns="45703" rIns="91407" bIns="45703" numCol="1" anchor="t" anchorCtr="0" compatLnSpc="1"/>
            <a:lstStyle/>
            <a:p>
              <a:endParaRPr lang="en-US" dirty="0">
                <a:cs typeface="+mn-ea"/>
                <a:sym typeface="+mn-lt"/>
              </a:endParaRPr>
            </a:p>
          </p:txBody>
        </p:sp>
        <p:sp>
          <p:nvSpPr>
            <p:cNvPr id="42" name="Freeform 87"/>
            <p:cNvSpPr/>
            <p:nvPr/>
          </p:nvSpPr>
          <p:spPr bwMode="auto">
            <a:xfrm>
              <a:off x="3871761" y="4152794"/>
              <a:ext cx="4467224" cy="1645513"/>
            </a:xfrm>
            <a:custGeom>
              <a:avLst/>
              <a:gdLst>
                <a:gd name="T0" fmla="*/ 811 w 1621"/>
                <a:gd name="T1" fmla="*/ 0 h 597"/>
                <a:gd name="T2" fmla="*/ 360 w 1621"/>
                <a:gd name="T3" fmla="*/ 57 h 597"/>
                <a:gd name="T4" fmla="*/ 136 w 1621"/>
                <a:gd name="T5" fmla="*/ 57 h 597"/>
                <a:gd name="T6" fmla="*/ 136 w 1621"/>
                <a:gd name="T7" fmla="*/ 80 h 597"/>
                <a:gd name="T8" fmla="*/ 136 w 1621"/>
                <a:gd name="T9" fmla="*/ 80 h 597"/>
                <a:gd name="T10" fmla="*/ 136 w 1621"/>
                <a:gd name="T11" fmla="*/ 148 h 597"/>
                <a:gd name="T12" fmla="*/ 28 w 1621"/>
                <a:gd name="T13" fmla="*/ 246 h 597"/>
                <a:gd name="T14" fmla="*/ 1 w 1621"/>
                <a:gd name="T15" fmla="*/ 246 h 597"/>
                <a:gd name="T16" fmla="*/ 0 w 1621"/>
                <a:gd name="T17" fmla="*/ 264 h 597"/>
                <a:gd name="T18" fmla="*/ 0 w 1621"/>
                <a:gd name="T19" fmla="*/ 264 h 597"/>
                <a:gd name="T20" fmla="*/ 0 w 1621"/>
                <a:gd name="T21" fmla="*/ 268 h 597"/>
                <a:gd name="T22" fmla="*/ 136 w 1621"/>
                <a:gd name="T23" fmla="*/ 450 h 597"/>
                <a:gd name="T24" fmla="*/ 136 w 1621"/>
                <a:gd name="T25" fmla="*/ 541 h 597"/>
                <a:gd name="T26" fmla="*/ 360 w 1621"/>
                <a:gd name="T27" fmla="*/ 541 h 597"/>
                <a:gd name="T28" fmla="*/ 811 w 1621"/>
                <a:gd name="T29" fmla="*/ 597 h 597"/>
                <a:gd name="T30" fmla="*/ 1261 w 1621"/>
                <a:gd name="T31" fmla="*/ 541 h 597"/>
                <a:gd name="T32" fmla="*/ 1485 w 1621"/>
                <a:gd name="T33" fmla="*/ 541 h 597"/>
                <a:gd name="T34" fmla="*/ 1485 w 1621"/>
                <a:gd name="T35" fmla="*/ 518 h 597"/>
                <a:gd name="T36" fmla="*/ 1485 w 1621"/>
                <a:gd name="T37" fmla="*/ 518 h 597"/>
                <a:gd name="T38" fmla="*/ 1485 w 1621"/>
                <a:gd name="T39" fmla="*/ 450 h 597"/>
                <a:gd name="T40" fmla="*/ 1621 w 1621"/>
                <a:gd name="T41" fmla="*/ 265 h 597"/>
                <a:gd name="T42" fmla="*/ 1621 w 1621"/>
                <a:gd name="T43" fmla="*/ 264 h 597"/>
                <a:gd name="T44" fmla="*/ 1620 w 1621"/>
                <a:gd name="T45" fmla="*/ 246 h 597"/>
                <a:gd name="T46" fmla="*/ 1593 w 1621"/>
                <a:gd name="T47" fmla="*/ 246 h 597"/>
                <a:gd name="T48" fmla="*/ 1485 w 1621"/>
                <a:gd name="T49" fmla="*/ 148 h 597"/>
                <a:gd name="T50" fmla="*/ 1485 w 1621"/>
                <a:gd name="T51" fmla="*/ 57 h 597"/>
                <a:gd name="T52" fmla="*/ 1261 w 1621"/>
                <a:gd name="T53" fmla="*/ 57 h 597"/>
                <a:gd name="T54" fmla="*/ 811 w 1621"/>
                <a:gd name="T55" fmla="*/ 0 h 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621" h="597">
                  <a:moveTo>
                    <a:pt x="811" y="0"/>
                  </a:moveTo>
                  <a:cubicBezTo>
                    <a:pt x="644" y="0"/>
                    <a:pt x="489" y="21"/>
                    <a:pt x="360" y="57"/>
                  </a:cubicBezTo>
                  <a:cubicBezTo>
                    <a:pt x="136" y="57"/>
                    <a:pt x="136" y="57"/>
                    <a:pt x="136" y="57"/>
                  </a:cubicBezTo>
                  <a:cubicBezTo>
                    <a:pt x="136" y="80"/>
                    <a:pt x="136" y="80"/>
                    <a:pt x="136" y="80"/>
                  </a:cubicBezTo>
                  <a:cubicBezTo>
                    <a:pt x="136" y="80"/>
                    <a:pt x="136" y="80"/>
                    <a:pt x="136" y="80"/>
                  </a:cubicBezTo>
                  <a:cubicBezTo>
                    <a:pt x="136" y="148"/>
                    <a:pt x="136" y="148"/>
                    <a:pt x="136" y="148"/>
                  </a:cubicBezTo>
                  <a:cubicBezTo>
                    <a:pt x="88" y="178"/>
                    <a:pt x="51" y="211"/>
                    <a:pt x="28" y="246"/>
                  </a:cubicBezTo>
                  <a:cubicBezTo>
                    <a:pt x="1" y="246"/>
                    <a:pt x="1" y="246"/>
                    <a:pt x="1" y="246"/>
                  </a:cubicBezTo>
                  <a:cubicBezTo>
                    <a:pt x="0" y="252"/>
                    <a:pt x="0" y="258"/>
                    <a:pt x="0" y="264"/>
                  </a:cubicBezTo>
                  <a:cubicBezTo>
                    <a:pt x="0" y="264"/>
                    <a:pt x="0" y="264"/>
                    <a:pt x="0" y="264"/>
                  </a:cubicBezTo>
                  <a:cubicBezTo>
                    <a:pt x="0" y="268"/>
                    <a:pt x="0" y="268"/>
                    <a:pt x="0" y="268"/>
                  </a:cubicBezTo>
                  <a:cubicBezTo>
                    <a:pt x="1" y="335"/>
                    <a:pt x="51" y="398"/>
                    <a:pt x="136" y="450"/>
                  </a:cubicBezTo>
                  <a:cubicBezTo>
                    <a:pt x="136" y="541"/>
                    <a:pt x="136" y="541"/>
                    <a:pt x="136" y="541"/>
                  </a:cubicBezTo>
                  <a:cubicBezTo>
                    <a:pt x="360" y="541"/>
                    <a:pt x="360" y="541"/>
                    <a:pt x="360" y="541"/>
                  </a:cubicBezTo>
                  <a:cubicBezTo>
                    <a:pt x="489" y="577"/>
                    <a:pt x="644" y="597"/>
                    <a:pt x="811" y="597"/>
                  </a:cubicBezTo>
                  <a:cubicBezTo>
                    <a:pt x="977" y="597"/>
                    <a:pt x="1132" y="577"/>
                    <a:pt x="1261" y="541"/>
                  </a:cubicBezTo>
                  <a:cubicBezTo>
                    <a:pt x="1485" y="541"/>
                    <a:pt x="1485" y="541"/>
                    <a:pt x="1485" y="541"/>
                  </a:cubicBezTo>
                  <a:cubicBezTo>
                    <a:pt x="1485" y="518"/>
                    <a:pt x="1485" y="518"/>
                    <a:pt x="1485" y="518"/>
                  </a:cubicBezTo>
                  <a:cubicBezTo>
                    <a:pt x="1485" y="518"/>
                    <a:pt x="1485" y="518"/>
                    <a:pt x="1485" y="518"/>
                  </a:cubicBezTo>
                  <a:cubicBezTo>
                    <a:pt x="1485" y="450"/>
                    <a:pt x="1485" y="450"/>
                    <a:pt x="1485" y="450"/>
                  </a:cubicBezTo>
                  <a:cubicBezTo>
                    <a:pt x="1571" y="397"/>
                    <a:pt x="1621" y="333"/>
                    <a:pt x="1621" y="265"/>
                  </a:cubicBezTo>
                  <a:cubicBezTo>
                    <a:pt x="1621" y="264"/>
                    <a:pt x="1621" y="264"/>
                    <a:pt x="1621" y="264"/>
                  </a:cubicBezTo>
                  <a:cubicBezTo>
                    <a:pt x="1621" y="258"/>
                    <a:pt x="1621" y="252"/>
                    <a:pt x="1620" y="246"/>
                  </a:cubicBezTo>
                  <a:cubicBezTo>
                    <a:pt x="1593" y="246"/>
                    <a:pt x="1593" y="246"/>
                    <a:pt x="1593" y="246"/>
                  </a:cubicBezTo>
                  <a:cubicBezTo>
                    <a:pt x="1570" y="211"/>
                    <a:pt x="1533" y="178"/>
                    <a:pt x="1485" y="148"/>
                  </a:cubicBezTo>
                  <a:cubicBezTo>
                    <a:pt x="1485" y="57"/>
                    <a:pt x="1485" y="57"/>
                    <a:pt x="1485" y="57"/>
                  </a:cubicBezTo>
                  <a:cubicBezTo>
                    <a:pt x="1261" y="57"/>
                    <a:pt x="1261" y="57"/>
                    <a:pt x="1261" y="57"/>
                  </a:cubicBezTo>
                  <a:cubicBezTo>
                    <a:pt x="1132" y="21"/>
                    <a:pt x="977" y="0"/>
                    <a:pt x="811" y="0"/>
                  </a:cubicBezTo>
                </a:path>
              </a:pathLst>
            </a:custGeom>
            <a:solidFill>
              <a:schemeClr val="tx2">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07" tIns="45703" rIns="91407" bIns="45703" numCol="1" anchor="t" anchorCtr="0" compatLnSpc="1"/>
            <a:lstStyle/>
            <a:p>
              <a:endParaRPr lang="en-US" dirty="0">
                <a:cs typeface="+mn-ea"/>
                <a:sym typeface="+mn-lt"/>
              </a:endParaRPr>
            </a:p>
          </p:txBody>
        </p:sp>
        <p:sp>
          <p:nvSpPr>
            <p:cNvPr id="43" name="Oval 88"/>
            <p:cNvSpPr>
              <a:spLocks noChangeArrowheads="1"/>
            </p:cNvSpPr>
            <p:nvPr/>
          </p:nvSpPr>
          <p:spPr bwMode="auto">
            <a:xfrm>
              <a:off x="5166744" y="4445097"/>
              <a:ext cx="1877259" cy="772099"/>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07" tIns="45703" rIns="91407" bIns="45703" numCol="1" anchor="t" anchorCtr="0" compatLnSpc="1"/>
            <a:lstStyle/>
            <a:p>
              <a:endParaRPr lang="en-US" dirty="0">
                <a:cs typeface="+mn-ea"/>
                <a:sym typeface="+mn-lt"/>
              </a:endParaRPr>
            </a:p>
          </p:txBody>
        </p:sp>
        <p:sp>
          <p:nvSpPr>
            <p:cNvPr id="44" name="Freeform 89"/>
            <p:cNvSpPr/>
            <p:nvPr/>
          </p:nvSpPr>
          <p:spPr bwMode="auto">
            <a:xfrm>
              <a:off x="3871761" y="3916390"/>
              <a:ext cx="2234777" cy="914174"/>
            </a:xfrm>
            <a:custGeom>
              <a:avLst/>
              <a:gdLst>
                <a:gd name="T0" fmla="*/ 811 w 811"/>
                <a:gd name="T1" fmla="*/ 0 h 332"/>
                <a:gd name="T2" fmla="*/ 360 w 811"/>
                <a:gd name="T3" fmla="*/ 56 h 332"/>
                <a:gd name="T4" fmla="*/ 136 w 811"/>
                <a:gd name="T5" fmla="*/ 56 h 332"/>
                <a:gd name="T6" fmla="*/ 136 w 811"/>
                <a:gd name="T7" fmla="*/ 147 h 332"/>
                <a:gd name="T8" fmla="*/ 0 w 811"/>
                <a:gd name="T9" fmla="*/ 332 h 332"/>
                <a:gd name="T10" fmla="*/ 470 w 811"/>
                <a:gd name="T11" fmla="*/ 332 h 332"/>
                <a:gd name="T12" fmla="*/ 811 w 811"/>
                <a:gd name="T13" fmla="*/ 192 h 332"/>
                <a:gd name="T14" fmla="*/ 811 w 811"/>
                <a:gd name="T15" fmla="*/ 0 h 3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11" h="332">
                  <a:moveTo>
                    <a:pt x="811" y="0"/>
                  </a:moveTo>
                  <a:cubicBezTo>
                    <a:pt x="644" y="0"/>
                    <a:pt x="489" y="20"/>
                    <a:pt x="360" y="56"/>
                  </a:cubicBezTo>
                  <a:cubicBezTo>
                    <a:pt x="136" y="56"/>
                    <a:pt x="136" y="56"/>
                    <a:pt x="136" y="56"/>
                  </a:cubicBezTo>
                  <a:cubicBezTo>
                    <a:pt x="136" y="147"/>
                    <a:pt x="136" y="147"/>
                    <a:pt x="136" y="147"/>
                  </a:cubicBezTo>
                  <a:cubicBezTo>
                    <a:pt x="50" y="200"/>
                    <a:pt x="0" y="264"/>
                    <a:pt x="0" y="332"/>
                  </a:cubicBezTo>
                  <a:cubicBezTo>
                    <a:pt x="470" y="332"/>
                    <a:pt x="470" y="332"/>
                    <a:pt x="470" y="332"/>
                  </a:cubicBezTo>
                  <a:cubicBezTo>
                    <a:pt x="470" y="255"/>
                    <a:pt x="622" y="192"/>
                    <a:pt x="811" y="192"/>
                  </a:cubicBezTo>
                  <a:lnTo>
                    <a:pt x="811" y="0"/>
                  </a:lnTo>
                  <a:close/>
                </a:path>
              </a:pathLst>
            </a:custGeom>
            <a:solidFill>
              <a:srgbClr val="388BA5"/>
            </a:solidFill>
            <a:ln>
              <a:noFill/>
            </a:ln>
            <a:extLst>
              <a:ext uri="{91240B29-F687-4F45-9708-019B960494DF}">
                <a14:hiddenLine xmlns:a14="http://schemas.microsoft.com/office/drawing/2010/main" w="9525">
                  <a:solidFill>
                    <a:srgbClr val="000000"/>
                  </a:solidFill>
                  <a:round/>
                </a14:hiddenLine>
              </a:ext>
            </a:extLst>
          </p:spPr>
          <p:txBody>
            <a:bodyPr vert="horz" wrap="square" lIns="91407" tIns="45703" rIns="91407" bIns="45703" numCol="1" anchor="t" anchorCtr="0" compatLnSpc="1"/>
            <a:lstStyle/>
            <a:p>
              <a:endParaRPr lang="en-US" dirty="0">
                <a:cs typeface="+mn-ea"/>
                <a:sym typeface="+mn-lt"/>
              </a:endParaRPr>
            </a:p>
          </p:txBody>
        </p:sp>
        <p:sp>
          <p:nvSpPr>
            <p:cNvPr id="45" name="Freeform 90"/>
            <p:cNvSpPr/>
            <p:nvPr/>
          </p:nvSpPr>
          <p:spPr bwMode="auto">
            <a:xfrm>
              <a:off x="4499455" y="4174921"/>
              <a:ext cx="1607083" cy="655644"/>
            </a:xfrm>
            <a:custGeom>
              <a:avLst/>
              <a:gdLst>
                <a:gd name="T0" fmla="*/ 242 w 583"/>
                <a:gd name="T1" fmla="*/ 238 h 238"/>
                <a:gd name="T2" fmla="*/ 583 w 583"/>
                <a:gd name="T3" fmla="*/ 98 h 238"/>
                <a:gd name="T4" fmla="*/ 583 w 583"/>
                <a:gd name="T5" fmla="*/ 0 h 238"/>
                <a:gd name="T6" fmla="*/ 0 w 583"/>
                <a:gd name="T7" fmla="*/ 238 h 238"/>
                <a:gd name="T8" fmla="*/ 242 w 583"/>
                <a:gd name="T9" fmla="*/ 238 h 238"/>
              </a:gdLst>
              <a:ahLst/>
              <a:cxnLst>
                <a:cxn ang="0">
                  <a:pos x="T0" y="T1"/>
                </a:cxn>
                <a:cxn ang="0">
                  <a:pos x="T2" y="T3"/>
                </a:cxn>
                <a:cxn ang="0">
                  <a:pos x="T4" y="T5"/>
                </a:cxn>
                <a:cxn ang="0">
                  <a:pos x="T6" y="T7"/>
                </a:cxn>
                <a:cxn ang="0">
                  <a:pos x="T8" y="T9"/>
                </a:cxn>
              </a:cxnLst>
              <a:rect l="0" t="0" r="r" b="b"/>
              <a:pathLst>
                <a:path w="583" h="238">
                  <a:moveTo>
                    <a:pt x="242" y="238"/>
                  </a:moveTo>
                  <a:cubicBezTo>
                    <a:pt x="242" y="161"/>
                    <a:pt x="394" y="98"/>
                    <a:pt x="583" y="98"/>
                  </a:cubicBezTo>
                  <a:cubicBezTo>
                    <a:pt x="583" y="0"/>
                    <a:pt x="583" y="0"/>
                    <a:pt x="583" y="0"/>
                  </a:cubicBezTo>
                  <a:cubicBezTo>
                    <a:pt x="261" y="0"/>
                    <a:pt x="0" y="106"/>
                    <a:pt x="0" y="238"/>
                  </a:cubicBezTo>
                  <a:lnTo>
                    <a:pt x="242" y="238"/>
                  </a:lnTo>
                  <a:close/>
                </a:path>
              </a:pathLst>
            </a:custGeom>
            <a:solidFill>
              <a:srgbClr val="62B1CA"/>
            </a:solidFill>
            <a:ln>
              <a:noFill/>
            </a:ln>
            <a:extLst>
              <a:ext uri="{91240B29-F687-4F45-9708-019B960494DF}">
                <a14:hiddenLine xmlns:a14="http://schemas.microsoft.com/office/drawing/2010/main" w="9525">
                  <a:solidFill>
                    <a:srgbClr val="000000"/>
                  </a:solidFill>
                  <a:round/>
                </a14:hiddenLine>
              </a:ext>
            </a:extLst>
          </p:spPr>
          <p:txBody>
            <a:bodyPr vert="horz" wrap="square" lIns="91407" tIns="45703" rIns="91407" bIns="45703" numCol="1" anchor="t" anchorCtr="0" compatLnSpc="1"/>
            <a:lstStyle/>
            <a:p>
              <a:endParaRPr lang="en-US" dirty="0">
                <a:cs typeface="+mn-ea"/>
                <a:sym typeface="+mn-lt"/>
              </a:endParaRPr>
            </a:p>
          </p:txBody>
        </p:sp>
        <p:sp>
          <p:nvSpPr>
            <p:cNvPr id="52" name="Freeform 91"/>
            <p:cNvSpPr>
              <a:spLocks noEditPoints="1"/>
            </p:cNvSpPr>
            <p:nvPr/>
          </p:nvSpPr>
          <p:spPr bwMode="auto">
            <a:xfrm>
              <a:off x="4838340" y="4624438"/>
              <a:ext cx="215443" cy="82684"/>
            </a:xfrm>
            <a:custGeom>
              <a:avLst/>
              <a:gdLst>
                <a:gd name="T0" fmla="*/ 49 w 78"/>
                <a:gd name="T1" fmla="*/ 2 h 30"/>
                <a:gd name="T2" fmla="*/ 71 w 78"/>
                <a:gd name="T3" fmla="*/ 19 h 30"/>
                <a:gd name="T4" fmla="*/ 29 w 78"/>
                <a:gd name="T5" fmla="*/ 27 h 30"/>
                <a:gd name="T6" fmla="*/ 7 w 78"/>
                <a:gd name="T7" fmla="*/ 10 h 30"/>
                <a:gd name="T8" fmla="*/ 49 w 78"/>
                <a:gd name="T9" fmla="*/ 2 h 30"/>
                <a:gd name="T10" fmla="*/ 34 w 78"/>
                <a:gd name="T11" fmla="*/ 21 h 30"/>
                <a:gd name="T12" fmla="*/ 60 w 78"/>
                <a:gd name="T13" fmla="*/ 18 h 30"/>
                <a:gd name="T14" fmla="*/ 44 w 78"/>
                <a:gd name="T15" fmla="*/ 8 h 30"/>
                <a:gd name="T16" fmla="*/ 18 w 78"/>
                <a:gd name="T17" fmla="*/ 11 h 30"/>
                <a:gd name="T18" fmla="*/ 34 w 78"/>
                <a:gd name="T19" fmla="*/ 21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8" h="30">
                  <a:moveTo>
                    <a:pt x="49" y="2"/>
                  </a:moveTo>
                  <a:cubicBezTo>
                    <a:pt x="70" y="5"/>
                    <a:pt x="78" y="12"/>
                    <a:pt x="71" y="19"/>
                  </a:cubicBezTo>
                  <a:cubicBezTo>
                    <a:pt x="65" y="27"/>
                    <a:pt x="47" y="30"/>
                    <a:pt x="29" y="27"/>
                  </a:cubicBezTo>
                  <a:cubicBezTo>
                    <a:pt x="10" y="24"/>
                    <a:pt x="0" y="17"/>
                    <a:pt x="7" y="10"/>
                  </a:cubicBezTo>
                  <a:cubicBezTo>
                    <a:pt x="14" y="2"/>
                    <a:pt x="32" y="0"/>
                    <a:pt x="49" y="2"/>
                  </a:cubicBezTo>
                  <a:close/>
                  <a:moveTo>
                    <a:pt x="34" y="21"/>
                  </a:moveTo>
                  <a:cubicBezTo>
                    <a:pt x="46" y="22"/>
                    <a:pt x="57" y="21"/>
                    <a:pt x="60" y="18"/>
                  </a:cubicBezTo>
                  <a:cubicBezTo>
                    <a:pt x="64" y="14"/>
                    <a:pt x="57" y="10"/>
                    <a:pt x="44" y="8"/>
                  </a:cubicBezTo>
                  <a:cubicBezTo>
                    <a:pt x="33" y="7"/>
                    <a:pt x="21" y="7"/>
                    <a:pt x="18" y="11"/>
                  </a:cubicBezTo>
                  <a:cubicBezTo>
                    <a:pt x="15" y="15"/>
                    <a:pt x="22" y="19"/>
                    <a:pt x="34" y="2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07" tIns="45703" rIns="91407" bIns="45703" numCol="1" anchor="t" anchorCtr="0" compatLnSpc="1"/>
            <a:lstStyle/>
            <a:p>
              <a:endParaRPr lang="en-US" dirty="0">
                <a:cs typeface="+mn-ea"/>
                <a:sym typeface="+mn-lt"/>
              </a:endParaRPr>
            </a:p>
          </p:txBody>
        </p:sp>
        <p:sp>
          <p:nvSpPr>
            <p:cNvPr id="53" name="Freeform 92"/>
            <p:cNvSpPr>
              <a:spLocks noEditPoints="1"/>
            </p:cNvSpPr>
            <p:nvPr/>
          </p:nvSpPr>
          <p:spPr bwMode="auto">
            <a:xfrm>
              <a:off x="4910542" y="4560387"/>
              <a:ext cx="179341" cy="74531"/>
            </a:xfrm>
            <a:custGeom>
              <a:avLst/>
              <a:gdLst>
                <a:gd name="T0" fmla="*/ 0 w 65"/>
                <a:gd name="T1" fmla="*/ 15 h 27"/>
                <a:gd name="T2" fmla="*/ 9 w 65"/>
                <a:gd name="T3" fmla="*/ 7 h 27"/>
                <a:gd name="T4" fmla="*/ 23 w 65"/>
                <a:gd name="T5" fmla="*/ 1 h 27"/>
                <a:gd name="T6" fmla="*/ 40 w 65"/>
                <a:gd name="T7" fmla="*/ 1 h 27"/>
                <a:gd name="T8" fmla="*/ 51 w 65"/>
                <a:gd name="T9" fmla="*/ 6 h 27"/>
                <a:gd name="T10" fmla="*/ 47 w 65"/>
                <a:gd name="T11" fmla="*/ 16 h 27"/>
                <a:gd name="T12" fmla="*/ 44 w 65"/>
                <a:gd name="T13" fmla="*/ 17 h 27"/>
                <a:gd name="T14" fmla="*/ 65 w 65"/>
                <a:gd name="T15" fmla="*/ 22 h 27"/>
                <a:gd name="T16" fmla="*/ 58 w 65"/>
                <a:gd name="T17" fmla="*/ 27 h 27"/>
                <a:gd name="T18" fmla="*/ 0 w 65"/>
                <a:gd name="T19" fmla="*/ 15 h 27"/>
                <a:gd name="T20" fmla="*/ 34 w 65"/>
                <a:gd name="T21" fmla="*/ 15 h 27"/>
                <a:gd name="T22" fmla="*/ 37 w 65"/>
                <a:gd name="T23" fmla="*/ 14 h 27"/>
                <a:gd name="T24" fmla="*/ 33 w 65"/>
                <a:gd name="T25" fmla="*/ 7 h 27"/>
                <a:gd name="T26" fmla="*/ 19 w 65"/>
                <a:gd name="T27" fmla="*/ 9 h 27"/>
                <a:gd name="T28" fmla="*/ 17 w 65"/>
                <a:gd name="T29" fmla="*/ 12 h 27"/>
                <a:gd name="T30" fmla="*/ 34 w 65"/>
                <a:gd name="T31" fmla="*/ 1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5" h="27">
                  <a:moveTo>
                    <a:pt x="0" y="15"/>
                  </a:moveTo>
                  <a:cubicBezTo>
                    <a:pt x="2" y="13"/>
                    <a:pt x="4" y="11"/>
                    <a:pt x="9" y="7"/>
                  </a:cubicBezTo>
                  <a:cubicBezTo>
                    <a:pt x="13" y="4"/>
                    <a:pt x="18" y="2"/>
                    <a:pt x="23" y="1"/>
                  </a:cubicBezTo>
                  <a:cubicBezTo>
                    <a:pt x="28" y="0"/>
                    <a:pt x="34" y="0"/>
                    <a:pt x="40" y="1"/>
                  </a:cubicBezTo>
                  <a:cubicBezTo>
                    <a:pt x="45" y="3"/>
                    <a:pt x="49" y="4"/>
                    <a:pt x="51" y="6"/>
                  </a:cubicBezTo>
                  <a:cubicBezTo>
                    <a:pt x="53" y="9"/>
                    <a:pt x="51" y="12"/>
                    <a:pt x="47" y="16"/>
                  </a:cubicBezTo>
                  <a:cubicBezTo>
                    <a:pt x="46" y="16"/>
                    <a:pt x="45" y="17"/>
                    <a:pt x="44" y="17"/>
                  </a:cubicBezTo>
                  <a:cubicBezTo>
                    <a:pt x="65" y="22"/>
                    <a:pt x="65" y="22"/>
                    <a:pt x="65" y="22"/>
                  </a:cubicBezTo>
                  <a:cubicBezTo>
                    <a:pt x="58" y="27"/>
                    <a:pt x="58" y="27"/>
                    <a:pt x="58" y="27"/>
                  </a:cubicBezTo>
                  <a:lnTo>
                    <a:pt x="0" y="15"/>
                  </a:lnTo>
                  <a:close/>
                  <a:moveTo>
                    <a:pt x="34" y="15"/>
                  </a:moveTo>
                  <a:cubicBezTo>
                    <a:pt x="35" y="15"/>
                    <a:pt x="36" y="14"/>
                    <a:pt x="37" y="14"/>
                  </a:cubicBezTo>
                  <a:cubicBezTo>
                    <a:pt x="40" y="11"/>
                    <a:pt x="39" y="8"/>
                    <a:pt x="33" y="7"/>
                  </a:cubicBezTo>
                  <a:cubicBezTo>
                    <a:pt x="28" y="6"/>
                    <a:pt x="22" y="6"/>
                    <a:pt x="19" y="9"/>
                  </a:cubicBezTo>
                  <a:cubicBezTo>
                    <a:pt x="17" y="10"/>
                    <a:pt x="17" y="11"/>
                    <a:pt x="17" y="12"/>
                  </a:cubicBezTo>
                  <a:lnTo>
                    <a:pt x="34" y="1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07" tIns="45703" rIns="91407" bIns="45703" numCol="1" anchor="t" anchorCtr="0" compatLnSpc="1"/>
            <a:lstStyle/>
            <a:p>
              <a:endParaRPr lang="en-US" dirty="0">
                <a:cs typeface="+mn-ea"/>
                <a:sym typeface="+mn-lt"/>
              </a:endParaRPr>
            </a:p>
          </p:txBody>
        </p:sp>
        <p:sp>
          <p:nvSpPr>
            <p:cNvPr id="54" name="Freeform 93"/>
            <p:cNvSpPr/>
            <p:nvPr/>
          </p:nvSpPr>
          <p:spPr bwMode="auto">
            <a:xfrm>
              <a:off x="4985073" y="4495172"/>
              <a:ext cx="203797" cy="73367"/>
            </a:xfrm>
            <a:custGeom>
              <a:avLst/>
              <a:gdLst>
                <a:gd name="T0" fmla="*/ 50 w 175"/>
                <a:gd name="T1" fmla="*/ 33 h 63"/>
                <a:gd name="T2" fmla="*/ 26 w 175"/>
                <a:gd name="T3" fmla="*/ 47 h 63"/>
                <a:gd name="T4" fmla="*/ 0 w 175"/>
                <a:gd name="T5" fmla="*/ 40 h 63"/>
                <a:gd name="T6" fmla="*/ 71 w 175"/>
                <a:gd name="T7" fmla="*/ 0 h 63"/>
                <a:gd name="T8" fmla="*/ 94 w 175"/>
                <a:gd name="T9" fmla="*/ 7 h 63"/>
                <a:gd name="T10" fmla="*/ 71 w 175"/>
                <a:gd name="T11" fmla="*/ 21 h 63"/>
                <a:gd name="T12" fmla="*/ 175 w 175"/>
                <a:gd name="T13" fmla="*/ 52 h 63"/>
                <a:gd name="T14" fmla="*/ 154 w 175"/>
                <a:gd name="T15" fmla="*/ 63 h 63"/>
                <a:gd name="T16" fmla="*/ 50 w 175"/>
                <a:gd name="T17" fmla="*/ 3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5" h="63">
                  <a:moveTo>
                    <a:pt x="50" y="33"/>
                  </a:moveTo>
                  <a:lnTo>
                    <a:pt x="26" y="47"/>
                  </a:lnTo>
                  <a:lnTo>
                    <a:pt x="0" y="40"/>
                  </a:lnTo>
                  <a:lnTo>
                    <a:pt x="71" y="0"/>
                  </a:lnTo>
                  <a:lnTo>
                    <a:pt x="94" y="7"/>
                  </a:lnTo>
                  <a:lnTo>
                    <a:pt x="71" y="21"/>
                  </a:lnTo>
                  <a:lnTo>
                    <a:pt x="175" y="52"/>
                  </a:lnTo>
                  <a:lnTo>
                    <a:pt x="154" y="63"/>
                  </a:lnTo>
                  <a:lnTo>
                    <a:pt x="50" y="3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07" tIns="45703" rIns="91407" bIns="45703" numCol="1" anchor="t" anchorCtr="0" compatLnSpc="1"/>
            <a:lstStyle/>
            <a:p>
              <a:endParaRPr lang="en-US" dirty="0">
                <a:cs typeface="+mn-ea"/>
                <a:sym typeface="+mn-lt"/>
              </a:endParaRPr>
            </a:p>
          </p:txBody>
        </p:sp>
        <p:sp>
          <p:nvSpPr>
            <p:cNvPr id="55" name="Freeform 94"/>
            <p:cNvSpPr/>
            <p:nvPr/>
          </p:nvSpPr>
          <p:spPr bwMode="auto">
            <a:xfrm>
              <a:off x="5089883" y="4473046"/>
              <a:ext cx="165366" cy="62886"/>
            </a:xfrm>
            <a:custGeom>
              <a:avLst/>
              <a:gdLst>
                <a:gd name="T0" fmla="*/ 23 w 142"/>
                <a:gd name="T1" fmla="*/ 0 h 54"/>
                <a:gd name="T2" fmla="*/ 142 w 142"/>
                <a:gd name="T3" fmla="*/ 42 h 54"/>
                <a:gd name="T4" fmla="*/ 118 w 142"/>
                <a:gd name="T5" fmla="*/ 54 h 54"/>
                <a:gd name="T6" fmla="*/ 0 w 142"/>
                <a:gd name="T7" fmla="*/ 11 h 54"/>
                <a:gd name="T8" fmla="*/ 23 w 142"/>
                <a:gd name="T9" fmla="*/ 0 h 54"/>
              </a:gdLst>
              <a:ahLst/>
              <a:cxnLst>
                <a:cxn ang="0">
                  <a:pos x="T0" y="T1"/>
                </a:cxn>
                <a:cxn ang="0">
                  <a:pos x="T2" y="T3"/>
                </a:cxn>
                <a:cxn ang="0">
                  <a:pos x="T4" y="T5"/>
                </a:cxn>
                <a:cxn ang="0">
                  <a:pos x="T6" y="T7"/>
                </a:cxn>
                <a:cxn ang="0">
                  <a:pos x="T8" y="T9"/>
                </a:cxn>
              </a:cxnLst>
              <a:rect l="0" t="0" r="r" b="b"/>
              <a:pathLst>
                <a:path w="142" h="54">
                  <a:moveTo>
                    <a:pt x="23" y="0"/>
                  </a:moveTo>
                  <a:lnTo>
                    <a:pt x="142" y="42"/>
                  </a:lnTo>
                  <a:lnTo>
                    <a:pt x="118" y="54"/>
                  </a:lnTo>
                  <a:lnTo>
                    <a:pt x="0" y="11"/>
                  </a:lnTo>
                  <a:lnTo>
                    <a:pt x="23"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07" tIns="45703" rIns="91407" bIns="45703" numCol="1" anchor="t" anchorCtr="0" compatLnSpc="1"/>
            <a:lstStyle/>
            <a:p>
              <a:endParaRPr lang="en-US" dirty="0">
                <a:cs typeface="+mn-ea"/>
                <a:sym typeface="+mn-lt"/>
              </a:endParaRPr>
            </a:p>
          </p:txBody>
        </p:sp>
        <p:sp>
          <p:nvSpPr>
            <p:cNvPr id="56" name="Freeform 95"/>
            <p:cNvSpPr>
              <a:spLocks noEditPoints="1"/>
            </p:cNvSpPr>
            <p:nvPr/>
          </p:nvSpPr>
          <p:spPr bwMode="auto">
            <a:xfrm>
              <a:off x="5160921" y="4420641"/>
              <a:ext cx="209619" cy="87342"/>
            </a:xfrm>
            <a:custGeom>
              <a:avLst/>
              <a:gdLst>
                <a:gd name="T0" fmla="*/ 61 w 76"/>
                <a:gd name="T1" fmla="*/ 6 h 32"/>
                <a:gd name="T2" fmla="*/ 61 w 76"/>
                <a:gd name="T3" fmla="*/ 26 h 32"/>
                <a:gd name="T4" fmla="*/ 15 w 76"/>
                <a:gd name="T5" fmla="*/ 25 h 32"/>
                <a:gd name="T6" fmla="*/ 14 w 76"/>
                <a:gd name="T7" fmla="*/ 5 h 32"/>
                <a:gd name="T8" fmla="*/ 61 w 76"/>
                <a:gd name="T9" fmla="*/ 6 h 32"/>
                <a:gd name="T10" fmla="*/ 26 w 76"/>
                <a:gd name="T11" fmla="*/ 20 h 32"/>
                <a:gd name="T12" fmla="*/ 53 w 76"/>
                <a:gd name="T13" fmla="*/ 22 h 32"/>
                <a:gd name="T14" fmla="*/ 49 w 76"/>
                <a:gd name="T15" fmla="*/ 11 h 32"/>
                <a:gd name="T16" fmla="*/ 22 w 76"/>
                <a:gd name="T17" fmla="*/ 9 h 32"/>
                <a:gd name="T18" fmla="*/ 26 w 76"/>
                <a:gd name="T19" fmla="*/ 2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 h="32">
                  <a:moveTo>
                    <a:pt x="61" y="6"/>
                  </a:moveTo>
                  <a:cubicBezTo>
                    <a:pt x="76" y="13"/>
                    <a:pt x="75" y="21"/>
                    <a:pt x="61" y="26"/>
                  </a:cubicBezTo>
                  <a:cubicBezTo>
                    <a:pt x="47" y="32"/>
                    <a:pt x="28" y="31"/>
                    <a:pt x="15" y="25"/>
                  </a:cubicBezTo>
                  <a:cubicBezTo>
                    <a:pt x="1" y="19"/>
                    <a:pt x="0" y="11"/>
                    <a:pt x="14" y="5"/>
                  </a:cubicBezTo>
                  <a:cubicBezTo>
                    <a:pt x="29" y="0"/>
                    <a:pt x="48" y="1"/>
                    <a:pt x="61" y="6"/>
                  </a:cubicBezTo>
                  <a:close/>
                  <a:moveTo>
                    <a:pt x="26" y="20"/>
                  </a:moveTo>
                  <a:cubicBezTo>
                    <a:pt x="35" y="24"/>
                    <a:pt x="46" y="25"/>
                    <a:pt x="53" y="22"/>
                  </a:cubicBezTo>
                  <a:cubicBezTo>
                    <a:pt x="61" y="20"/>
                    <a:pt x="58" y="15"/>
                    <a:pt x="49" y="11"/>
                  </a:cubicBezTo>
                  <a:cubicBezTo>
                    <a:pt x="41" y="8"/>
                    <a:pt x="30" y="6"/>
                    <a:pt x="22" y="9"/>
                  </a:cubicBezTo>
                  <a:cubicBezTo>
                    <a:pt x="15" y="12"/>
                    <a:pt x="17" y="16"/>
                    <a:pt x="26" y="2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07" tIns="45703" rIns="91407" bIns="45703" numCol="1" anchor="t" anchorCtr="0" compatLnSpc="1"/>
            <a:lstStyle/>
            <a:p>
              <a:endParaRPr lang="en-US" dirty="0">
                <a:cs typeface="+mn-ea"/>
                <a:sym typeface="+mn-lt"/>
              </a:endParaRPr>
            </a:p>
          </p:txBody>
        </p:sp>
        <p:sp>
          <p:nvSpPr>
            <p:cNvPr id="57" name="Freeform 96"/>
            <p:cNvSpPr/>
            <p:nvPr/>
          </p:nvSpPr>
          <p:spPr bwMode="auto">
            <a:xfrm>
              <a:off x="5307655" y="4364742"/>
              <a:ext cx="228252" cy="96658"/>
            </a:xfrm>
            <a:custGeom>
              <a:avLst/>
              <a:gdLst>
                <a:gd name="T0" fmla="*/ 37 w 83"/>
                <a:gd name="T1" fmla="*/ 35 h 35"/>
                <a:gd name="T2" fmla="*/ 0 w 83"/>
                <a:gd name="T3" fmla="*/ 12 h 35"/>
                <a:gd name="T4" fmla="*/ 15 w 83"/>
                <a:gd name="T5" fmla="*/ 8 h 35"/>
                <a:gd name="T6" fmla="*/ 40 w 83"/>
                <a:gd name="T7" fmla="*/ 14 h 35"/>
                <a:gd name="T8" fmla="*/ 61 w 83"/>
                <a:gd name="T9" fmla="*/ 19 h 35"/>
                <a:gd name="T10" fmla="*/ 62 w 83"/>
                <a:gd name="T11" fmla="*/ 19 h 35"/>
                <a:gd name="T12" fmla="*/ 45 w 83"/>
                <a:gd name="T13" fmla="*/ 10 h 35"/>
                <a:gd name="T14" fmla="*/ 34 w 83"/>
                <a:gd name="T15" fmla="*/ 3 h 35"/>
                <a:gd name="T16" fmla="*/ 46 w 83"/>
                <a:gd name="T17" fmla="*/ 0 h 35"/>
                <a:gd name="T18" fmla="*/ 83 w 83"/>
                <a:gd name="T19" fmla="*/ 22 h 35"/>
                <a:gd name="T20" fmla="*/ 70 w 83"/>
                <a:gd name="T21" fmla="*/ 26 h 35"/>
                <a:gd name="T22" fmla="*/ 44 w 83"/>
                <a:gd name="T23" fmla="*/ 21 h 35"/>
                <a:gd name="T24" fmla="*/ 21 w 83"/>
                <a:gd name="T25" fmla="*/ 15 h 35"/>
                <a:gd name="T26" fmla="*/ 21 w 83"/>
                <a:gd name="T27" fmla="*/ 15 h 35"/>
                <a:gd name="T28" fmla="*/ 37 w 83"/>
                <a:gd name="T29" fmla="*/ 25 h 35"/>
                <a:gd name="T30" fmla="*/ 49 w 83"/>
                <a:gd name="T31" fmla="*/ 32 h 35"/>
                <a:gd name="T32" fmla="*/ 37 w 83"/>
                <a:gd name="T33"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3" h="35">
                  <a:moveTo>
                    <a:pt x="37" y="35"/>
                  </a:moveTo>
                  <a:cubicBezTo>
                    <a:pt x="0" y="12"/>
                    <a:pt x="0" y="12"/>
                    <a:pt x="0" y="12"/>
                  </a:cubicBezTo>
                  <a:cubicBezTo>
                    <a:pt x="15" y="8"/>
                    <a:pt x="15" y="8"/>
                    <a:pt x="15" y="8"/>
                  </a:cubicBezTo>
                  <a:cubicBezTo>
                    <a:pt x="40" y="14"/>
                    <a:pt x="40" y="14"/>
                    <a:pt x="40" y="14"/>
                  </a:cubicBezTo>
                  <a:cubicBezTo>
                    <a:pt x="47" y="15"/>
                    <a:pt x="55" y="17"/>
                    <a:pt x="61" y="19"/>
                  </a:cubicBezTo>
                  <a:cubicBezTo>
                    <a:pt x="62" y="19"/>
                    <a:pt x="62" y="19"/>
                    <a:pt x="62" y="19"/>
                  </a:cubicBezTo>
                  <a:cubicBezTo>
                    <a:pt x="56" y="16"/>
                    <a:pt x="51" y="13"/>
                    <a:pt x="45" y="10"/>
                  </a:cubicBezTo>
                  <a:cubicBezTo>
                    <a:pt x="34" y="3"/>
                    <a:pt x="34" y="3"/>
                    <a:pt x="34" y="3"/>
                  </a:cubicBezTo>
                  <a:cubicBezTo>
                    <a:pt x="46" y="0"/>
                    <a:pt x="46" y="0"/>
                    <a:pt x="46" y="0"/>
                  </a:cubicBezTo>
                  <a:cubicBezTo>
                    <a:pt x="83" y="22"/>
                    <a:pt x="83" y="22"/>
                    <a:pt x="83" y="22"/>
                  </a:cubicBezTo>
                  <a:cubicBezTo>
                    <a:pt x="70" y="26"/>
                    <a:pt x="70" y="26"/>
                    <a:pt x="70" y="26"/>
                  </a:cubicBezTo>
                  <a:cubicBezTo>
                    <a:pt x="44" y="21"/>
                    <a:pt x="44" y="21"/>
                    <a:pt x="44" y="21"/>
                  </a:cubicBezTo>
                  <a:cubicBezTo>
                    <a:pt x="36" y="19"/>
                    <a:pt x="28" y="17"/>
                    <a:pt x="21" y="15"/>
                  </a:cubicBezTo>
                  <a:cubicBezTo>
                    <a:pt x="21" y="15"/>
                    <a:pt x="21" y="15"/>
                    <a:pt x="21" y="15"/>
                  </a:cubicBezTo>
                  <a:cubicBezTo>
                    <a:pt x="26" y="18"/>
                    <a:pt x="31" y="21"/>
                    <a:pt x="37" y="25"/>
                  </a:cubicBezTo>
                  <a:cubicBezTo>
                    <a:pt x="49" y="32"/>
                    <a:pt x="49" y="32"/>
                    <a:pt x="49" y="32"/>
                  </a:cubicBezTo>
                  <a:lnTo>
                    <a:pt x="37" y="3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07" tIns="45703" rIns="91407" bIns="45703" numCol="1" anchor="t" anchorCtr="0" compatLnSpc="1"/>
            <a:lstStyle/>
            <a:p>
              <a:endParaRPr lang="en-US" dirty="0">
                <a:cs typeface="+mn-ea"/>
                <a:sym typeface="+mn-lt"/>
              </a:endParaRPr>
            </a:p>
          </p:txBody>
        </p:sp>
        <p:sp>
          <p:nvSpPr>
            <p:cNvPr id="58" name="Freeform 97"/>
            <p:cNvSpPr>
              <a:spLocks noEditPoints="1"/>
            </p:cNvSpPr>
            <p:nvPr/>
          </p:nvSpPr>
          <p:spPr bwMode="auto">
            <a:xfrm>
              <a:off x="5588312" y="4320489"/>
              <a:ext cx="163037" cy="82684"/>
            </a:xfrm>
            <a:custGeom>
              <a:avLst/>
              <a:gdLst>
                <a:gd name="T0" fmla="*/ 52 w 59"/>
                <a:gd name="T1" fmla="*/ 11 h 30"/>
                <a:gd name="T2" fmla="*/ 41 w 59"/>
                <a:gd name="T3" fmla="*/ 28 h 30"/>
                <a:gd name="T4" fmla="*/ 7 w 59"/>
                <a:gd name="T5" fmla="*/ 18 h 30"/>
                <a:gd name="T6" fmla="*/ 18 w 59"/>
                <a:gd name="T7" fmla="*/ 2 h 30"/>
                <a:gd name="T8" fmla="*/ 52 w 59"/>
                <a:gd name="T9" fmla="*/ 11 h 30"/>
                <a:gd name="T10" fmla="*/ 21 w 59"/>
                <a:gd name="T11" fmla="*/ 16 h 30"/>
                <a:gd name="T12" fmla="*/ 38 w 59"/>
                <a:gd name="T13" fmla="*/ 23 h 30"/>
                <a:gd name="T14" fmla="*/ 38 w 59"/>
                <a:gd name="T15" fmla="*/ 13 h 30"/>
                <a:gd name="T16" fmla="*/ 22 w 59"/>
                <a:gd name="T17" fmla="*/ 6 h 30"/>
                <a:gd name="T18" fmla="*/ 21 w 59"/>
                <a:gd name="T19" fmla="*/ 16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9" h="30">
                  <a:moveTo>
                    <a:pt x="52" y="11"/>
                  </a:moveTo>
                  <a:cubicBezTo>
                    <a:pt x="59" y="19"/>
                    <a:pt x="57" y="25"/>
                    <a:pt x="41" y="28"/>
                  </a:cubicBezTo>
                  <a:cubicBezTo>
                    <a:pt x="26" y="30"/>
                    <a:pt x="14" y="25"/>
                    <a:pt x="7" y="18"/>
                  </a:cubicBezTo>
                  <a:cubicBezTo>
                    <a:pt x="0" y="11"/>
                    <a:pt x="3" y="4"/>
                    <a:pt x="18" y="2"/>
                  </a:cubicBezTo>
                  <a:cubicBezTo>
                    <a:pt x="34" y="0"/>
                    <a:pt x="46" y="4"/>
                    <a:pt x="52" y="11"/>
                  </a:cubicBezTo>
                  <a:close/>
                  <a:moveTo>
                    <a:pt x="21" y="16"/>
                  </a:moveTo>
                  <a:cubicBezTo>
                    <a:pt x="26" y="22"/>
                    <a:pt x="32" y="24"/>
                    <a:pt x="38" y="23"/>
                  </a:cubicBezTo>
                  <a:cubicBezTo>
                    <a:pt x="43" y="22"/>
                    <a:pt x="43" y="19"/>
                    <a:pt x="38" y="13"/>
                  </a:cubicBezTo>
                  <a:cubicBezTo>
                    <a:pt x="33" y="8"/>
                    <a:pt x="28" y="6"/>
                    <a:pt x="22" y="6"/>
                  </a:cubicBezTo>
                  <a:cubicBezTo>
                    <a:pt x="17" y="7"/>
                    <a:pt x="16" y="10"/>
                    <a:pt x="21" y="1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07" tIns="45703" rIns="91407" bIns="45703" numCol="1" anchor="t" anchorCtr="0" compatLnSpc="1"/>
            <a:lstStyle/>
            <a:p>
              <a:endParaRPr lang="en-US" dirty="0">
                <a:cs typeface="+mn-ea"/>
                <a:sym typeface="+mn-lt"/>
              </a:endParaRPr>
            </a:p>
          </p:txBody>
        </p:sp>
        <p:sp>
          <p:nvSpPr>
            <p:cNvPr id="59" name="Freeform 98"/>
            <p:cNvSpPr/>
            <p:nvPr/>
          </p:nvSpPr>
          <p:spPr bwMode="auto">
            <a:xfrm>
              <a:off x="5751349" y="4304186"/>
              <a:ext cx="115291" cy="74531"/>
            </a:xfrm>
            <a:custGeom>
              <a:avLst/>
              <a:gdLst>
                <a:gd name="T0" fmla="*/ 38 w 99"/>
                <a:gd name="T1" fmla="*/ 17 h 64"/>
                <a:gd name="T2" fmla="*/ 35 w 99"/>
                <a:gd name="T3" fmla="*/ 17 h 64"/>
                <a:gd name="T4" fmla="*/ 12 w 99"/>
                <a:gd name="T5" fmla="*/ 24 h 64"/>
                <a:gd name="T6" fmla="*/ 0 w 99"/>
                <a:gd name="T7" fmla="*/ 14 h 64"/>
                <a:gd name="T8" fmla="*/ 33 w 99"/>
                <a:gd name="T9" fmla="*/ 3 h 64"/>
                <a:gd name="T10" fmla="*/ 64 w 99"/>
                <a:gd name="T11" fmla="*/ 0 h 64"/>
                <a:gd name="T12" fmla="*/ 99 w 99"/>
                <a:gd name="T13" fmla="*/ 62 h 64"/>
                <a:gd name="T14" fmla="*/ 66 w 99"/>
                <a:gd name="T15" fmla="*/ 64 h 64"/>
                <a:gd name="T16" fmla="*/ 38 w 99"/>
                <a:gd name="T17" fmla="*/ 1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 h="64">
                  <a:moveTo>
                    <a:pt x="38" y="17"/>
                  </a:moveTo>
                  <a:lnTo>
                    <a:pt x="35" y="17"/>
                  </a:lnTo>
                  <a:lnTo>
                    <a:pt x="12" y="24"/>
                  </a:lnTo>
                  <a:lnTo>
                    <a:pt x="0" y="14"/>
                  </a:lnTo>
                  <a:lnTo>
                    <a:pt x="33" y="3"/>
                  </a:lnTo>
                  <a:lnTo>
                    <a:pt x="64" y="0"/>
                  </a:lnTo>
                  <a:lnTo>
                    <a:pt x="99" y="62"/>
                  </a:lnTo>
                  <a:lnTo>
                    <a:pt x="66" y="64"/>
                  </a:lnTo>
                  <a:lnTo>
                    <a:pt x="38" y="1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07" tIns="45703" rIns="91407" bIns="45703" numCol="1" anchor="t" anchorCtr="0" compatLnSpc="1"/>
            <a:lstStyle/>
            <a:p>
              <a:endParaRPr lang="en-US" dirty="0">
                <a:cs typeface="+mn-ea"/>
                <a:sym typeface="+mn-lt"/>
              </a:endParaRPr>
            </a:p>
          </p:txBody>
        </p:sp>
        <p:sp>
          <p:nvSpPr>
            <p:cNvPr id="60" name="Freeform 99"/>
            <p:cNvSpPr/>
            <p:nvPr/>
          </p:nvSpPr>
          <p:spPr bwMode="auto">
            <a:xfrm>
              <a:off x="3871761" y="4830564"/>
              <a:ext cx="2234777" cy="917668"/>
            </a:xfrm>
            <a:custGeom>
              <a:avLst/>
              <a:gdLst>
                <a:gd name="T0" fmla="*/ 0 w 811"/>
                <a:gd name="T1" fmla="*/ 0 h 333"/>
                <a:gd name="T2" fmla="*/ 136 w 811"/>
                <a:gd name="T3" fmla="*/ 185 h 333"/>
                <a:gd name="T4" fmla="*/ 136 w 811"/>
                <a:gd name="T5" fmla="*/ 277 h 333"/>
                <a:gd name="T6" fmla="*/ 360 w 811"/>
                <a:gd name="T7" fmla="*/ 277 h 333"/>
                <a:gd name="T8" fmla="*/ 811 w 811"/>
                <a:gd name="T9" fmla="*/ 333 h 333"/>
                <a:gd name="T10" fmla="*/ 811 w 811"/>
                <a:gd name="T11" fmla="*/ 140 h 333"/>
                <a:gd name="T12" fmla="*/ 470 w 811"/>
                <a:gd name="T13" fmla="*/ 0 h 333"/>
                <a:gd name="T14" fmla="*/ 470 w 811"/>
                <a:gd name="T15" fmla="*/ 0 h 333"/>
                <a:gd name="T16" fmla="*/ 0 w 811"/>
                <a:gd name="T17" fmla="*/ 0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11" h="333">
                  <a:moveTo>
                    <a:pt x="0" y="0"/>
                  </a:moveTo>
                  <a:cubicBezTo>
                    <a:pt x="0" y="69"/>
                    <a:pt x="50" y="132"/>
                    <a:pt x="136" y="185"/>
                  </a:cubicBezTo>
                  <a:cubicBezTo>
                    <a:pt x="136" y="277"/>
                    <a:pt x="136" y="277"/>
                    <a:pt x="136" y="277"/>
                  </a:cubicBezTo>
                  <a:cubicBezTo>
                    <a:pt x="360" y="277"/>
                    <a:pt x="360" y="277"/>
                    <a:pt x="360" y="277"/>
                  </a:cubicBezTo>
                  <a:cubicBezTo>
                    <a:pt x="489" y="312"/>
                    <a:pt x="644" y="333"/>
                    <a:pt x="811" y="333"/>
                  </a:cubicBezTo>
                  <a:cubicBezTo>
                    <a:pt x="811" y="140"/>
                    <a:pt x="811" y="140"/>
                    <a:pt x="811" y="140"/>
                  </a:cubicBezTo>
                  <a:cubicBezTo>
                    <a:pt x="622" y="140"/>
                    <a:pt x="470" y="77"/>
                    <a:pt x="470" y="0"/>
                  </a:cubicBezTo>
                  <a:cubicBezTo>
                    <a:pt x="470" y="0"/>
                    <a:pt x="470" y="0"/>
                    <a:pt x="470" y="0"/>
                  </a:cubicBezTo>
                  <a:cubicBezTo>
                    <a:pt x="0" y="0"/>
                    <a:pt x="0" y="0"/>
                    <a:pt x="0" y="0"/>
                  </a:cubicBezTo>
                  <a:close/>
                </a:path>
              </a:pathLst>
            </a:custGeom>
            <a:solidFill>
              <a:srgbClr val="5BAAA4"/>
            </a:solidFill>
            <a:ln>
              <a:noFill/>
            </a:ln>
            <a:extLst>
              <a:ext uri="{91240B29-F687-4F45-9708-019B960494DF}">
                <a14:hiddenLine xmlns:a14="http://schemas.microsoft.com/office/drawing/2010/main" w="9525">
                  <a:solidFill>
                    <a:srgbClr val="000000"/>
                  </a:solidFill>
                  <a:round/>
                </a14:hiddenLine>
              </a:ext>
            </a:extLst>
          </p:spPr>
          <p:txBody>
            <a:bodyPr vert="horz" wrap="square" lIns="91407" tIns="45703" rIns="91407" bIns="45703" numCol="1" anchor="t" anchorCtr="0" compatLnSpc="1"/>
            <a:lstStyle/>
            <a:p>
              <a:endParaRPr lang="en-US" dirty="0">
                <a:cs typeface="+mn-ea"/>
                <a:sym typeface="+mn-lt"/>
              </a:endParaRPr>
            </a:p>
          </p:txBody>
        </p:sp>
        <p:sp>
          <p:nvSpPr>
            <p:cNvPr id="61" name="Freeform 100"/>
            <p:cNvSpPr/>
            <p:nvPr/>
          </p:nvSpPr>
          <p:spPr bwMode="auto">
            <a:xfrm>
              <a:off x="4499455" y="4830564"/>
              <a:ext cx="1607083" cy="659137"/>
            </a:xfrm>
            <a:custGeom>
              <a:avLst/>
              <a:gdLst>
                <a:gd name="T0" fmla="*/ 583 w 583"/>
                <a:gd name="T1" fmla="*/ 140 h 239"/>
                <a:gd name="T2" fmla="*/ 242 w 583"/>
                <a:gd name="T3" fmla="*/ 0 h 239"/>
                <a:gd name="T4" fmla="*/ 0 w 583"/>
                <a:gd name="T5" fmla="*/ 0 h 239"/>
                <a:gd name="T6" fmla="*/ 583 w 583"/>
                <a:gd name="T7" fmla="*/ 239 h 239"/>
                <a:gd name="T8" fmla="*/ 583 w 583"/>
                <a:gd name="T9" fmla="*/ 140 h 239"/>
              </a:gdLst>
              <a:ahLst/>
              <a:cxnLst>
                <a:cxn ang="0">
                  <a:pos x="T0" y="T1"/>
                </a:cxn>
                <a:cxn ang="0">
                  <a:pos x="T2" y="T3"/>
                </a:cxn>
                <a:cxn ang="0">
                  <a:pos x="T4" y="T5"/>
                </a:cxn>
                <a:cxn ang="0">
                  <a:pos x="T6" y="T7"/>
                </a:cxn>
                <a:cxn ang="0">
                  <a:pos x="T8" y="T9"/>
                </a:cxn>
              </a:cxnLst>
              <a:rect l="0" t="0" r="r" b="b"/>
              <a:pathLst>
                <a:path w="583" h="239">
                  <a:moveTo>
                    <a:pt x="583" y="140"/>
                  </a:moveTo>
                  <a:cubicBezTo>
                    <a:pt x="394" y="140"/>
                    <a:pt x="242" y="77"/>
                    <a:pt x="242" y="0"/>
                  </a:cubicBezTo>
                  <a:cubicBezTo>
                    <a:pt x="0" y="0"/>
                    <a:pt x="0" y="0"/>
                    <a:pt x="0" y="0"/>
                  </a:cubicBezTo>
                  <a:cubicBezTo>
                    <a:pt x="0" y="132"/>
                    <a:pt x="261" y="239"/>
                    <a:pt x="583" y="239"/>
                  </a:cubicBezTo>
                  <a:lnTo>
                    <a:pt x="583" y="140"/>
                  </a:lnTo>
                  <a:close/>
                </a:path>
              </a:pathLst>
            </a:custGeom>
            <a:solidFill>
              <a:srgbClr val="83BFBB"/>
            </a:solidFill>
            <a:ln>
              <a:noFill/>
            </a:ln>
            <a:extLst>
              <a:ext uri="{91240B29-F687-4F45-9708-019B960494DF}">
                <a14:hiddenLine xmlns:a14="http://schemas.microsoft.com/office/drawing/2010/main" w="9525">
                  <a:solidFill>
                    <a:srgbClr val="000000"/>
                  </a:solidFill>
                  <a:round/>
                </a14:hiddenLine>
              </a:ext>
            </a:extLst>
          </p:spPr>
          <p:txBody>
            <a:bodyPr vert="horz" wrap="square" lIns="91407" tIns="45703" rIns="91407" bIns="45703" numCol="1" anchor="t" anchorCtr="0" compatLnSpc="1"/>
            <a:lstStyle/>
            <a:p>
              <a:endParaRPr lang="en-US" dirty="0">
                <a:cs typeface="+mn-ea"/>
                <a:sym typeface="+mn-lt"/>
              </a:endParaRPr>
            </a:p>
          </p:txBody>
        </p:sp>
        <p:sp>
          <p:nvSpPr>
            <p:cNvPr id="62" name="Freeform 101"/>
            <p:cNvSpPr>
              <a:spLocks noEditPoints="1"/>
            </p:cNvSpPr>
            <p:nvPr/>
          </p:nvSpPr>
          <p:spPr bwMode="auto">
            <a:xfrm>
              <a:off x="4827859" y="4935373"/>
              <a:ext cx="209619" cy="80355"/>
            </a:xfrm>
            <a:custGeom>
              <a:avLst/>
              <a:gdLst>
                <a:gd name="T0" fmla="*/ 45 w 76"/>
                <a:gd name="T1" fmla="*/ 27 h 29"/>
                <a:gd name="T2" fmla="*/ 4 w 76"/>
                <a:gd name="T3" fmla="*/ 17 h 29"/>
                <a:gd name="T4" fmla="*/ 32 w 76"/>
                <a:gd name="T5" fmla="*/ 2 h 29"/>
                <a:gd name="T6" fmla="*/ 72 w 76"/>
                <a:gd name="T7" fmla="*/ 12 h 29"/>
                <a:gd name="T8" fmla="*/ 45 w 76"/>
                <a:gd name="T9" fmla="*/ 27 h 29"/>
                <a:gd name="T10" fmla="*/ 35 w 76"/>
                <a:gd name="T11" fmla="*/ 8 h 29"/>
                <a:gd name="T12" fmla="*/ 16 w 76"/>
                <a:gd name="T13" fmla="*/ 16 h 29"/>
                <a:gd name="T14" fmla="*/ 42 w 76"/>
                <a:gd name="T15" fmla="*/ 21 h 29"/>
                <a:gd name="T16" fmla="*/ 60 w 76"/>
                <a:gd name="T17" fmla="*/ 13 h 29"/>
                <a:gd name="T18" fmla="*/ 35 w 76"/>
                <a:gd name="T19" fmla="*/ 8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 h="29">
                  <a:moveTo>
                    <a:pt x="45" y="27"/>
                  </a:moveTo>
                  <a:cubicBezTo>
                    <a:pt x="24" y="29"/>
                    <a:pt x="8" y="25"/>
                    <a:pt x="4" y="17"/>
                  </a:cubicBezTo>
                  <a:cubicBezTo>
                    <a:pt x="0" y="9"/>
                    <a:pt x="13" y="3"/>
                    <a:pt x="32" y="2"/>
                  </a:cubicBezTo>
                  <a:cubicBezTo>
                    <a:pt x="51" y="0"/>
                    <a:pt x="68" y="4"/>
                    <a:pt x="72" y="12"/>
                  </a:cubicBezTo>
                  <a:cubicBezTo>
                    <a:pt x="76" y="20"/>
                    <a:pt x="63" y="26"/>
                    <a:pt x="45" y="27"/>
                  </a:cubicBezTo>
                  <a:close/>
                  <a:moveTo>
                    <a:pt x="35" y="8"/>
                  </a:moveTo>
                  <a:cubicBezTo>
                    <a:pt x="22" y="9"/>
                    <a:pt x="14" y="12"/>
                    <a:pt x="16" y="16"/>
                  </a:cubicBezTo>
                  <a:cubicBezTo>
                    <a:pt x="18" y="20"/>
                    <a:pt x="29" y="22"/>
                    <a:pt x="42" y="21"/>
                  </a:cubicBezTo>
                  <a:cubicBezTo>
                    <a:pt x="53" y="20"/>
                    <a:pt x="62" y="17"/>
                    <a:pt x="60" y="13"/>
                  </a:cubicBezTo>
                  <a:cubicBezTo>
                    <a:pt x="58" y="9"/>
                    <a:pt x="48" y="7"/>
                    <a:pt x="35" y="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07" tIns="45703" rIns="91407" bIns="45703" numCol="1" anchor="t" anchorCtr="0" compatLnSpc="1"/>
            <a:lstStyle/>
            <a:p>
              <a:endParaRPr lang="en-US" dirty="0">
                <a:cs typeface="+mn-ea"/>
                <a:sym typeface="+mn-lt"/>
              </a:endParaRPr>
            </a:p>
          </p:txBody>
        </p:sp>
        <p:sp>
          <p:nvSpPr>
            <p:cNvPr id="63" name="Freeform 102"/>
            <p:cNvSpPr>
              <a:spLocks noEditPoints="1"/>
            </p:cNvSpPr>
            <p:nvPr/>
          </p:nvSpPr>
          <p:spPr bwMode="auto">
            <a:xfrm>
              <a:off x="4874441" y="5009905"/>
              <a:ext cx="207290" cy="60557"/>
            </a:xfrm>
            <a:custGeom>
              <a:avLst/>
              <a:gdLst>
                <a:gd name="T0" fmla="*/ 62 w 75"/>
                <a:gd name="T1" fmla="*/ 0 h 22"/>
                <a:gd name="T2" fmla="*/ 70 w 75"/>
                <a:gd name="T3" fmla="*/ 8 h 22"/>
                <a:gd name="T4" fmla="*/ 73 w 75"/>
                <a:gd name="T5" fmla="*/ 16 h 22"/>
                <a:gd name="T6" fmla="*/ 61 w 75"/>
                <a:gd name="T7" fmla="*/ 21 h 22"/>
                <a:gd name="T8" fmla="*/ 44 w 75"/>
                <a:gd name="T9" fmla="*/ 21 h 22"/>
                <a:gd name="T10" fmla="*/ 30 w 75"/>
                <a:gd name="T11" fmla="*/ 14 h 22"/>
                <a:gd name="T12" fmla="*/ 28 w 75"/>
                <a:gd name="T13" fmla="*/ 12 h 22"/>
                <a:gd name="T14" fmla="*/ 6 w 75"/>
                <a:gd name="T15" fmla="*/ 15 h 22"/>
                <a:gd name="T16" fmla="*/ 0 w 75"/>
                <a:gd name="T17" fmla="*/ 10 h 22"/>
                <a:gd name="T18" fmla="*/ 62 w 75"/>
                <a:gd name="T19" fmla="*/ 0 h 22"/>
                <a:gd name="T20" fmla="*/ 39 w 75"/>
                <a:gd name="T21" fmla="*/ 10 h 22"/>
                <a:gd name="T22" fmla="*/ 40 w 75"/>
                <a:gd name="T23" fmla="*/ 12 h 22"/>
                <a:gd name="T24" fmla="*/ 55 w 75"/>
                <a:gd name="T25" fmla="*/ 16 h 22"/>
                <a:gd name="T26" fmla="*/ 60 w 75"/>
                <a:gd name="T27" fmla="*/ 10 h 22"/>
                <a:gd name="T28" fmla="*/ 57 w 75"/>
                <a:gd name="T29" fmla="*/ 7 h 22"/>
                <a:gd name="T30" fmla="*/ 39 w 75"/>
                <a:gd name="T31" fmla="*/ 1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5" h="22">
                  <a:moveTo>
                    <a:pt x="62" y="0"/>
                  </a:moveTo>
                  <a:cubicBezTo>
                    <a:pt x="64" y="2"/>
                    <a:pt x="67" y="4"/>
                    <a:pt x="70" y="8"/>
                  </a:cubicBezTo>
                  <a:cubicBezTo>
                    <a:pt x="74" y="11"/>
                    <a:pt x="75" y="14"/>
                    <a:pt x="73" y="16"/>
                  </a:cubicBezTo>
                  <a:cubicBezTo>
                    <a:pt x="71" y="18"/>
                    <a:pt x="67" y="20"/>
                    <a:pt x="61" y="21"/>
                  </a:cubicBezTo>
                  <a:cubicBezTo>
                    <a:pt x="55" y="22"/>
                    <a:pt x="49" y="22"/>
                    <a:pt x="44" y="21"/>
                  </a:cubicBezTo>
                  <a:cubicBezTo>
                    <a:pt x="38" y="20"/>
                    <a:pt x="33" y="17"/>
                    <a:pt x="30" y="14"/>
                  </a:cubicBezTo>
                  <a:cubicBezTo>
                    <a:pt x="29" y="13"/>
                    <a:pt x="28" y="12"/>
                    <a:pt x="28" y="12"/>
                  </a:cubicBezTo>
                  <a:cubicBezTo>
                    <a:pt x="6" y="15"/>
                    <a:pt x="6" y="15"/>
                    <a:pt x="6" y="15"/>
                  </a:cubicBezTo>
                  <a:cubicBezTo>
                    <a:pt x="0" y="10"/>
                    <a:pt x="0" y="10"/>
                    <a:pt x="0" y="10"/>
                  </a:cubicBezTo>
                  <a:lnTo>
                    <a:pt x="62" y="0"/>
                  </a:lnTo>
                  <a:close/>
                  <a:moveTo>
                    <a:pt x="39" y="10"/>
                  </a:moveTo>
                  <a:cubicBezTo>
                    <a:pt x="39" y="11"/>
                    <a:pt x="40" y="11"/>
                    <a:pt x="40" y="12"/>
                  </a:cubicBezTo>
                  <a:cubicBezTo>
                    <a:pt x="43" y="15"/>
                    <a:pt x="49" y="17"/>
                    <a:pt x="55" y="16"/>
                  </a:cubicBezTo>
                  <a:cubicBezTo>
                    <a:pt x="61" y="15"/>
                    <a:pt x="63" y="12"/>
                    <a:pt x="60" y="10"/>
                  </a:cubicBezTo>
                  <a:cubicBezTo>
                    <a:pt x="59" y="8"/>
                    <a:pt x="58" y="8"/>
                    <a:pt x="57" y="7"/>
                  </a:cubicBezTo>
                  <a:lnTo>
                    <a:pt x="39" y="1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07" tIns="45703" rIns="91407" bIns="45703" numCol="1" anchor="t" anchorCtr="0" compatLnSpc="1"/>
            <a:lstStyle/>
            <a:p>
              <a:endParaRPr lang="en-US" dirty="0">
                <a:cs typeface="+mn-ea"/>
                <a:sym typeface="+mn-lt"/>
              </a:endParaRPr>
            </a:p>
          </p:txBody>
        </p:sp>
        <p:sp>
          <p:nvSpPr>
            <p:cNvPr id="64" name="Freeform 103"/>
            <p:cNvSpPr/>
            <p:nvPr/>
          </p:nvSpPr>
          <p:spPr bwMode="auto">
            <a:xfrm>
              <a:off x="4960618" y="5059981"/>
              <a:ext cx="203797" cy="71038"/>
            </a:xfrm>
            <a:custGeom>
              <a:avLst/>
              <a:gdLst>
                <a:gd name="T0" fmla="*/ 111 w 175"/>
                <a:gd name="T1" fmla="*/ 21 h 61"/>
                <a:gd name="T2" fmla="*/ 89 w 175"/>
                <a:gd name="T3" fmla="*/ 7 h 61"/>
                <a:gd name="T4" fmla="*/ 115 w 175"/>
                <a:gd name="T5" fmla="*/ 0 h 61"/>
                <a:gd name="T6" fmla="*/ 175 w 175"/>
                <a:gd name="T7" fmla="*/ 45 h 61"/>
                <a:gd name="T8" fmla="*/ 149 w 175"/>
                <a:gd name="T9" fmla="*/ 49 h 61"/>
                <a:gd name="T10" fmla="*/ 127 w 175"/>
                <a:gd name="T11" fmla="*/ 35 h 61"/>
                <a:gd name="T12" fmla="*/ 16 w 175"/>
                <a:gd name="T13" fmla="*/ 61 h 61"/>
                <a:gd name="T14" fmla="*/ 0 w 175"/>
                <a:gd name="T15" fmla="*/ 47 h 61"/>
                <a:gd name="T16" fmla="*/ 111 w 175"/>
                <a:gd name="T17" fmla="*/ 2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5" h="61">
                  <a:moveTo>
                    <a:pt x="111" y="21"/>
                  </a:moveTo>
                  <a:lnTo>
                    <a:pt x="89" y="7"/>
                  </a:lnTo>
                  <a:lnTo>
                    <a:pt x="115" y="0"/>
                  </a:lnTo>
                  <a:lnTo>
                    <a:pt x="175" y="45"/>
                  </a:lnTo>
                  <a:lnTo>
                    <a:pt x="149" y="49"/>
                  </a:lnTo>
                  <a:lnTo>
                    <a:pt x="127" y="35"/>
                  </a:lnTo>
                  <a:lnTo>
                    <a:pt x="16" y="61"/>
                  </a:lnTo>
                  <a:lnTo>
                    <a:pt x="0" y="47"/>
                  </a:lnTo>
                  <a:lnTo>
                    <a:pt x="111" y="2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07" tIns="45703" rIns="91407" bIns="45703" numCol="1" anchor="t" anchorCtr="0" compatLnSpc="1"/>
            <a:lstStyle/>
            <a:p>
              <a:endParaRPr lang="en-US" dirty="0">
                <a:cs typeface="+mn-ea"/>
                <a:sym typeface="+mn-lt"/>
              </a:endParaRPr>
            </a:p>
          </p:txBody>
        </p:sp>
        <p:sp>
          <p:nvSpPr>
            <p:cNvPr id="65" name="Freeform 104"/>
            <p:cNvSpPr/>
            <p:nvPr/>
          </p:nvSpPr>
          <p:spPr bwMode="auto">
            <a:xfrm>
              <a:off x="5023504" y="5112385"/>
              <a:ext cx="173519" cy="60557"/>
            </a:xfrm>
            <a:custGeom>
              <a:avLst/>
              <a:gdLst>
                <a:gd name="T0" fmla="*/ 149 w 149"/>
                <a:gd name="T1" fmla="*/ 14 h 52"/>
                <a:gd name="T2" fmla="*/ 21 w 149"/>
                <a:gd name="T3" fmla="*/ 52 h 52"/>
                <a:gd name="T4" fmla="*/ 0 w 149"/>
                <a:gd name="T5" fmla="*/ 40 h 52"/>
                <a:gd name="T6" fmla="*/ 128 w 149"/>
                <a:gd name="T7" fmla="*/ 0 h 52"/>
                <a:gd name="T8" fmla="*/ 149 w 149"/>
                <a:gd name="T9" fmla="*/ 14 h 52"/>
              </a:gdLst>
              <a:ahLst/>
              <a:cxnLst>
                <a:cxn ang="0">
                  <a:pos x="T0" y="T1"/>
                </a:cxn>
                <a:cxn ang="0">
                  <a:pos x="T2" y="T3"/>
                </a:cxn>
                <a:cxn ang="0">
                  <a:pos x="T4" y="T5"/>
                </a:cxn>
                <a:cxn ang="0">
                  <a:pos x="T6" y="T7"/>
                </a:cxn>
                <a:cxn ang="0">
                  <a:pos x="T8" y="T9"/>
                </a:cxn>
              </a:cxnLst>
              <a:rect l="0" t="0" r="r" b="b"/>
              <a:pathLst>
                <a:path w="149" h="52">
                  <a:moveTo>
                    <a:pt x="149" y="14"/>
                  </a:moveTo>
                  <a:lnTo>
                    <a:pt x="21" y="52"/>
                  </a:lnTo>
                  <a:lnTo>
                    <a:pt x="0" y="40"/>
                  </a:lnTo>
                  <a:lnTo>
                    <a:pt x="128" y="0"/>
                  </a:lnTo>
                  <a:lnTo>
                    <a:pt x="149" y="1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07" tIns="45703" rIns="91407" bIns="45703" numCol="1" anchor="t" anchorCtr="0" compatLnSpc="1"/>
            <a:lstStyle/>
            <a:p>
              <a:endParaRPr lang="en-US" dirty="0">
                <a:cs typeface="+mn-ea"/>
                <a:sym typeface="+mn-lt"/>
              </a:endParaRPr>
            </a:p>
          </p:txBody>
        </p:sp>
        <p:sp>
          <p:nvSpPr>
            <p:cNvPr id="66" name="Freeform 105"/>
            <p:cNvSpPr>
              <a:spLocks noEditPoints="1"/>
            </p:cNvSpPr>
            <p:nvPr/>
          </p:nvSpPr>
          <p:spPr bwMode="auto">
            <a:xfrm>
              <a:off x="5089883" y="5142664"/>
              <a:ext cx="214278" cy="85013"/>
            </a:xfrm>
            <a:custGeom>
              <a:avLst/>
              <a:gdLst>
                <a:gd name="T0" fmla="*/ 62 w 78"/>
                <a:gd name="T1" fmla="*/ 25 h 31"/>
                <a:gd name="T2" fmla="*/ 14 w 78"/>
                <a:gd name="T3" fmla="*/ 26 h 31"/>
                <a:gd name="T4" fmla="*/ 17 w 78"/>
                <a:gd name="T5" fmla="*/ 7 h 31"/>
                <a:gd name="T6" fmla="*/ 64 w 78"/>
                <a:gd name="T7" fmla="*/ 6 h 31"/>
                <a:gd name="T8" fmla="*/ 62 w 78"/>
                <a:gd name="T9" fmla="*/ 25 h 31"/>
                <a:gd name="T10" fmla="*/ 28 w 78"/>
                <a:gd name="T11" fmla="*/ 11 h 31"/>
                <a:gd name="T12" fmla="*/ 23 w 78"/>
                <a:gd name="T13" fmla="*/ 22 h 31"/>
                <a:gd name="T14" fmla="*/ 50 w 78"/>
                <a:gd name="T15" fmla="*/ 21 h 31"/>
                <a:gd name="T16" fmla="*/ 55 w 78"/>
                <a:gd name="T17" fmla="*/ 10 h 31"/>
                <a:gd name="T18" fmla="*/ 28 w 78"/>
                <a:gd name="T19" fmla="*/ 1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8" h="31">
                  <a:moveTo>
                    <a:pt x="62" y="25"/>
                  </a:moveTo>
                  <a:cubicBezTo>
                    <a:pt x="46" y="31"/>
                    <a:pt x="27" y="31"/>
                    <a:pt x="14" y="26"/>
                  </a:cubicBezTo>
                  <a:cubicBezTo>
                    <a:pt x="0" y="19"/>
                    <a:pt x="3" y="12"/>
                    <a:pt x="17" y="7"/>
                  </a:cubicBezTo>
                  <a:cubicBezTo>
                    <a:pt x="31" y="1"/>
                    <a:pt x="51" y="0"/>
                    <a:pt x="64" y="6"/>
                  </a:cubicBezTo>
                  <a:cubicBezTo>
                    <a:pt x="78" y="13"/>
                    <a:pt x="75" y="20"/>
                    <a:pt x="62" y="25"/>
                  </a:cubicBezTo>
                  <a:close/>
                  <a:moveTo>
                    <a:pt x="28" y="11"/>
                  </a:moveTo>
                  <a:cubicBezTo>
                    <a:pt x="18" y="15"/>
                    <a:pt x="16" y="19"/>
                    <a:pt x="23" y="22"/>
                  </a:cubicBezTo>
                  <a:cubicBezTo>
                    <a:pt x="30" y="25"/>
                    <a:pt x="41" y="24"/>
                    <a:pt x="50" y="21"/>
                  </a:cubicBezTo>
                  <a:cubicBezTo>
                    <a:pt x="59" y="17"/>
                    <a:pt x="63" y="13"/>
                    <a:pt x="55" y="10"/>
                  </a:cubicBezTo>
                  <a:cubicBezTo>
                    <a:pt x="48" y="7"/>
                    <a:pt x="37" y="8"/>
                    <a:pt x="28" y="1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07" tIns="45703" rIns="91407" bIns="45703" numCol="1" anchor="t" anchorCtr="0" compatLnSpc="1"/>
            <a:lstStyle/>
            <a:p>
              <a:endParaRPr lang="en-US" dirty="0">
                <a:cs typeface="+mn-ea"/>
                <a:sym typeface="+mn-lt"/>
              </a:endParaRPr>
            </a:p>
          </p:txBody>
        </p:sp>
        <p:sp>
          <p:nvSpPr>
            <p:cNvPr id="67" name="Freeform 106"/>
            <p:cNvSpPr/>
            <p:nvPr/>
          </p:nvSpPr>
          <p:spPr bwMode="auto">
            <a:xfrm>
              <a:off x="5224971" y="5189246"/>
              <a:ext cx="231746" cy="98987"/>
            </a:xfrm>
            <a:custGeom>
              <a:avLst/>
              <a:gdLst>
                <a:gd name="T0" fmla="*/ 0 w 84"/>
                <a:gd name="T1" fmla="*/ 22 h 36"/>
                <a:gd name="T2" fmla="*/ 39 w 84"/>
                <a:gd name="T3" fmla="*/ 0 h 36"/>
                <a:gd name="T4" fmla="*/ 54 w 84"/>
                <a:gd name="T5" fmla="*/ 4 h 36"/>
                <a:gd name="T6" fmla="*/ 50 w 84"/>
                <a:gd name="T7" fmla="*/ 16 h 36"/>
                <a:gd name="T8" fmla="*/ 46 w 84"/>
                <a:gd name="T9" fmla="*/ 26 h 36"/>
                <a:gd name="T10" fmla="*/ 46 w 84"/>
                <a:gd name="T11" fmla="*/ 26 h 36"/>
                <a:gd name="T12" fmla="*/ 61 w 84"/>
                <a:gd name="T13" fmla="*/ 17 h 36"/>
                <a:gd name="T14" fmla="*/ 73 w 84"/>
                <a:gd name="T15" fmla="*/ 10 h 36"/>
                <a:gd name="T16" fmla="*/ 84 w 84"/>
                <a:gd name="T17" fmla="*/ 14 h 36"/>
                <a:gd name="T18" fmla="*/ 44 w 84"/>
                <a:gd name="T19" fmla="*/ 36 h 36"/>
                <a:gd name="T20" fmla="*/ 32 w 84"/>
                <a:gd name="T21" fmla="*/ 32 h 36"/>
                <a:gd name="T22" fmla="*/ 35 w 84"/>
                <a:gd name="T23" fmla="*/ 20 h 36"/>
                <a:gd name="T24" fmla="*/ 40 w 84"/>
                <a:gd name="T25" fmla="*/ 9 h 36"/>
                <a:gd name="T26" fmla="*/ 40 w 84"/>
                <a:gd name="T27" fmla="*/ 9 h 36"/>
                <a:gd name="T28" fmla="*/ 23 w 84"/>
                <a:gd name="T29" fmla="*/ 19 h 36"/>
                <a:gd name="T30" fmla="*/ 11 w 84"/>
                <a:gd name="T31" fmla="*/ 25 h 36"/>
                <a:gd name="T32" fmla="*/ 0 w 84"/>
                <a:gd name="T33" fmla="*/ 2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4" h="36">
                  <a:moveTo>
                    <a:pt x="0" y="22"/>
                  </a:moveTo>
                  <a:cubicBezTo>
                    <a:pt x="39" y="0"/>
                    <a:pt x="39" y="0"/>
                    <a:pt x="39" y="0"/>
                  </a:cubicBezTo>
                  <a:cubicBezTo>
                    <a:pt x="54" y="4"/>
                    <a:pt x="54" y="4"/>
                    <a:pt x="54" y="4"/>
                  </a:cubicBezTo>
                  <a:cubicBezTo>
                    <a:pt x="50" y="16"/>
                    <a:pt x="50" y="16"/>
                    <a:pt x="50" y="16"/>
                  </a:cubicBezTo>
                  <a:cubicBezTo>
                    <a:pt x="49" y="19"/>
                    <a:pt x="48" y="23"/>
                    <a:pt x="46" y="26"/>
                  </a:cubicBezTo>
                  <a:cubicBezTo>
                    <a:pt x="46" y="26"/>
                    <a:pt x="46" y="26"/>
                    <a:pt x="46" y="26"/>
                  </a:cubicBezTo>
                  <a:cubicBezTo>
                    <a:pt x="50" y="23"/>
                    <a:pt x="55" y="20"/>
                    <a:pt x="61" y="17"/>
                  </a:cubicBezTo>
                  <a:cubicBezTo>
                    <a:pt x="73" y="10"/>
                    <a:pt x="73" y="10"/>
                    <a:pt x="73" y="10"/>
                  </a:cubicBezTo>
                  <a:cubicBezTo>
                    <a:pt x="84" y="14"/>
                    <a:pt x="84" y="14"/>
                    <a:pt x="84" y="14"/>
                  </a:cubicBezTo>
                  <a:cubicBezTo>
                    <a:pt x="44" y="36"/>
                    <a:pt x="44" y="36"/>
                    <a:pt x="44" y="36"/>
                  </a:cubicBezTo>
                  <a:cubicBezTo>
                    <a:pt x="32" y="32"/>
                    <a:pt x="32" y="32"/>
                    <a:pt x="32" y="32"/>
                  </a:cubicBezTo>
                  <a:cubicBezTo>
                    <a:pt x="35" y="20"/>
                    <a:pt x="35" y="20"/>
                    <a:pt x="35" y="20"/>
                  </a:cubicBezTo>
                  <a:cubicBezTo>
                    <a:pt x="36" y="16"/>
                    <a:pt x="38" y="13"/>
                    <a:pt x="40" y="9"/>
                  </a:cubicBezTo>
                  <a:cubicBezTo>
                    <a:pt x="40" y="9"/>
                    <a:pt x="40" y="9"/>
                    <a:pt x="40" y="9"/>
                  </a:cubicBezTo>
                  <a:cubicBezTo>
                    <a:pt x="35" y="12"/>
                    <a:pt x="29" y="15"/>
                    <a:pt x="23" y="19"/>
                  </a:cubicBezTo>
                  <a:cubicBezTo>
                    <a:pt x="11" y="25"/>
                    <a:pt x="11" y="25"/>
                    <a:pt x="11" y="25"/>
                  </a:cubicBezTo>
                  <a:lnTo>
                    <a:pt x="0" y="2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07" tIns="45703" rIns="91407" bIns="45703" numCol="1" anchor="t" anchorCtr="0" compatLnSpc="1"/>
            <a:lstStyle/>
            <a:p>
              <a:endParaRPr lang="en-US" dirty="0">
                <a:cs typeface="+mn-ea"/>
                <a:sym typeface="+mn-lt"/>
              </a:endParaRPr>
            </a:p>
          </p:txBody>
        </p:sp>
        <p:sp>
          <p:nvSpPr>
            <p:cNvPr id="68" name="Freeform 107"/>
            <p:cNvSpPr>
              <a:spLocks noEditPoints="1"/>
            </p:cNvSpPr>
            <p:nvPr/>
          </p:nvSpPr>
          <p:spPr bwMode="auto">
            <a:xfrm>
              <a:off x="5503300" y="5252132"/>
              <a:ext cx="159544" cy="82684"/>
            </a:xfrm>
            <a:custGeom>
              <a:avLst/>
              <a:gdLst>
                <a:gd name="T0" fmla="*/ 52 w 58"/>
                <a:gd name="T1" fmla="*/ 19 h 30"/>
                <a:gd name="T2" fmla="*/ 17 w 58"/>
                <a:gd name="T3" fmla="*/ 28 h 30"/>
                <a:gd name="T4" fmla="*/ 6 w 58"/>
                <a:gd name="T5" fmla="*/ 11 h 30"/>
                <a:gd name="T6" fmla="*/ 41 w 58"/>
                <a:gd name="T7" fmla="*/ 2 h 30"/>
                <a:gd name="T8" fmla="*/ 52 w 58"/>
                <a:gd name="T9" fmla="*/ 19 h 30"/>
                <a:gd name="T10" fmla="*/ 20 w 58"/>
                <a:gd name="T11" fmla="*/ 14 h 30"/>
                <a:gd name="T12" fmla="*/ 21 w 58"/>
                <a:gd name="T13" fmla="*/ 23 h 30"/>
                <a:gd name="T14" fmla="*/ 37 w 58"/>
                <a:gd name="T15" fmla="*/ 16 h 30"/>
                <a:gd name="T16" fmla="*/ 37 w 58"/>
                <a:gd name="T17" fmla="*/ 7 h 30"/>
                <a:gd name="T18" fmla="*/ 20 w 58"/>
                <a:gd name="T19" fmla="*/ 14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 h="30">
                  <a:moveTo>
                    <a:pt x="52" y="19"/>
                  </a:moveTo>
                  <a:cubicBezTo>
                    <a:pt x="44" y="26"/>
                    <a:pt x="32" y="30"/>
                    <a:pt x="17" y="28"/>
                  </a:cubicBezTo>
                  <a:cubicBezTo>
                    <a:pt x="1" y="25"/>
                    <a:pt x="0" y="19"/>
                    <a:pt x="6" y="11"/>
                  </a:cubicBezTo>
                  <a:cubicBezTo>
                    <a:pt x="13" y="4"/>
                    <a:pt x="26" y="0"/>
                    <a:pt x="41" y="2"/>
                  </a:cubicBezTo>
                  <a:cubicBezTo>
                    <a:pt x="57" y="5"/>
                    <a:pt x="58" y="12"/>
                    <a:pt x="52" y="19"/>
                  </a:cubicBezTo>
                  <a:close/>
                  <a:moveTo>
                    <a:pt x="20" y="14"/>
                  </a:moveTo>
                  <a:cubicBezTo>
                    <a:pt x="15" y="19"/>
                    <a:pt x="16" y="23"/>
                    <a:pt x="21" y="23"/>
                  </a:cubicBezTo>
                  <a:cubicBezTo>
                    <a:pt x="27" y="24"/>
                    <a:pt x="32" y="22"/>
                    <a:pt x="37" y="16"/>
                  </a:cubicBezTo>
                  <a:cubicBezTo>
                    <a:pt x="43" y="11"/>
                    <a:pt x="42" y="8"/>
                    <a:pt x="37" y="7"/>
                  </a:cubicBezTo>
                  <a:cubicBezTo>
                    <a:pt x="32" y="6"/>
                    <a:pt x="26" y="8"/>
                    <a:pt x="20" y="1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07" tIns="45703" rIns="91407" bIns="45703" numCol="1" anchor="t" anchorCtr="0" compatLnSpc="1"/>
            <a:lstStyle/>
            <a:p>
              <a:endParaRPr lang="en-US" dirty="0">
                <a:cs typeface="+mn-ea"/>
                <a:sym typeface="+mn-lt"/>
              </a:endParaRPr>
            </a:p>
          </p:txBody>
        </p:sp>
        <p:sp>
          <p:nvSpPr>
            <p:cNvPr id="69" name="Freeform 108"/>
            <p:cNvSpPr>
              <a:spLocks noEditPoints="1"/>
            </p:cNvSpPr>
            <p:nvPr/>
          </p:nvSpPr>
          <p:spPr bwMode="auto">
            <a:xfrm>
              <a:off x="5648868" y="5277752"/>
              <a:ext cx="146734" cy="74531"/>
            </a:xfrm>
            <a:custGeom>
              <a:avLst/>
              <a:gdLst>
                <a:gd name="T0" fmla="*/ 25 w 53"/>
                <a:gd name="T1" fmla="*/ 26 h 27"/>
                <a:gd name="T2" fmla="*/ 28 w 53"/>
                <a:gd name="T3" fmla="*/ 20 h 27"/>
                <a:gd name="T4" fmla="*/ 0 w 53"/>
                <a:gd name="T5" fmla="*/ 17 h 27"/>
                <a:gd name="T6" fmla="*/ 2 w 53"/>
                <a:gd name="T7" fmla="*/ 13 h 27"/>
                <a:gd name="T8" fmla="*/ 35 w 53"/>
                <a:gd name="T9" fmla="*/ 0 h 27"/>
                <a:gd name="T10" fmla="*/ 53 w 53"/>
                <a:gd name="T11" fmla="*/ 1 h 27"/>
                <a:gd name="T12" fmla="*/ 44 w 53"/>
                <a:gd name="T13" fmla="*/ 16 h 27"/>
                <a:gd name="T14" fmla="*/ 52 w 53"/>
                <a:gd name="T15" fmla="*/ 17 h 27"/>
                <a:gd name="T16" fmla="*/ 49 w 53"/>
                <a:gd name="T17" fmla="*/ 21 h 27"/>
                <a:gd name="T18" fmla="*/ 42 w 53"/>
                <a:gd name="T19" fmla="*/ 21 h 27"/>
                <a:gd name="T20" fmla="*/ 39 w 53"/>
                <a:gd name="T21" fmla="*/ 27 h 27"/>
                <a:gd name="T22" fmla="*/ 25 w 53"/>
                <a:gd name="T23" fmla="*/ 26 h 27"/>
                <a:gd name="T24" fmla="*/ 30 w 53"/>
                <a:gd name="T25" fmla="*/ 15 h 27"/>
                <a:gd name="T26" fmla="*/ 34 w 53"/>
                <a:gd name="T27" fmla="*/ 9 h 27"/>
                <a:gd name="T28" fmla="*/ 37 w 53"/>
                <a:gd name="T29" fmla="*/ 5 h 27"/>
                <a:gd name="T30" fmla="*/ 36 w 53"/>
                <a:gd name="T31" fmla="*/ 5 h 27"/>
                <a:gd name="T32" fmla="*/ 28 w 53"/>
                <a:gd name="T33" fmla="*/ 9 h 27"/>
                <a:gd name="T34" fmla="*/ 16 w 53"/>
                <a:gd name="T35" fmla="*/ 14 h 27"/>
                <a:gd name="T36" fmla="*/ 16 w 53"/>
                <a:gd name="T37" fmla="*/ 14 h 27"/>
                <a:gd name="T38" fmla="*/ 30 w 53"/>
                <a:gd name="T39" fmla="*/ 1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3" h="27">
                  <a:moveTo>
                    <a:pt x="25" y="26"/>
                  </a:moveTo>
                  <a:cubicBezTo>
                    <a:pt x="28" y="20"/>
                    <a:pt x="28" y="20"/>
                    <a:pt x="28" y="20"/>
                  </a:cubicBezTo>
                  <a:cubicBezTo>
                    <a:pt x="0" y="17"/>
                    <a:pt x="0" y="17"/>
                    <a:pt x="0" y="17"/>
                  </a:cubicBezTo>
                  <a:cubicBezTo>
                    <a:pt x="2" y="13"/>
                    <a:pt x="2" y="13"/>
                    <a:pt x="2" y="13"/>
                  </a:cubicBezTo>
                  <a:cubicBezTo>
                    <a:pt x="35" y="0"/>
                    <a:pt x="35" y="0"/>
                    <a:pt x="35" y="0"/>
                  </a:cubicBezTo>
                  <a:cubicBezTo>
                    <a:pt x="53" y="1"/>
                    <a:pt x="53" y="1"/>
                    <a:pt x="53" y="1"/>
                  </a:cubicBezTo>
                  <a:cubicBezTo>
                    <a:pt x="44" y="16"/>
                    <a:pt x="44" y="16"/>
                    <a:pt x="44" y="16"/>
                  </a:cubicBezTo>
                  <a:cubicBezTo>
                    <a:pt x="52" y="17"/>
                    <a:pt x="52" y="17"/>
                    <a:pt x="52" y="17"/>
                  </a:cubicBezTo>
                  <a:cubicBezTo>
                    <a:pt x="49" y="21"/>
                    <a:pt x="49" y="21"/>
                    <a:pt x="49" y="21"/>
                  </a:cubicBezTo>
                  <a:cubicBezTo>
                    <a:pt x="42" y="21"/>
                    <a:pt x="42" y="21"/>
                    <a:pt x="42" y="21"/>
                  </a:cubicBezTo>
                  <a:cubicBezTo>
                    <a:pt x="39" y="27"/>
                    <a:pt x="39" y="27"/>
                    <a:pt x="39" y="27"/>
                  </a:cubicBezTo>
                  <a:lnTo>
                    <a:pt x="25" y="26"/>
                  </a:lnTo>
                  <a:close/>
                  <a:moveTo>
                    <a:pt x="30" y="15"/>
                  </a:moveTo>
                  <a:cubicBezTo>
                    <a:pt x="34" y="9"/>
                    <a:pt x="34" y="9"/>
                    <a:pt x="34" y="9"/>
                  </a:cubicBezTo>
                  <a:cubicBezTo>
                    <a:pt x="34" y="8"/>
                    <a:pt x="35" y="6"/>
                    <a:pt x="37" y="5"/>
                  </a:cubicBezTo>
                  <a:cubicBezTo>
                    <a:pt x="36" y="5"/>
                    <a:pt x="36" y="5"/>
                    <a:pt x="36" y="5"/>
                  </a:cubicBezTo>
                  <a:cubicBezTo>
                    <a:pt x="33" y="6"/>
                    <a:pt x="31" y="7"/>
                    <a:pt x="28" y="9"/>
                  </a:cubicBezTo>
                  <a:cubicBezTo>
                    <a:pt x="16" y="14"/>
                    <a:pt x="16" y="14"/>
                    <a:pt x="16" y="14"/>
                  </a:cubicBezTo>
                  <a:cubicBezTo>
                    <a:pt x="16" y="14"/>
                    <a:pt x="16" y="14"/>
                    <a:pt x="16" y="14"/>
                  </a:cubicBezTo>
                  <a:lnTo>
                    <a:pt x="30" y="1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07" tIns="45703" rIns="91407" bIns="45703" numCol="1" anchor="t" anchorCtr="0" compatLnSpc="1"/>
            <a:lstStyle/>
            <a:p>
              <a:endParaRPr lang="en-US" dirty="0">
                <a:cs typeface="+mn-ea"/>
                <a:sym typeface="+mn-lt"/>
              </a:endParaRPr>
            </a:p>
          </p:txBody>
        </p:sp>
        <p:sp>
          <p:nvSpPr>
            <p:cNvPr id="70" name="Freeform 109"/>
            <p:cNvSpPr/>
            <p:nvPr/>
          </p:nvSpPr>
          <p:spPr bwMode="auto">
            <a:xfrm>
              <a:off x="6106538" y="4830564"/>
              <a:ext cx="2232448" cy="917668"/>
            </a:xfrm>
            <a:custGeom>
              <a:avLst/>
              <a:gdLst>
                <a:gd name="T0" fmla="*/ 0 w 810"/>
                <a:gd name="T1" fmla="*/ 333 h 333"/>
                <a:gd name="T2" fmla="*/ 450 w 810"/>
                <a:gd name="T3" fmla="*/ 277 h 333"/>
                <a:gd name="T4" fmla="*/ 674 w 810"/>
                <a:gd name="T5" fmla="*/ 277 h 333"/>
                <a:gd name="T6" fmla="*/ 674 w 810"/>
                <a:gd name="T7" fmla="*/ 185 h 333"/>
                <a:gd name="T8" fmla="*/ 810 w 810"/>
                <a:gd name="T9" fmla="*/ 0 h 333"/>
                <a:gd name="T10" fmla="*/ 340 w 810"/>
                <a:gd name="T11" fmla="*/ 0 h 333"/>
                <a:gd name="T12" fmla="*/ 0 w 810"/>
                <a:gd name="T13" fmla="*/ 140 h 333"/>
                <a:gd name="T14" fmla="*/ 0 w 810"/>
                <a:gd name="T15" fmla="*/ 140 h 333"/>
                <a:gd name="T16" fmla="*/ 0 w 810"/>
                <a:gd name="T17" fmla="*/ 333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10" h="333">
                  <a:moveTo>
                    <a:pt x="0" y="333"/>
                  </a:moveTo>
                  <a:cubicBezTo>
                    <a:pt x="166" y="333"/>
                    <a:pt x="321" y="312"/>
                    <a:pt x="450" y="277"/>
                  </a:cubicBezTo>
                  <a:cubicBezTo>
                    <a:pt x="674" y="277"/>
                    <a:pt x="674" y="277"/>
                    <a:pt x="674" y="277"/>
                  </a:cubicBezTo>
                  <a:cubicBezTo>
                    <a:pt x="674" y="185"/>
                    <a:pt x="674" y="185"/>
                    <a:pt x="674" y="185"/>
                  </a:cubicBezTo>
                  <a:cubicBezTo>
                    <a:pt x="760" y="132"/>
                    <a:pt x="810" y="69"/>
                    <a:pt x="810" y="0"/>
                  </a:cubicBezTo>
                  <a:cubicBezTo>
                    <a:pt x="340" y="0"/>
                    <a:pt x="340" y="0"/>
                    <a:pt x="340" y="0"/>
                  </a:cubicBezTo>
                  <a:cubicBezTo>
                    <a:pt x="340" y="77"/>
                    <a:pt x="188" y="140"/>
                    <a:pt x="0" y="140"/>
                  </a:cubicBezTo>
                  <a:cubicBezTo>
                    <a:pt x="0" y="140"/>
                    <a:pt x="0" y="140"/>
                    <a:pt x="0" y="140"/>
                  </a:cubicBezTo>
                  <a:lnTo>
                    <a:pt x="0" y="333"/>
                  </a:lnTo>
                  <a:close/>
                </a:path>
              </a:pathLst>
            </a:custGeom>
            <a:solidFill>
              <a:srgbClr val="509FA4"/>
            </a:solidFill>
            <a:ln>
              <a:noFill/>
            </a:ln>
            <a:extLst>
              <a:ext uri="{91240B29-F687-4F45-9708-019B960494DF}">
                <a14:hiddenLine xmlns:a14="http://schemas.microsoft.com/office/drawing/2010/main" w="9525">
                  <a:solidFill>
                    <a:srgbClr val="000000"/>
                  </a:solidFill>
                  <a:round/>
                </a14:hiddenLine>
              </a:ext>
            </a:extLst>
          </p:spPr>
          <p:txBody>
            <a:bodyPr vert="horz" wrap="square" lIns="91407" tIns="45703" rIns="91407" bIns="45703" numCol="1" anchor="t" anchorCtr="0" compatLnSpc="1"/>
            <a:lstStyle/>
            <a:p>
              <a:endParaRPr lang="en-US" dirty="0">
                <a:cs typeface="+mn-ea"/>
                <a:sym typeface="+mn-lt"/>
              </a:endParaRPr>
            </a:p>
          </p:txBody>
        </p:sp>
        <p:sp>
          <p:nvSpPr>
            <p:cNvPr id="71" name="Freeform 110"/>
            <p:cNvSpPr/>
            <p:nvPr/>
          </p:nvSpPr>
          <p:spPr bwMode="auto">
            <a:xfrm>
              <a:off x="6106538" y="4830564"/>
              <a:ext cx="1603589" cy="659137"/>
            </a:xfrm>
            <a:custGeom>
              <a:avLst/>
              <a:gdLst>
                <a:gd name="T0" fmla="*/ 340 w 582"/>
                <a:gd name="T1" fmla="*/ 0 h 239"/>
                <a:gd name="T2" fmla="*/ 0 w 582"/>
                <a:gd name="T3" fmla="*/ 140 h 239"/>
                <a:gd name="T4" fmla="*/ 0 w 582"/>
                <a:gd name="T5" fmla="*/ 239 h 239"/>
                <a:gd name="T6" fmla="*/ 582 w 582"/>
                <a:gd name="T7" fmla="*/ 0 h 239"/>
                <a:gd name="T8" fmla="*/ 340 w 582"/>
                <a:gd name="T9" fmla="*/ 0 h 239"/>
              </a:gdLst>
              <a:ahLst/>
              <a:cxnLst>
                <a:cxn ang="0">
                  <a:pos x="T0" y="T1"/>
                </a:cxn>
                <a:cxn ang="0">
                  <a:pos x="T2" y="T3"/>
                </a:cxn>
                <a:cxn ang="0">
                  <a:pos x="T4" y="T5"/>
                </a:cxn>
                <a:cxn ang="0">
                  <a:pos x="T6" y="T7"/>
                </a:cxn>
                <a:cxn ang="0">
                  <a:pos x="T8" y="T9"/>
                </a:cxn>
              </a:cxnLst>
              <a:rect l="0" t="0" r="r" b="b"/>
              <a:pathLst>
                <a:path w="582" h="239">
                  <a:moveTo>
                    <a:pt x="340" y="0"/>
                  </a:moveTo>
                  <a:cubicBezTo>
                    <a:pt x="340" y="77"/>
                    <a:pt x="188" y="140"/>
                    <a:pt x="0" y="140"/>
                  </a:cubicBezTo>
                  <a:cubicBezTo>
                    <a:pt x="0" y="239"/>
                    <a:pt x="0" y="239"/>
                    <a:pt x="0" y="239"/>
                  </a:cubicBezTo>
                  <a:cubicBezTo>
                    <a:pt x="321" y="239"/>
                    <a:pt x="582" y="132"/>
                    <a:pt x="582" y="0"/>
                  </a:cubicBezTo>
                  <a:lnTo>
                    <a:pt x="340" y="0"/>
                  </a:lnTo>
                  <a:close/>
                </a:path>
              </a:pathLst>
            </a:custGeom>
            <a:solidFill>
              <a:srgbClr val="78B9BE"/>
            </a:solidFill>
            <a:ln>
              <a:noFill/>
            </a:ln>
            <a:extLst>
              <a:ext uri="{91240B29-F687-4F45-9708-019B960494DF}">
                <a14:hiddenLine xmlns:a14="http://schemas.microsoft.com/office/drawing/2010/main" w="9525">
                  <a:solidFill>
                    <a:srgbClr val="000000"/>
                  </a:solidFill>
                  <a:round/>
                </a14:hiddenLine>
              </a:ext>
            </a:extLst>
          </p:spPr>
          <p:txBody>
            <a:bodyPr vert="horz" wrap="square" lIns="91407" tIns="45703" rIns="91407" bIns="45703" numCol="1" anchor="t" anchorCtr="0" compatLnSpc="1"/>
            <a:lstStyle/>
            <a:p>
              <a:endParaRPr lang="en-US" dirty="0">
                <a:cs typeface="+mn-ea"/>
                <a:sym typeface="+mn-lt"/>
              </a:endParaRPr>
            </a:p>
          </p:txBody>
        </p:sp>
        <p:sp>
          <p:nvSpPr>
            <p:cNvPr id="72" name="Freeform 111"/>
            <p:cNvSpPr>
              <a:spLocks noEditPoints="1"/>
            </p:cNvSpPr>
            <p:nvPr/>
          </p:nvSpPr>
          <p:spPr bwMode="auto">
            <a:xfrm>
              <a:off x="6352258" y="5282410"/>
              <a:ext cx="189822" cy="86177"/>
            </a:xfrm>
            <a:custGeom>
              <a:avLst/>
              <a:gdLst>
                <a:gd name="T0" fmla="*/ 66 w 69"/>
                <a:gd name="T1" fmla="*/ 13 h 31"/>
                <a:gd name="T2" fmla="*/ 39 w 69"/>
                <a:gd name="T3" fmla="*/ 29 h 31"/>
                <a:gd name="T4" fmla="*/ 3 w 69"/>
                <a:gd name="T5" fmla="*/ 18 h 31"/>
                <a:gd name="T6" fmla="*/ 29 w 69"/>
                <a:gd name="T7" fmla="*/ 1 h 31"/>
                <a:gd name="T8" fmla="*/ 66 w 69"/>
                <a:gd name="T9" fmla="*/ 13 h 31"/>
                <a:gd name="T10" fmla="*/ 18 w 69"/>
                <a:gd name="T11" fmla="*/ 17 h 31"/>
                <a:gd name="T12" fmla="*/ 38 w 69"/>
                <a:gd name="T13" fmla="*/ 25 h 31"/>
                <a:gd name="T14" fmla="*/ 50 w 69"/>
                <a:gd name="T15" fmla="*/ 14 h 31"/>
                <a:gd name="T16" fmla="*/ 31 w 69"/>
                <a:gd name="T17" fmla="*/ 6 h 31"/>
                <a:gd name="T18" fmla="*/ 18 w 69"/>
                <a:gd name="T19" fmla="*/ 17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 h="31">
                  <a:moveTo>
                    <a:pt x="66" y="13"/>
                  </a:moveTo>
                  <a:cubicBezTo>
                    <a:pt x="69" y="22"/>
                    <a:pt x="58" y="28"/>
                    <a:pt x="39" y="29"/>
                  </a:cubicBezTo>
                  <a:cubicBezTo>
                    <a:pt x="20" y="31"/>
                    <a:pt x="6" y="25"/>
                    <a:pt x="3" y="18"/>
                  </a:cubicBezTo>
                  <a:cubicBezTo>
                    <a:pt x="0" y="10"/>
                    <a:pt x="10" y="3"/>
                    <a:pt x="29" y="1"/>
                  </a:cubicBezTo>
                  <a:cubicBezTo>
                    <a:pt x="49" y="0"/>
                    <a:pt x="63" y="6"/>
                    <a:pt x="66" y="13"/>
                  </a:cubicBezTo>
                  <a:close/>
                  <a:moveTo>
                    <a:pt x="18" y="17"/>
                  </a:moveTo>
                  <a:cubicBezTo>
                    <a:pt x="20" y="22"/>
                    <a:pt x="28" y="25"/>
                    <a:pt x="38" y="25"/>
                  </a:cubicBezTo>
                  <a:cubicBezTo>
                    <a:pt x="48" y="24"/>
                    <a:pt x="52" y="20"/>
                    <a:pt x="50" y="14"/>
                  </a:cubicBezTo>
                  <a:cubicBezTo>
                    <a:pt x="48" y="9"/>
                    <a:pt x="41" y="6"/>
                    <a:pt x="31" y="6"/>
                  </a:cubicBezTo>
                  <a:cubicBezTo>
                    <a:pt x="21" y="7"/>
                    <a:pt x="16" y="11"/>
                    <a:pt x="18" y="1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07" tIns="45703" rIns="91407" bIns="45703" numCol="1" anchor="t" anchorCtr="0" compatLnSpc="1"/>
            <a:lstStyle/>
            <a:p>
              <a:endParaRPr lang="en-US" dirty="0">
                <a:cs typeface="+mn-ea"/>
                <a:sym typeface="+mn-lt"/>
              </a:endParaRPr>
            </a:p>
          </p:txBody>
        </p:sp>
        <p:sp>
          <p:nvSpPr>
            <p:cNvPr id="73" name="Freeform 112"/>
            <p:cNvSpPr>
              <a:spLocks noEditPoints="1"/>
            </p:cNvSpPr>
            <p:nvPr/>
          </p:nvSpPr>
          <p:spPr bwMode="auto">
            <a:xfrm>
              <a:off x="6530435" y="5269600"/>
              <a:ext cx="149063" cy="82684"/>
            </a:xfrm>
            <a:custGeom>
              <a:avLst/>
              <a:gdLst>
                <a:gd name="T0" fmla="*/ 0 w 54"/>
                <a:gd name="T1" fmla="*/ 4 h 30"/>
                <a:gd name="T2" fmla="*/ 19 w 54"/>
                <a:gd name="T3" fmla="*/ 1 h 30"/>
                <a:gd name="T4" fmla="*/ 40 w 54"/>
                <a:gd name="T5" fmla="*/ 0 h 30"/>
                <a:gd name="T6" fmla="*/ 52 w 54"/>
                <a:gd name="T7" fmla="*/ 5 h 30"/>
                <a:gd name="T8" fmla="*/ 51 w 54"/>
                <a:gd name="T9" fmla="*/ 12 h 30"/>
                <a:gd name="T10" fmla="*/ 33 w 54"/>
                <a:gd name="T11" fmla="*/ 18 h 30"/>
                <a:gd name="T12" fmla="*/ 28 w 54"/>
                <a:gd name="T13" fmla="*/ 19 h 30"/>
                <a:gd name="T14" fmla="*/ 36 w 54"/>
                <a:gd name="T15" fmla="*/ 28 h 30"/>
                <a:gd name="T16" fmla="*/ 22 w 54"/>
                <a:gd name="T17" fmla="*/ 30 h 30"/>
                <a:gd name="T18" fmla="*/ 0 w 54"/>
                <a:gd name="T19" fmla="*/ 4 h 30"/>
                <a:gd name="T20" fmla="*/ 24 w 54"/>
                <a:gd name="T21" fmla="*/ 14 h 30"/>
                <a:gd name="T22" fmla="*/ 29 w 54"/>
                <a:gd name="T23" fmla="*/ 14 h 30"/>
                <a:gd name="T24" fmla="*/ 38 w 54"/>
                <a:gd name="T25" fmla="*/ 8 h 30"/>
                <a:gd name="T26" fmla="*/ 23 w 54"/>
                <a:gd name="T27" fmla="*/ 5 h 30"/>
                <a:gd name="T28" fmla="*/ 18 w 54"/>
                <a:gd name="T29" fmla="*/ 6 h 30"/>
                <a:gd name="T30" fmla="*/ 24 w 54"/>
                <a:gd name="T31" fmla="*/ 14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4" h="30">
                  <a:moveTo>
                    <a:pt x="0" y="4"/>
                  </a:moveTo>
                  <a:cubicBezTo>
                    <a:pt x="4" y="3"/>
                    <a:pt x="10" y="2"/>
                    <a:pt x="19" y="1"/>
                  </a:cubicBezTo>
                  <a:cubicBezTo>
                    <a:pt x="28" y="0"/>
                    <a:pt x="35" y="0"/>
                    <a:pt x="40" y="0"/>
                  </a:cubicBezTo>
                  <a:cubicBezTo>
                    <a:pt x="45" y="1"/>
                    <a:pt x="50" y="3"/>
                    <a:pt x="52" y="5"/>
                  </a:cubicBezTo>
                  <a:cubicBezTo>
                    <a:pt x="54" y="8"/>
                    <a:pt x="54" y="10"/>
                    <a:pt x="51" y="12"/>
                  </a:cubicBezTo>
                  <a:cubicBezTo>
                    <a:pt x="48" y="15"/>
                    <a:pt x="41" y="17"/>
                    <a:pt x="33" y="18"/>
                  </a:cubicBezTo>
                  <a:cubicBezTo>
                    <a:pt x="31" y="18"/>
                    <a:pt x="29" y="19"/>
                    <a:pt x="28" y="19"/>
                  </a:cubicBezTo>
                  <a:cubicBezTo>
                    <a:pt x="36" y="28"/>
                    <a:pt x="36" y="28"/>
                    <a:pt x="36" y="28"/>
                  </a:cubicBezTo>
                  <a:cubicBezTo>
                    <a:pt x="22" y="30"/>
                    <a:pt x="22" y="30"/>
                    <a:pt x="22" y="30"/>
                  </a:cubicBezTo>
                  <a:lnTo>
                    <a:pt x="0" y="4"/>
                  </a:lnTo>
                  <a:close/>
                  <a:moveTo>
                    <a:pt x="24" y="14"/>
                  </a:moveTo>
                  <a:cubicBezTo>
                    <a:pt x="25" y="14"/>
                    <a:pt x="27" y="14"/>
                    <a:pt x="29" y="14"/>
                  </a:cubicBezTo>
                  <a:cubicBezTo>
                    <a:pt x="37" y="13"/>
                    <a:pt x="40" y="10"/>
                    <a:pt x="38" y="8"/>
                  </a:cubicBezTo>
                  <a:cubicBezTo>
                    <a:pt x="36" y="5"/>
                    <a:pt x="31" y="4"/>
                    <a:pt x="23" y="5"/>
                  </a:cubicBezTo>
                  <a:cubicBezTo>
                    <a:pt x="21" y="6"/>
                    <a:pt x="19" y="6"/>
                    <a:pt x="18" y="6"/>
                  </a:cubicBezTo>
                  <a:lnTo>
                    <a:pt x="24" y="1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07" tIns="45703" rIns="91407" bIns="45703" numCol="1" anchor="t" anchorCtr="0" compatLnSpc="1"/>
            <a:lstStyle/>
            <a:p>
              <a:endParaRPr lang="en-US" dirty="0">
                <a:cs typeface="+mn-ea"/>
                <a:sym typeface="+mn-lt"/>
              </a:endParaRPr>
            </a:p>
          </p:txBody>
        </p:sp>
        <p:sp>
          <p:nvSpPr>
            <p:cNvPr id="74" name="Freeform 113"/>
            <p:cNvSpPr/>
            <p:nvPr/>
          </p:nvSpPr>
          <p:spPr bwMode="auto">
            <a:xfrm>
              <a:off x="6655042" y="5235828"/>
              <a:ext cx="167696" cy="82684"/>
            </a:xfrm>
            <a:custGeom>
              <a:avLst/>
              <a:gdLst>
                <a:gd name="T0" fmla="*/ 52 w 144"/>
                <a:gd name="T1" fmla="*/ 26 h 71"/>
                <a:gd name="T2" fmla="*/ 14 w 144"/>
                <a:gd name="T3" fmla="*/ 33 h 71"/>
                <a:gd name="T4" fmla="*/ 0 w 144"/>
                <a:gd name="T5" fmla="*/ 24 h 71"/>
                <a:gd name="T6" fmla="*/ 109 w 144"/>
                <a:gd name="T7" fmla="*/ 0 h 71"/>
                <a:gd name="T8" fmla="*/ 123 w 144"/>
                <a:gd name="T9" fmla="*/ 10 h 71"/>
                <a:gd name="T10" fmla="*/ 85 w 144"/>
                <a:gd name="T11" fmla="*/ 19 h 71"/>
                <a:gd name="T12" fmla="*/ 144 w 144"/>
                <a:gd name="T13" fmla="*/ 67 h 71"/>
                <a:gd name="T14" fmla="*/ 111 w 144"/>
                <a:gd name="T15" fmla="*/ 71 h 71"/>
                <a:gd name="T16" fmla="*/ 52 w 144"/>
                <a:gd name="T17" fmla="*/ 26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71">
                  <a:moveTo>
                    <a:pt x="52" y="26"/>
                  </a:moveTo>
                  <a:lnTo>
                    <a:pt x="14" y="33"/>
                  </a:lnTo>
                  <a:lnTo>
                    <a:pt x="0" y="24"/>
                  </a:lnTo>
                  <a:lnTo>
                    <a:pt x="109" y="0"/>
                  </a:lnTo>
                  <a:lnTo>
                    <a:pt x="123" y="10"/>
                  </a:lnTo>
                  <a:lnTo>
                    <a:pt x="85" y="19"/>
                  </a:lnTo>
                  <a:lnTo>
                    <a:pt x="144" y="67"/>
                  </a:lnTo>
                  <a:lnTo>
                    <a:pt x="111" y="71"/>
                  </a:lnTo>
                  <a:lnTo>
                    <a:pt x="52" y="2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07" tIns="45703" rIns="91407" bIns="45703" numCol="1" anchor="t" anchorCtr="0" compatLnSpc="1"/>
            <a:lstStyle/>
            <a:p>
              <a:endParaRPr lang="en-US" dirty="0">
                <a:cs typeface="+mn-ea"/>
                <a:sym typeface="+mn-lt"/>
              </a:endParaRPr>
            </a:p>
          </p:txBody>
        </p:sp>
        <p:sp>
          <p:nvSpPr>
            <p:cNvPr id="75" name="Freeform 114"/>
            <p:cNvSpPr/>
            <p:nvPr/>
          </p:nvSpPr>
          <p:spPr bwMode="auto">
            <a:xfrm>
              <a:off x="6790130" y="5221853"/>
              <a:ext cx="137417" cy="72202"/>
            </a:xfrm>
            <a:custGeom>
              <a:avLst/>
              <a:gdLst>
                <a:gd name="T0" fmla="*/ 31 w 118"/>
                <a:gd name="T1" fmla="*/ 0 h 62"/>
                <a:gd name="T2" fmla="*/ 118 w 118"/>
                <a:gd name="T3" fmla="*/ 55 h 62"/>
                <a:gd name="T4" fmla="*/ 87 w 118"/>
                <a:gd name="T5" fmla="*/ 62 h 62"/>
                <a:gd name="T6" fmla="*/ 0 w 118"/>
                <a:gd name="T7" fmla="*/ 10 h 62"/>
                <a:gd name="T8" fmla="*/ 31 w 118"/>
                <a:gd name="T9" fmla="*/ 0 h 62"/>
              </a:gdLst>
              <a:ahLst/>
              <a:cxnLst>
                <a:cxn ang="0">
                  <a:pos x="T0" y="T1"/>
                </a:cxn>
                <a:cxn ang="0">
                  <a:pos x="T2" y="T3"/>
                </a:cxn>
                <a:cxn ang="0">
                  <a:pos x="T4" y="T5"/>
                </a:cxn>
                <a:cxn ang="0">
                  <a:pos x="T6" y="T7"/>
                </a:cxn>
                <a:cxn ang="0">
                  <a:pos x="T8" y="T9"/>
                </a:cxn>
              </a:cxnLst>
              <a:rect l="0" t="0" r="r" b="b"/>
              <a:pathLst>
                <a:path w="118" h="62">
                  <a:moveTo>
                    <a:pt x="31" y="0"/>
                  </a:moveTo>
                  <a:lnTo>
                    <a:pt x="118" y="55"/>
                  </a:lnTo>
                  <a:lnTo>
                    <a:pt x="87" y="62"/>
                  </a:lnTo>
                  <a:lnTo>
                    <a:pt x="0" y="10"/>
                  </a:lnTo>
                  <a:lnTo>
                    <a:pt x="3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07" tIns="45703" rIns="91407" bIns="45703" numCol="1" anchor="t" anchorCtr="0" compatLnSpc="1"/>
            <a:lstStyle/>
            <a:p>
              <a:endParaRPr lang="en-US" dirty="0">
                <a:cs typeface="+mn-ea"/>
                <a:sym typeface="+mn-lt"/>
              </a:endParaRPr>
            </a:p>
          </p:txBody>
        </p:sp>
        <p:sp>
          <p:nvSpPr>
            <p:cNvPr id="76" name="Freeform 115"/>
            <p:cNvSpPr>
              <a:spLocks noEditPoints="1"/>
            </p:cNvSpPr>
            <p:nvPr/>
          </p:nvSpPr>
          <p:spPr bwMode="auto">
            <a:xfrm>
              <a:off x="6864662" y="5181094"/>
              <a:ext cx="206126" cy="88506"/>
            </a:xfrm>
            <a:custGeom>
              <a:avLst/>
              <a:gdLst>
                <a:gd name="T0" fmla="*/ 60 w 75"/>
                <a:gd name="T1" fmla="*/ 7 h 32"/>
                <a:gd name="T2" fmla="*/ 59 w 75"/>
                <a:gd name="T3" fmla="*/ 27 h 32"/>
                <a:gd name="T4" fmla="*/ 13 w 75"/>
                <a:gd name="T5" fmla="*/ 25 h 32"/>
                <a:gd name="T6" fmla="*/ 14 w 75"/>
                <a:gd name="T7" fmla="*/ 5 h 32"/>
                <a:gd name="T8" fmla="*/ 60 w 75"/>
                <a:gd name="T9" fmla="*/ 7 h 32"/>
                <a:gd name="T10" fmla="*/ 25 w 75"/>
                <a:gd name="T11" fmla="*/ 20 h 32"/>
                <a:gd name="T12" fmla="*/ 52 w 75"/>
                <a:gd name="T13" fmla="*/ 23 h 32"/>
                <a:gd name="T14" fmla="*/ 49 w 75"/>
                <a:gd name="T15" fmla="*/ 12 h 32"/>
                <a:gd name="T16" fmla="*/ 22 w 75"/>
                <a:gd name="T17" fmla="*/ 9 h 32"/>
                <a:gd name="T18" fmla="*/ 25 w 75"/>
                <a:gd name="T19" fmla="*/ 2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5" h="32">
                  <a:moveTo>
                    <a:pt x="60" y="7"/>
                  </a:moveTo>
                  <a:cubicBezTo>
                    <a:pt x="75" y="14"/>
                    <a:pt x="73" y="22"/>
                    <a:pt x="59" y="27"/>
                  </a:cubicBezTo>
                  <a:cubicBezTo>
                    <a:pt x="44" y="32"/>
                    <a:pt x="25" y="31"/>
                    <a:pt x="13" y="25"/>
                  </a:cubicBezTo>
                  <a:cubicBezTo>
                    <a:pt x="0" y="19"/>
                    <a:pt x="0" y="11"/>
                    <a:pt x="14" y="5"/>
                  </a:cubicBezTo>
                  <a:cubicBezTo>
                    <a:pt x="30" y="0"/>
                    <a:pt x="48" y="1"/>
                    <a:pt x="60" y="7"/>
                  </a:cubicBezTo>
                  <a:close/>
                  <a:moveTo>
                    <a:pt x="25" y="20"/>
                  </a:moveTo>
                  <a:cubicBezTo>
                    <a:pt x="33" y="24"/>
                    <a:pt x="44" y="26"/>
                    <a:pt x="52" y="23"/>
                  </a:cubicBezTo>
                  <a:cubicBezTo>
                    <a:pt x="59" y="20"/>
                    <a:pt x="57" y="16"/>
                    <a:pt x="49" y="12"/>
                  </a:cubicBezTo>
                  <a:cubicBezTo>
                    <a:pt x="41" y="8"/>
                    <a:pt x="30" y="6"/>
                    <a:pt x="22" y="9"/>
                  </a:cubicBezTo>
                  <a:cubicBezTo>
                    <a:pt x="14" y="12"/>
                    <a:pt x="16" y="16"/>
                    <a:pt x="25" y="2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07" tIns="45703" rIns="91407" bIns="45703" numCol="1" anchor="t" anchorCtr="0" compatLnSpc="1"/>
            <a:lstStyle/>
            <a:p>
              <a:endParaRPr lang="en-US" dirty="0">
                <a:cs typeface="+mn-ea"/>
                <a:sym typeface="+mn-lt"/>
              </a:endParaRPr>
            </a:p>
          </p:txBody>
        </p:sp>
        <p:sp>
          <p:nvSpPr>
            <p:cNvPr id="77" name="Freeform 116"/>
            <p:cNvSpPr/>
            <p:nvPr/>
          </p:nvSpPr>
          <p:spPr bwMode="auto">
            <a:xfrm>
              <a:off x="6979953" y="5120538"/>
              <a:ext cx="237569" cy="93164"/>
            </a:xfrm>
            <a:custGeom>
              <a:avLst/>
              <a:gdLst>
                <a:gd name="T0" fmla="*/ 52 w 86"/>
                <a:gd name="T1" fmla="*/ 34 h 34"/>
                <a:gd name="T2" fmla="*/ 0 w 86"/>
                <a:gd name="T3" fmla="*/ 18 h 34"/>
                <a:gd name="T4" fmla="*/ 11 w 86"/>
                <a:gd name="T5" fmla="*/ 12 h 34"/>
                <a:gd name="T6" fmla="*/ 38 w 86"/>
                <a:gd name="T7" fmla="*/ 14 h 34"/>
                <a:gd name="T8" fmla="*/ 63 w 86"/>
                <a:gd name="T9" fmla="*/ 16 h 34"/>
                <a:gd name="T10" fmla="*/ 63 w 86"/>
                <a:gd name="T11" fmla="*/ 16 h 34"/>
                <a:gd name="T12" fmla="*/ 41 w 86"/>
                <a:gd name="T13" fmla="*/ 9 h 34"/>
                <a:gd name="T14" fmla="*/ 25 w 86"/>
                <a:gd name="T15" fmla="*/ 4 h 34"/>
                <a:gd name="T16" fmla="*/ 34 w 86"/>
                <a:gd name="T17" fmla="*/ 0 h 34"/>
                <a:gd name="T18" fmla="*/ 86 w 86"/>
                <a:gd name="T19" fmla="*/ 16 h 34"/>
                <a:gd name="T20" fmla="*/ 76 w 86"/>
                <a:gd name="T21" fmla="*/ 22 h 34"/>
                <a:gd name="T22" fmla="*/ 47 w 86"/>
                <a:gd name="T23" fmla="*/ 20 h 34"/>
                <a:gd name="T24" fmla="*/ 22 w 86"/>
                <a:gd name="T25" fmla="*/ 18 h 34"/>
                <a:gd name="T26" fmla="*/ 22 w 86"/>
                <a:gd name="T27" fmla="*/ 18 h 34"/>
                <a:gd name="T28" fmla="*/ 45 w 86"/>
                <a:gd name="T29" fmla="*/ 25 h 34"/>
                <a:gd name="T30" fmla="*/ 61 w 86"/>
                <a:gd name="T31" fmla="*/ 30 h 34"/>
                <a:gd name="T32" fmla="*/ 52 w 86"/>
                <a:gd name="T33"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6" h="34">
                  <a:moveTo>
                    <a:pt x="52" y="34"/>
                  </a:moveTo>
                  <a:cubicBezTo>
                    <a:pt x="0" y="18"/>
                    <a:pt x="0" y="18"/>
                    <a:pt x="0" y="18"/>
                  </a:cubicBezTo>
                  <a:cubicBezTo>
                    <a:pt x="11" y="12"/>
                    <a:pt x="11" y="12"/>
                    <a:pt x="11" y="12"/>
                  </a:cubicBezTo>
                  <a:cubicBezTo>
                    <a:pt x="38" y="14"/>
                    <a:pt x="38" y="14"/>
                    <a:pt x="38" y="14"/>
                  </a:cubicBezTo>
                  <a:cubicBezTo>
                    <a:pt x="46" y="14"/>
                    <a:pt x="55" y="15"/>
                    <a:pt x="63" y="16"/>
                  </a:cubicBezTo>
                  <a:cubicBezTo>
                    <a:pt x="63" y="16"/>
                    <a:pt x="63" y="16"/>
                    <a:pt x="63" y="16"/>
                  </a:cubicBezTo>
                  <a:cubicBezTo>
                    <a:pt x="56" y="14"/>
                    <a:pt x="48" y="12"/>
                    <a:pt x="41" y="9"/>
                  </a:cubicBezTo>
                  <a:cubicBezTo>
                    <a:pt x="25" y="4"/>
                    <a:pt x="25" y="4"/>
                    <a:pt x="25" y="4"/>
                  </a:cubicBezTo>
                  <a:cubicBezTo>
                    <a:pt x="34" y="0"/>
                    <a:pt x="34" y="0"/>
                    <a:pt x="34" y="0"/>
                  </a:cubicBezTo>
                  <a:cubicBezTo>
                    <a:pt x="86" y="16"/>
                    <a:pt x="86" y="16"/>
                    <a:pt x="86" y="16"/>
                  </a:cubicBezTo>
                  <a:cubicBezTo>
                    <a:pt x="76" y="22"/>
                    <a:pt x="76" y="22"/>
                    <a:pt x="76" y="22"/>
                  </a:cubicBezTo>
                  <a:cubicBezTo>
                    <a:pt x="47" y="20"/>
                    <a:pt x="47" y="20"/>
                    <a:pt x="47" y="20"/>
                  </a:cubicBezTo>
                  <a:cubicBezTo>
                    <a:pt x="39" y="19"/>
                    <a:pt x="30" y="18"/>
                    <a:pt x="22" y="18"/>
                  </a:cubicBezTo>
                  <a:cubicBezTo>
                    <a:pt x="22" y="18"/>
                    <a:pt x="22" y="18"/>
                    <a:pt x="22" y="18"/>
                  </a:cubicBezTo>
                  <a:cubicBezTo>
                    <a:pt x="29" y="20"/>
                    <a:pt x="36" y="22"/>
                    <a:pt x="45" y="25"/>
                  </a:cubicBezTo>
                  <a:cubicBezTo>
                    <a:pt x="61" y="30"/>
                    <a:pt x="61" y="30"/>
                    <a:pt x="61" y="30"/>
                  </a:cubicBezTo>
                  <a:lnTo>
                    <a:pt x="52" y="3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07" tIns="45703" rIns="91407" bIns="45703" numCol="1" anchor="t" anchorCtr="0" compatLnSpc="1"/>
            <a:lstStyle/>
            <a:p>
              <a:endParaRPr lang="en-US" dirty="0">
                <a:cs typeface="+mn-ea"/>
                <a:sym typeface="+mn-lt"/>
              </a:endParaRPr>
            </a:p>
          </p:txBody>
        </p:sp>
        <p:sp>
          <p:nvSpPr>
            <p:cNvPr id="78" name="Freeform 117"/>
            <p:cNvSpPr>
              <a:spLocks noEditPoints="1"/>
            </p:cNvSpPr>
            <p:nvPr/>
          </p:nvSpPr>
          <p:spPr bwMode="auto">
            <a:xfrm>
              <a:off x="7139496" y="5037854"/>
              <a:ext cx="201468" cy="66380"/>
            </a:xfrm>
            <a:custGeom>
              <a:avLst/>
              <a:gdLst>
                <a:gd name="T0" fmla="*/ 46 w 73"/>
                <a:gd name="T1" fmla="*/ 3 h 24"/>
                <a:gd name="T2" fmla="*/ 67 w 73"/>
                <a:gd name="T3" fmla="*/ 17 h 24"/>
                <a:gd name="T4" fmla="*/ 27 w 73"/>
                <a:gd name="T5" fmla="*/ 21 h 24"/>
                <a:gd name="T6" fmla="*/ 6 w 73"/>
                <a:gd name="T7" fmla="*/ 7 h 24"/>
                <a:gd name="T8" fmla="*/ 46 w 73"/>
                <a:gd name="T9" fmla="*/ 3 h 24"/>
                <a:gd name="T10" fmla="*/ 33 w 73"/>
                <a:gd name="T11" fmla="*/ 16 h 24"/>
                <a:gd name="T12" fmla="*/ 57 w 73"/>
                <a:gd name="T13" fmla="*/ 15 h 24"/>
                <a:gd name="T14" fmla="*/ 40 w 73"/>
                <a:gd name="T15" fmla="*/ 9 h 24"/>
                <a:gd name="T16" fmla="*/ 17 w 73"/>
                <a:gd name="T17" fmla="*/ 8 h 24"/>
                <a:gd name="T18" fmla="*/ 33 w 73"/>
                <a:gd name="T19" fmla="*/ 16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3" h="24">
                  <a:moveTo>
                    <a:pt x="46" y="3"/>
                  </a:moveTo>
                  <a:cubicBezTo>
                    <a:pt x="64" y="6"/>
                    <a:pt x="73" y="11"/>
                    <a:pt x="67" y="17"/>
                  </a:cubicBezTo>
                  <a:cubicBezTo>
                    <a:pt x="61" y="24"/>
                    <a:pt x="44" y="24"/>
                    <a:pt x="27" y="21"/>
                  </a:cubicBezTo>
                  <a:cubicBezTo>
                    <a:pt x="10" y="18"/>
                    <a:pt x="0" y="13"/>
                    <a:pt x="6" y="7"/>
                  </a:cubicBezTo>
                  <a:cubicBezTo>
                    <a:pt x="13" y="0"/>
                    <a:pt x="30" y="0"/>
                    <a:pt x="46" y="3"/>
                  </a:cubicBezTo>
                  <a:close/>
                  <a:moveTo>
                    <a:pt x="33" y="16"/>
                  </a:moveTo>
                  <a:cubicBezTo>
                    <a:pt x="47" y="18"/>
                    <a:pt x="55" y="18"/>
                    <a:pt x="57" y="15"/>
                  </a:cubicBezTo>
                  <a:cubicBezTo>
                    <a:pt x="59" y="13"/>
                    <a:pt x="54" y="11"/>
                    <a:pt x="40" y="9"/>
                  </a:cubicBezTo>
                  <a:cubicBezTo>
                    <a:pt x="27" y="6"/>
                    <a:pt x="19" y="6"/>
                    <a:pt x="17" y="8"/>
                  </a:cubicBezTo>
                  <a:cubicBezTo>
                    <a:pt x="15" y="11"/>
                    <a:pt x="19" y="13"/>
                    <a:pt x="33" y="1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07" tIns="45703" rIns="91407" bIns="45703" numCol="1" anchor="t" anchorCtr="0" compatLnSpc="1"/>
            <a:lstStyle/>
            <a:p>
              <a:endParaRPr lang="en-US" dirty="0">
                <a:cs typeface="+mn-ea"/>
                <a:sym typeface="+mn-lt"/>
              </a:endParaRPr>
            </a:p>
          </p:txBody>
        </p:sp>
        <p:sp>
          <p:nvSpPr>
            <p:cNvPr id="79" name="Freeform 118"/>
            <p:cNvSpPr/>
            <p:nvPr/>
          </p:nvSpPr>
          <p:spPr bwMode="auto">
            <a:xfrm>
              <a:off x="7195394" y="4983120"/>
              <a:ext cx="192152" cy="62886"/>
            </a:xfrm>
            <a:custGeom>
              <a:avLst/>
              <a:gdLst>
                <a:gd name="T0" fmla="*/ 46 w 70"/>
                <a:gd name="T1" fmla="*/ 20 h 23"/>
                <a:gd name="T2" fmla="*/ 54 w 70"/>
                <a:gd name="T3" fmla="*/ 15 h 23"/>
                <a:gd name="T4" fmla="*/ 49 w 70"/>
                <a:gd name="T5" fmla="*/ 9 h 23"/>
                <a:gd name="T6" fmla="*/ 36 w 70"/>
                <a:gd name="T7" fmla="*/ 13 h 23"/>
                <a:gd name="T8" fmla="*/ 35 w 70"/>
                <a:gd name="T9" fmla="*/ 16 h 23"/>
                <a:gd name="T10" fmla="*/ 24 w 70"/>
                <a:gd name="T11" fmla="*/ 15 h 23"/>
                <a:gd name="T12" fmla="*/ 26 w 70"/>
                <a:gd name="T13" fmla="*/ 12 h 23"/>
                <a:gd name="T14" fmla="*/ 22 w 70"/>
                <a:gd name="T15" fmla="*/ 7 h 23"/>
                <a:gd name="T16" fmla="*/ 13 w 70"/>
                <a:gd name="T17" fmla="*/ 10 h 23"/>
                <a:gd name="T18" fmla="*/ 13 w 70"/>
                <a:gd name="T19" fmla="*/ 16 h 23"/>
                <a:gd name="T20" fmla="*/ 2 w 70"/>
                <a:gd name="T21" fmla="*/ 16 h 23"/>
                <a:gd name="T22" fmla="*/ 2 w 70"/>
                <a:gd name="T23" fmla="*/ 7 h 23"/>
                <a:gd name="T24" fmla="*/ 23 w 70"/>
                <a:gd name="T25" fmla="*/ 1 h 23"/>
                <a:gd name="T26" fmla="*/ 34 w 70"/>
                <a:gd name="T27" fmla="*/ 7 h 23"/>
                <a:gd name="T28" fmla="*/ 35 w 70"/>
                <a:gd name="T29" fmla="*/ 7 h 23"/>
                <a:gd name="T30" fmla="*/ 53 w 70"/>
                <a:gd name="T31" fmla="*/ 3 h 23"/>
                <a:gd name="T32" fmla="*/ 66 w 70"/>
                <a:gd name="T33" fmla="*/ 15 h 23"/>
                <a:gd name="T34" fmla="*/ 57 w 70"/>
                <a:gd name="T35" fmla="*/ 23 h 23"/>
                <a:gd name="T36" fmla="*/ 46 w 70"/>
                <a:gd name="T37" fmla="*/ 2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0" h="23">
                  <a:moveTo>
                    <a:pt x="46" y="20"/>
                  </a:moveTo>
                  <a:cubicBezTo>
                    <a:pt x="48" y="19"/>
                    <a:pt x="53" y="17"/>
                    <a:pt x="54" y="15"/>
                  </a:cubicBezTo>
                  <a:cubicBezTo>
                    <a:pt x="56" y="12"/>
                    <a:pt x="53" y="10"/>
                    <a:pt x="49" y="9"/>
                  </a:cubicBezTo>
                  <a:cubicBezTo>
                    <a:pt x="43" y="8"/>
                    <a:pt x="38" y="11"/>
                    <a:pt x="36" y="13"/>
                  </a:cubicBezTo>
                  <a:cubicBezTo>
                    <a:pt x="35" y="16"/>
                    <a:pt x="35" y="16"/>
                    <a:pt x="35" y="16"/>
                  </a:cubicBezTo>
                  <a:cubicBezTo>
                    <a:pt x="24" y="15"/>
                    <a:pt x="24" y="15"/>
                    <a:pt x="24" y="15"/>
                  </a:cubicBezTo>
                  <a:cubicBezTo>
                    <a:pt x="26" y="12"/>
                    <a:pt x="26" y="12"/>
                    <a:pt x="26" y="12"/>
                  </a:cubicBezTo>
                  <a:cubicBezTo>
                    <a:pt x="27" y="10"/>
                    <a:pt x="27" y="8"/>
                    <a:pt x="22" y="7"/>
                  </a:cubicBezTo>
                  <a:cubicBezTo>
                    <a:pt x="18" y="7"/>
                    <a:pt x="14" y="7"/>
                    <a:pt x="13" y="10"/>
                  </a:cubicBezTo>
                  <a:cubicBezTo>
                    <a:pt x="11" y="12"/>
                    <a:pt x="12" y="15"/>
                    <a:pt x="13" y="16"/>
                  </a:cubicBezTo>
                  <a:cubicBezTo>
                    <a:pt x="2" y="16"/>
                    <a:pt x="2" y="16"/>
                    <a:pt x="2" y="16"/>
                  </a:cubicBezTo>
                  <a:cubicBezTo>
                    <a:pt x="0" y="14"/>
                    <a:pt x="0" y="11"/>
                    <a:pt x="2" y="7"/>
                  </a:cubicBezTo>
                  <a:cubicBezTo>
                    <a:pt x="6" y="2"/>
                    <a:pt x="14" y="0"/>
                    <a:pt x="23" y="1"/>
                  </a:cubicBezTo>
                  <a:cubicBezTo>
                    <a:pt x="30" y="1"/>
                    <a:pt x="34" y="3"/>
                    <a:pt x="34" y="7"/>
                  </a:cubicBezTo>
                  <a:cubicBezTo>
                    <a:pt x="35" y="7"/>
                    <a:pt x="35" y="7"/>
                    <a:pt x="35" y="7"/>
                  </a:cubicBezTo>
                  <a:cubicBezTo>
                    <a:pt x="38" y="4"/>
                    <a:pt x="45" y="2"/>
                    <a:pt x="53" y="3"/>
                  </a:cubicBezTo>
                  <a:cubicBezTo>
                    <a:pt x="64" y="4"/>
                    <a:pt x="70" y="9"/>
                    <a:pt x="66" y="15"/>
                  </a:cubicBezTo>
                  <a:cubicBezTo>
                    <a:pt x="64" y="19"/>
                    <a:pt x="60" y="21"/>
                    <a:pt x="57" y="23"/>
                  </a:cubicBezTo>
                  <a:lnTo>
                    <a:pt x="46" y="2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07" tIns="45703" rIns="91407" bIns="45703" numCol="1" anchor="t" anchorCtr="0" compatLnSpc="1"/>
            <a:lstStyle/>
            <a:p>
              <a:endParaRPr lang="en-US" dirty="0">
                <a:cs typeface="+mn-ea"/>
                <a:sym typeface="+mn-lt"/>
              </a:endParaRPr>
            </a:p>
          </p:txBody>
        </p:sp>
        <p:sp>
          <p:nvSpPr>
            <p:cNvPr id="80" name="Freeform 119"/>
            <p:cNvSpPr/>
            <p:nvPr/>
          </p:nvSpPr>
          <p:spPr bwMode="auto">
            <a:xfrm>
              <a:off x="6106538" y="3916390"/>
              <a:ext cx="2232448" cy="914174"/>
            </a:xfrm>
            <a:custGeom>
              <a:avLst/>
              <a:gdLst>
                <a:gd name="T0" fmla="*/ 810 w 810"/>
                <a:gd name="T1" fmla="*/ 332 h 332"/>
                <a:gd name="T2" fmla="*/ 674 w 810"/>
                <a:gd name="T3" fmla="*/ 147 h 332"/>
                <a:gd name="T4" fmla="*/ 674 w 810"/>
                <a:gd name="T5" fmla="*/ 56 h 332"/>
                <a:gd name="T6" fmla="*/ 450 w 810"/>
                <a:gd name="T7" fmla="*/ 56 h 332"/>
                <a:gd name="T8" fmla="*/ 0 w 810"/>
                <a:gd name="T9" fmla="*/ 0 h 332"/>
                <a:gd name="T10" fmla="*/ 0 w 810"/>
                <a:gd name="T11" fmla="*/ 192 h 332"/>
                <a:gd name="T12" fmla="*/ 0 w 810"/>
                <a:gd name="T13" fmla="*/ 192 h 332"/>
                <a:gd name="T14" fmla="*/ 340 w 810"/>
                <a:gd name="T15" fmla="*/ 332 h 332"/>
                <a:gd name="T16" fmla="*/ 810 w 810"/>
                <a:gd name="T17" fmla="*/ 332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10" h="332">
                  <a:moveTo>
                    <a:pt x="810" y="332"/>
                  </a:moveTo>
                  <a:cubicBezTo>
                    <a:pt x="810" y="264"/>
                    <a:pt x="760" y="200"/>
                    <a:pt x="674" y="147"/>
                  </a:cubicBezTo>
                  <a:cubicBezTo>
                    <a:pt x="674" y="56"/>
                    <a:pt x="674" y="56"/>
                    <a:pt x="674" y="56"/>
                  </a:cubicBezTo>
                  <a:cubicBezTo>
                    <a:pt x="450" y="56"/>
                    <a:pt x="450" y="56"/>
                    <a:pt x="450" y="56"/>
                  </a:cubicBezTo>
                  <a:cubicBezTo>
                    <a:pt x="321" y="20"/>
                    <a:pt x="166" y="0"/>
                    <a:pt x="0" y="0"/>
                  </a:cubicBezTo>
                  <a:cubicBezTo>
                    <a:pt x="0" y="192"/>
                    <a:pt x="0" y="192"/>
                    <a:pt x="0" y="192"/>
                  </a:cubicBezTo>
                  <a:cubicBezTo>
                    <a:pt x="0" y="192"/>
                    <a:pt x="0" y="192"/>
                    <a:pt x="0" y="192"/>
                  </a:cubicBezTo>
                  <a:cubicBezTo>
                    <a:pt x="188" y="192"/>
                    <a:pt x="340" y="255"/>
                    <a:pt x="340" y="332"/>
                  </a:cubicBezTo>
                  <a:lnTo>
                    <a:pt x="810" y="332"/>
                  </a:lnTo>
                  <a:close/>
                </a:path>
              </a:pathLst>
            </a:custGeom>
            <a:solidFill>
              <a:srgbClr val="009B97"/>
            </a:solidFill>
            <a:ln>
              <a:noFill/>
            </a:ln>
            <a:extLst>
              <a:ext uri="{91240B29-F687-4F45-9708-019B960494DF}">
                <a14:hiddenLine xmlns:a14="http://schemas.microsoft.com/office/drawing/2010/main" w="9525">
                  <a:solidFill>
                    <a:srgbClr val="000000"/>
                  </a:solidFill>
                  <a:round/>
                </a14:hiddenLine>
              </a:ext>
            </a:extLst>
          </p:spPr>
          <p:txBody>
            <a:bodyPr vert="horz" wrap="square" lIns="91407" tIns="45703" rIns="91407" bIns="45703" numCol="1" anchor="t" anchorCtr="0" compatLnSpc="1"/>
            <a:lstStyle/>
            <a:p>
              <a:endParaRPr lang="en-US" dirty="0">
                <a:cs typeface="+mn-ea"/>
                <a:sym typeface="+mn-lt"/>
              </a:endParaRPr>
            </a:p>
          </p:txBody>
        </p:sp>
        <p:sp>
          <p:nvSpPr>
            <p:cNvPr id="81" name="Freeform 120"/>
            <p:cNvSpPr/>
            <p:nvPr/>
          </p:nvSpPr>
          <p:spPr bwMode="auto">
            <a:xfrm>
              <a:off x="6106538" y="4174921"/>
              <a:ext cx="1603589" cy="655644"/>
            </a:xfrm>
            <a:custGeom>
              <a:avLst/>
              <a:gdLst>
                <a:gd name="T0" fmla="*/ 0 w 582"/>
                <a:gd name="T1" fmla="*/ 98 h 238"/>
                <a:gd name="T2" fmla="*/ 340 w 582"/>
                <a:gd name="T3" fmla="*/ 238 h 238"/>
                <a:gd name="T4" fmla="*/ 582 w 582"/>
                <a:gd name="T5" fmla="*/ 238 h 238"/>
                <a:gd name="T6" fmla="*/ 0 w 582"/>
                <a:gd name="T7" fmla="*/ 0 h 238"/>
                <a:gd name="T8" fmla="*/ 0 w 582"/>
                <a:gd name="T9" fmla="*/ 98 h 238"/>
              </a:gdLst>
              <a:ahLst/>
              <a:cxnLst>
                <a:cxn ang="0">
                  <a:pos x="T0" y="T1"/>
                </a:cxn>
                <a:cxn ang="0">
                  <a:pos x="T2" y="T3"/>
                </a:cxn>
                <a:cxn ang="0">
                  <a:pos x="T4" y="T5"/>
                </a:cxn>
                <a:cxn ang="0">
                  <a:pos x="T6" y="T7"/>
                </a:cxn>
                <a:cxn ang="0">
                  <a:pos x="T8" y="T9"/>
                </a:cxn>
              </a:cxnLst>
              <a:rect l="0" t="0" r="r" b="b"/>
              <a:pathLst>
                <a:path w="582" h="238">
                  <a:moveTo>
                    <a:pt x="0" y="98"/>
                  </a:moveTo>
                  <a:cubicBezTo>
                    <a:pt x="188" y="98"/>
                    <a:pt x="340" y="161"/>
                    <a:pt x="340" y="238"/>
                  </a:cubicBezTo>
                  <a:cubicBezTo>
                    <a:pt x="582" y="238"/>
                    <a:pt x="582" y="238"/>
                    <a:pt x="582" y="238"/>
                  </a:cubicBezTo>
                  <a:cubicBezTo>
                    <a:pt x="582" y="106"/>
                    <a:pt x="321" y="0"/>
                    <a:pt x="0" y="0"/>
                  </a:cubicBezTo>
                  <a:lnTo>
                    <a:pt x="0" y="98"/>
                  </a:lnTo>
                  <a:close/>
                </a:path>
              </a:pathLst>
            </a:custGeom>
            <a:solidFill>
              <a:srgbClr val="00C0BB"/>
            </a:solidFill>
            <a:ln>
              <a:noFill/>
            </a:ln>
            <a:extLst>
              <a:ext uri="{91240B29-F687-4F45-9708-019B960494DF}">
                <a14:hiddenLine xmlns:a14="http://schemas.microsoft.com/office/drawing/2010/main" w="9525">
                  <a:solidFill>
                    <a:srgbClr val="000000"/>
                  </a:solidFill>
                  <a:round/>
                </a14:hiddenLine>
              </a:ext>
            </a:extLst>
          </p:spPr>
          <p:txBody>
            <a:bodyPr vert="horz" wrap="square" lIns="91407" tIns="45703" rIns="91407" bIns="45703" numCol="1" anchor="t" anchorCtr="0" compatLnSpc="1"/>
            <a:lstStyle/>
            <a:p>
              <a:endParaRPr lang="en-US" dirty="0">
                <a:cs typeface="+mn-ea"/>
                <a:sym typeface="+mn-lt"/>
              </a:endParaRPr>
            </a:p>
          </p:txBody>
        </p:sp>
        <p:sp>
          <p:nvSpPr>
            <p:cNvPr id="82" name="Freeform 121"/>
            <p:cNvSpPr>
              <a:spLocks noEditPoints="1"/>
            </p:cNvSpPr>
            <p:nvPr/>
          </p:nvSpPr>
          <p:spPr bwMode="auto">
            <a:xfrm>
              <a:off x="6412815" y="4312338"/>
              <a:ext cx="200303" cy="88506"/>
            </a:xfrm>
            <a:custGeom>
              <a:avLst/>
              <a:gdLst>
                <a:gd name="T0" fmla="*/ 67 w 73"/>
                <a:gd name="T1" fmla="*/ 20 h 32"/>
                <a:gd name="T2" fmla="*/ 24 w 73"/>
                <a:gd name="T3" fmla="*/ 29 h 32"/>
                <a:gd name="T4" fmla="*/ 6 w 73"/>
                <a:gd name="T5" fmla="*/ 12 h 32"/>
                <a:gd name="T6" fmla="*/ 48 w 73"/>
                <a:gd name="T7" fmla="*/ 3 h 32"/>
                <a:gd name="T8" fmla="*/ 67 w 73"/>
                <a:gd name="T9" fmla="*/ 20 h 32"/>
                <a:gd name="T10" fmla="*/ 21 w 73"/>
                <a:gd name="T11" fmla="*/ 14 h 32"/>
                <a:gd name="T12" fmla="*/ 29 w 73"/>
                <a:gd name="T13" fmla="*/ 25 h 32"/>
                <a:gd name="T14" fmla="*/ 52 w 73"/>
                <a:gd name="T15" fmla="*/ 18 h 32"/>
                <a:gd name="T16" fmla="*/ 44 w 73"/>
                <a:gd name="T17" fmla="*/ 7 h 32"/>
                <a:gd name="T18" fmla="*/ 21 w 73"/>
                <a:gd name="T19" fmla="*/ 14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3" h="32">
                  <a:moveTo>
                    <a:pt x="67" y="20"/>
                  </a:moveTo>
                  <a:cubicBezTo>
                    <a:pt x="60" y="28"/>
                    <a:pt x="43" y="32"/>
                    <a:pt x="24" y="29"/>
                  </a:cubicBezTo>
                  <a:cubicBezTo>
                    <a:pt x="6" y="26"/>
                    <a:pt x="0" y="19"/>
                    <a:pt x="6" y="12"/>
                  </a:cubicBezTo>
                  <a:cubicBezTo>
                    <a:pt x="13" y="4"/>
                    <a:pt x="30" y="0"/>
                    <a:pt x="48" y="3"/>
                  </a:cubicBezTo>
                  <a:cubicBezTo>
                    <a:pt x="68" y="5"/>
                    <a:pt x="73" y="13"/>
                    <a:pt x="67" y="20"/>
                  </a:cubicBezTo>
                  <a:close/>
                  <a:moveTo>
                    <a:pt x="21" y="14"/>
                  </a:moveTo>
                  <a:cubicBezTo>
                    <a:pt x="17" y="19"/>
                    <a:pt x="20" y="23"/>
                    <a:pt x="29" y="25"/>
                  </a:cubicBezTo>
                  <a:cubicBezTo>
                    <a:pt x="39" y="26"/>
                    <a:pt x="48" y="23"/>
                    <a:pt x="52" y="18"/>
                  </a:cubicBezTo>
                  <a:cubicBezTo>
                    <a:pt x="56" y="13"/>
                    <a:pt x="54" y="9"/>
                    <a:pt x="44" y="7"/>
                  </a:cubicBezTo>
                  <a:cubicBezTo>
                    <a:pt x="34" y="6"/>
                    <a:pt x="26" y="9"/>
                    <a:pt x="21" y="1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07" tIns="45703" rIns="91407" bIns="45703" numCol="1" anchor="t" anchorCtr="0" compatLnSpc="1"/>
            <a:lstStyle/>
            <a:p>
              <a:endParaRPr lang="en-US" dirty="0">
                <a:cs typeface="+mn-ea"/>
                <a:sym typeface="+mn-lt"/>
              </a:endParaRPr>
            </a:p>
          </p:txBody>
        </p:sp>
        <p:sp>
          <p:nvSpPr>
            <p:cNvPr id="83" name="Freeform 122"/>
            <p:cNvSpPr>
              <a:spLocks noEditPoints="1"/>
            </p:cNvSpPr>
            <p:nvPr/>
          </p:nvSpPr>
          <p:spPr bwMode="auto">
            <a:xfrm>
              <a:off x="6580511" y="4342616"/>
              <a:ext cx="185164" cy="72202"/>
            </a:xfrm>
            <a:custGeom>
              <a:avLst/>
              <a:gdLst>
                <a:gd name="T0" fmla="*/ 31 w 67"/>
                <a:gd name="T1" fmla="*/ 0 h 26"/>
                <a:gd name="T2" fmla="*/ 49 w 67"/>
                <a:gd name="T3" fmla="*/ 3 h 26"/>
                <a:gd name="T4" fmla="*/ 65 w 67"/>
                <a:gd name="T5" fmla="*/ 9 h 26"/>
                <a:gd name="T6" fmla="*/ 64 w 67"/>
                <a:gd name="T7" fmla="*/ 16 h 26"/>
                <a:gd name="T8" fmla="*/ 51 w 67"/>
                <a:gd name="T9" fmla="*/ 20 h 26"/>
                <a:gd name="T10" fmla="*/ 29 w 67"/>
                <a:gd name="T11" fmla="*/ 19 h 26"/>
                <a:gd name="T12" fmla="*/ 24 w 67"/>
                <a:gd name="T13" fmla="*/ 18 h 26"/>
                <a:gd name="T14" fmla="*/ 13 w 67"/>
                <a:gd name="T15" fmla="*/ 26 h 26"/>
                <a:gd name="T16" fmla="*/ 0 w 67"/>
                <a:gd name="T17" fmla="*/ 23 h 26"/>
                <a:gd name="T18" fmla="*/ 31 w 67"/>
                <a:gd name="T19" fmla="*/ 0 h 26"/>
                <a:gd name="T20" fmla="*/ 30 w 67"/>
                <a:gd name="T21" fmla="*/ 13 h 26"/>
                <a:gd name="T22" fmla="*/ 34 w 67"/>
                <a:gd name="T23" fmla="*/ 14 h 26"/>
                <a:gd name="T24" fmla="*/ 51 w 67"/>
                <a:gd name="T25" fmla="*/ 13 h 26"/>
                <a:gd name="T26" fmla="*/ 45 w 67"/>
                <a:gd name="T27" fmla="*/ 7 h 26"/>
                <a:gd name="T28" fmla="*/ 39 w 67"/>
                <a:gd name="T29" fmla="*/ 6 h 26"/>
                <a:gd name="T30" fmla="*/ 30 w 67"/>
                <a:gd name="T3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 h="26">
                  <a:moveTo>
                    <a:pt x="31" y="0"/>
                  </a:moveTo>
                  <a:cubicBezTo>
                    <a:pt x="35" y="0"/>
                    <a:pt x="41" y="1"/>
                    <a:pt x="49" y="3"/>
                  </a:cubicBezTo>
                  <a:cubicBezTo>
                    <a:pt x="58" y="5"/>
                    <a:pt x="63" y="7"/>
                    <a:pt x="65" y="9"/>
                  </a:cubicBezTo>
                  <a:cubicBezTo>
                    <a:pt x="67" y="11"/>
                    <a:pt x="67" y="13"/>
                    <a:pt x="64" y="16"/>
                  </a:cubicBezTo>
                  <a:cubicBezTo>
                    <a:pt x="61" y="18"/>
                    <a:pt x="56" y="20"/>
                    <a:pt x="51" y="20"/>
                  </a:cubicBezTo>
                  <a:cubicBezTo>
                    <a:pt x="44" y="21"/>
                    <a:pt x="37" y="20"/>
                    <a:pt x="29" y="19"/>
                  </a:cubicBezTo>
                  <a:cubicBezTo>
                    <a:pt x="27" y="18"/>
                    <a:pt x="25" y="18"/>
                    <a:pt x="24" y="18"/>
                  </a:cubicBezTo>
                  <a:cubicBezTo>
                    <a:pt x="13" y="26"/>
                    <a:pt x="13" y="26"/>
                    <a:pt x="13" y="26"/>
                  </a:cubicBezTo>
                  <a:cubicBezTo>
                    <a:pt x="0" y="23"/>
                    <a:pt x="0" y="23"/>
                    <a:pt x="0" y="23"/>
                  </a:cubicBezTo>
                  <a:lnTo>
                    <a:pt x="31" y="0"/>
                  </a:lnTo>
                  <a:close/>
                  <a:moveTo>
                    <a:pt x="30" y="13"/>
                  </a:moveTo>
                  <a:cubicBezTo>
                    <a:pt x="31" y="14"/>
                    <a:pt x="32" y="14"/>
                    <a:pt x="34" y="14"/>
                  </a:cubicBezTo>
                  <a:cubicBezTo>
                    <a:pt x="41" y="16"/>
                    <a:pt x="47" y="15"/>
                    <a:pt x="51" y="13"/>
                  </a:cubicBezTo>
                  <a:cubicBezTo>
                    <a:pt x="53" y="11"/>
                    <a:pt x="51" y="9"/>
                    <a:pt x="45" y="7"/>
                  </a:cubicBezTo>
                  <a:cubicBezTo>
                    <a:pt x="42" y="7"/>
                    <a:pt x="40" y="6"/>
                    <a:pt x="39" y="6"/>
                  </a:cubicBezTo>
                  <a:lnTo>
                    <a:pt x="30" y="1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07" tIns="45703" rIns="91407" bIns="45703" numCol="1" anchor="t" anchorCtr="0" compatLnSpc="1"/>
            <a:lstStyle/>
            <a:p>
              <a:endParaRPr lang="en-US" dirty="0">
                <a:cs typeface="+mn-ea"/>
                <a:sym typeface="+mn-lt"/>
              </a:endParaRPr>
            </a:p>
          </p:txBody>
        </p:sp>
        <p:sp>
          <p:nvSpPr>
            <p:cNvPr id="84" name="Freeform 123"/>
            <p:cNvSpPr/>
            <p:nvPr/>
          </p:nvSpPr>
          <p:spPr bwMode="auto">
            <a:xfrm>
              <a:off x="6743548" y="4372895"/>
              <a:ext cx="181670" cy="82684"/>
            </a:xfrm>
            <a:custGeom>
              <a:avLst/>
              <a:gdLst>
                <a:gd name="T0" fmla="*/ 73 w 156"/>
                <a:gd name="T1" fmla="*/ 19 h 71"/>
                <a:gd name="T2" fmla="*/ 38 w 156"/>
                <a:gd name="T3" fmla="*/ 10 h 71"/>
                <a:gd name="T4" fmla="*/ 56 w 156"/>
                <a:gd name="T5" fmla="*/ 0 h 71"/>
                <a:gd name="T6" fmla="*/ 156 w 156"/>
                <a:gd name="T7" fmla="*/ 29 h 71"/>
                <a:gd name="T8" fmla="*/ 137 w 156"/>
                <a:gd name="T9" fmla="*/ 38 h 71"/>
                <a:gd name="T10" fmla="*/ 104 w 156"/>
                <a:gd name="T11" fmla="*/ 29 h 71"/>
                <a:gd name="T12" fmla="*/ 28 w 156"/>
                <a:gd name="T13" fmla="*/ 71 h 71"/>
                <a:gd name="T14" fmla="*/ 0 w 156"/>
                <a:gd name="T15" fmla="*/ 62 h 71"/>
                <a:gd name="T16" fmla="*/ 73 w 156"/>
                <a:gd name="T17" fmla="*/ 19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6" h="71">
                  <a:moveTo>
                    <a:pt x="73" y="19"/>
                  </a:moveTo>
                  <a:lnTo>
                    <a:pt x="38" y="10"/>
                  </a:lnTo>
                  <a:lnTo>
                    <a:pt x="56" y="0"/>
                  </a:lnTo>
                  <a:lnTo>
                    <a:pt x="156" y="29"/>
                  </a:lnTo>
                  <a:lnTo>
                    <a:pt x="137" y="38"/>
                  </a:lnTo>
                  <a:lnTo>
                    <a:pt x="104" y="29"/>
                  </a:lnTo>
                  <a:lnTo>
                    <a:pt x="28" y="71"/>
                  </a:lnTo>
                  <a:lnTo>
                    <a:pt x="0" y="62"/>
                  </a:lnTo>
                  <a:lnTo>
                    <a:pt x="73" y="1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07" tIns="45703" rIns="91407" bIns="45703" numCol="1" anchor="t" anchorCtr="0" compatLnSpc="1"/>
            <a:lstStyle/>
            <a:p>
              <a:endParaRPr lang="en-US" dirty="0">
                <a:cs typeface="+mn-ea"/>
                <a:sym typeface="+mn-lt"/>
              </a:endParaRPr>
            </a:p>
          </p:txBody>
        </p:sp>
        <p:sp>
          <p:nvSpPr>
            <p:cNvPr id="85" name="Freeform 124"/>
            <p:cNvSpPr/>
            <p:nvPr/>
          </p:nvSpPr>
          <p:spPr bwMode="auto">
            <a:xfrm>
              <a:off x="6828561" y="4414819"/>
              <a:ext cx="151392" cy="68709"/>
            </a:xfrm>
            <a:custGeom>
              <a:avLst/>
              <a:gdLst>
                <a:gd name="T0" fmla="*/ 130 w 130"/>
                <a:gd name="T1" fmla="*/ 9 h 59"/>
                <a:gd name="T2" fmla="*/ 26 w 130"/>
                <a:gd name="T3" fmla="*/ 59 h 59"/>
                <a:gd name="T4" fmla="*/ 0 w 130"/>
                <a:gd name="T5" fmla="*/ 50 h 59"/>
                <a:gd name="T6" fmla="*/ 102 w 130"/>
                <a:gd name="T7" fmla="*/ 0 h 59"/>
                <a:gd name="T8" fmla="*/ 130 w 130"/>
                <a:gd name="T9" fmla="*/ 9 h 59"/>
              </a:gdLst>
              <a:ahLst/>
              <a:cxnLst>
                <a:cxn ang="0">
                  <a:pos x="T0" y="T1"/>
                </a:cxn>
                <a:cxn ang="0">
                  <a:pos x="T2" y="T3"/>
                </a:cxn>
                <a:cxn ang="0">
                  <a:pos x="T4" y="T5"/>
                </a:cxn>
                <a:cxn ang="0">
                  <a:pos x="T6" y="T7"/>
                </a:cxn>
                <a:cxn ang="0">
                  <a:pos x="T8" y="T9"/>
                </a:cxn>
              </a:cxnLst>
              <a:rect l="0" t="0" r="r" b="b"/>
              <a:pathLst>
                <a:path w="130" h="59">
                  <a:moveTo>
                    <a:pt x="130" y="9"/>
                  </a:moveTo>
                  <a:lnTo>
                    <a:pt x="26" y="59"/>
                  </a:lnTo>
                  <a:lnTo>
                    <a:pt x="0" y="50"/>
                  </a:lnTo>
                  <a:lnTo>
                    <a:pt x="102" y="0"/>
                  </a:lnTo>
                  <a:lnTo>
                    <a:pt x="130"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07" tIns="45703" rIns="91407" bIns="45703" numCol="1" anchor="t" anchorCtr="0" compatLnSpc="1"/>
            <a:lstStyle/>
            <a:p>
              <a:endParaRPr lang="en-US" dirty="0">
                <a:cs typeface="+mn-ea"/>
                <a:sym typeface="+mn-lt"/>
              </a:endParaRPr>
            </a:p>
          </p:txBody>
        </p:sp>
        <p:sp>
          <p:nvSpPr>
            <p:cNvPr id="86" name="Freeform 125"/>
            <p:cNvSpPr>
              <a:spLocks noEditPoints="1"/>
            </p:cNvSpPr>
            <p:nvPr/>
          </p:nvSpPr>
          <p:spPr bwMode="auto">
            <a:xfrm>
              <a:off x="6894940" y="4445097"/>
              <a:ext cx="214278" cy="85013"/>
            </a:xfrm>
            <a:custGeom>
              <a:avLst/>
              <a:gdLst>
                <a:gd name="T0" fmla="*/ 61 w 78"/>
                <a:gd name="T1" fmla="*/ 25 h 31"/>
                <a:gd name="T2" fmla="*/ 13 w 78"/>
                <a:gd name="T3" fmla="*/ 25 h 31"/>
                <a:gd name="T4" fmla="*/ 16 w 78"/>
                <a:gd name="T5" fmla="*/ 6 h 31"/>
                <a:gd name="T6" fmla="*/ 64 w 78"/>
                <a:gd name="T7" fmla="*/ 6 h 31"/>
                <a:gd name="T8" fmla="*/ 61 w 78"/>
                <a:gd name="T9" fmla="*/ 25 h 31"/>
                <a:gd name="T10" fmla="*/ 28 w 78"/>
                <a:gd name="T11" fmla="*/ 10 h 31"/>
                <a:gd name="T12" fmla="*/ 23 w 78"/>
                <a:gd name="T13" fmla="*/ 22 h 31"/>
                <a:gd name="T14" fmla="*/ 50 w 78"/>
                <a:gd name="T15" fmla="*/ 20 h 31"/>
                <a:gd name="T16" fmla="*/ 55 w 78"/>
                <a:gd name="T17" fmla="*/ 9 h 31"/>
                <a:gd name="T18" fmla="*/ 28 w 78"/>
                <a:gd name="T19" fmla="*/ 1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8" h="31">
                  <a:moveTo>
                    <a:pt x="61" y="25"/>
                  </a:moveTo>
                  <a:cubicBezTo>
                    <a:pt x="45" y="31"/>
                    <a:pt x="27" y="31"/>
                    <a:pt x="13" y="25"/>
                  </a:cubicBezTo>
                  <a:cubicBezTo>
                    <a:pt x="0" y="19"/>
                    <a:pt x="3" y="11"/>
                    <a:pt x="16" y="6"/>
                  </a:cubicBezTo>
                  <a:cubicBezTo>
                    <a:pt x="31" y="0"/>
                    <a:pt x="51" y="0"/>
                    <a:pt x="64" y="6"/>
                  </a:cubicBezTo>
                  <a:cubicBezTo>
                    <a:pt x="78" y="12"/>
                    <a:pt x="75" y="19"/>
                    <a:pt x="61" y="25"/>
                  </a:cubicBezTo>
                  <a:close/>
                  <a:moveTo>
                    <a:pt x="28" y="10"/>
                  </a:moveTo>
                  <a:cubicBezTo>
                    <a:pt x="18" y="14"/>
                    <a:pt x="16" y="19"/>
                    <a:pt x="23" y="22"/>
                  </a:cubicBezTo>
                  <a:cubicBezTo>
                    <a:pt x="30" y="25"/>
                    <a:pt x="41" y="24"/>
                    <a:pt x="50" y="20"/>
                  </a:cubicBezTo>
                  <a:cubicBezTo>
                    <a:pt x="59" y="17"/>
                    <a:pt x="62" y="12"/>
                    <a:pt x="55" y="9"/>
                  </a:cubicBezTo>
                  <a:cubicBezTo>
                    <a:pt x="48" y="6"/>
                    <a:pt x="37" y="7"/>
                    <a:pt x="28" y="1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07" tIns="45703" rIns="91407" bIns="45703" numCol="1" anchor="t" anchorCtr="0" compatLnSpc="1"/>
            <a:lstStyle/>
            <a:p>
              <a:endParaRPr lang="en-US" dirty="0">
                <a:cs typeface="+mn-ea"/>
                <a:sym typeface="+mn-lt"/>
              </a:endParaRPr>
            </a:p>
          </p:txBody>
        </p:sp>
        <p:sp>
          <p:nvSpPr>
            <p:cNvPr id="87" name="Freeform 126"/>
            <p:cNvSpPr/>
            <p:nvPr/>
          </p:nvSpPr>
          <p:spPr bwMode="auto">
            <a:xfrm>
              <a:off x="7007902" y="4503325"/>
              <a:ext cx="236405" cy="93164"/>
            </a:xfrm>
            <a:custGeom>
              <a:avLst/>
              <a:gdLst>
                <a:gd name="T0" fmla="*/ 0 w 86"/>
                <a:gd name="T1" fmla="*/ 16 h 34"/>
                <a:gd name="T2" fmla="*/ 55 w 86"/>
                <a:gd name="T3" fmla="*/ 0 h 34"/>
                <a:gd name="T4" fmla="*/ 65 w 86"/>
                <a:gd name="T5" fmla="*/ 6 h 34"/>
                <a:gd name="T6" fmla="*/ 52 w 86"/>
                <a:gd name="T7" fmla="*/ 17 h 34"/>
                <a:gd name="T8" fmla="*/ 39 w 86"/>
                <a:gd name="T9" fmla="*/ 26 h 34"/>
                <a:gd name="T10" fmla="*/ 40 w 86"/>
                <a:gd name="T11" fmla="*/ 26 h 34"/>
                <a:gd name="T12" fmla="*/ 62 w 86"/>
                <a:gd name="T13" fmla="*/ 19 h 34"/>
                <a:gd name="T14" fmla="*/ 78 w 86"/>
                <a:gd name="T15" fmla="*/ 15 h 34"/>
                <a:gd name="T16" fmla="*/ 86 w 86"/>
                <a:gd name="T17" fmla="*/ 19 h 34"/>
                <a:gd name="T18" fmla="*/ 30 w 86"/>
                <a:gd name="T19" fmla="*/ 34 h 34"/>
                <a:gd name="T20" fmla="*/ 22 w 86"/>
                <a:gd name="T21" fmla="*/ 29 h 34"/>
                <a:gd name="T22" fmla="*/ 35 w 86"/>
                <a:gd name="T23" fmla="*/ 18 h 34"/>
                <a:gd name="T24" fmla="*/ 48 w 86"/>
                <a:gd name="T25" fmla="*/ 9 h 34"/>
                <a:gd name="T26" fmla="*/ 48 w 86"/>
                <a:gd name="T27" fmla="*/ 9 h 34"/>
                <a:gd name="T28" fmla="*/ 24 w 86"/>
                <a:gd name="T29" fmla="*/ 16 h 34"/>
                <a:gd name="T30" fmla="*/ 7 w 86"/>
                <a:gd name="T31" fmla="*/ 20 h 34"/>
                <a:gd name="T32" fmla="*/ 0 w 86"/>
                <a:gd name="T33" fmla="*/ 16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6" h="34">
                  <a:moveTo>
                    <a:pt x="0" y="16"/>
                  </a:moveTo>
                  <a:cubicBezTo>
                    <a:pt x="55" y="0"/>
                    <a:pt x="55" y="0"/>
                    <a:pt x="55" y="0"/>
                  </a:cubicBezTo>
                  <a:cubicBezTo>
                    <a:pt x="65" y="6"/>
                    <a:pt x="65" y="6"/>
                    <a:pt x="65" y="6"/>
                  </a:cubicBezTo>
                  <a:cubicBezTo>
                    <a:pt x="52" y="17"/>
                    <a:pt x="52" y="17"/>
                    <a:pt x="52" y="17"/>
                  </a:cubicBezTo>
                  <a:cubicBezTo>
                    <a:pt x="49" y="20"/>
                    <a:pt x="44" y="23"/>
                    <a:pt x="39" y="26"/>
                  </a:cubicBezTo>
                  <a:cubicBezTo>
                    <a:pt x="40" y="26"/>
                    <a:pt x="40" y="26"/>
                    <a:pt x="40" y="26"/>
                  </a:cubicBezTo>
                  <a:cubicBezTo>
                    <a:pt x="46" y="23"/>
                    <a:pt x="53" y="21"/>
                    <a:pt x="62" y="19"/>
                  </a:cubicBezTo>
                  <a:cubicBezTo>
                    <a:pt x="78" y="15"/>
                    <a:pt x="78" y="15"/>
                    <a:pt x="78" y="15"/>
                  </a:cubicBezTo>
                  <a:cubicBezTo>
                    <a:pt x="86" y="19"/>
                    <a:pt x="86" y="19"/>
                    <a:pt x="86" y="19"/>
                  </a:cubicBezTo>
                  <a:cubicBezTo>
                    <a:pt x="30" y="34"/>
                    <a:pt x="30" y="34"/>
                    <a:pt x="30" y="34"/>
                  </a:cubicBezTo>
                  <a:cubicBezTo>
                    <a:pt x="22" y="29"/>
                    <a:pt x="22" y="29"/>
                    <a:pt x="22" y="29"/>
                  </a:cubicBezTo>
                  <a:cubicBezTo>
                    <a:pt x="35" y="18"/>
                    <a:pt x="35" y="18"/>
                    <a:pt x="35" y="18"/>
                  </a:cubicBezTo>
                  <a:cubicBezTo>
                    <a:pt x="39" y="15"/>
                    <a:pt x="43" y="12"/>
                    <a:pt x="48" y="9"/>
                  </a:cubicBezTo>
                  <a:cubicBezTo>
                    <a:pt x="48" y="9"/>
                    <a:pt x="48" y="9"/>
                    <a:pt x="48" y="9"/>
                  </a:cubicBezTo>
                  <a:cubicBezTo>
                    <a:pt x="41" y="11"/>
                    <a:pt x="33" y="13"/>
                    <a:pt x="24" y="16"/>
                  </a:cubicBezTo>
                  <a:cubicBezTo>
                    <a:pt x="7" y="20"/>
                    <a:pt x="7" y="20"/>
                    <a:pt x="7" y="20"/>
                  </a:cubicBezTo>
                  <a:lnTo>
                    <a:pt x="0" y="1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07" tIns="45703" rIns="91407" bIns="45703" numCol="1" anchor="t" anchorCtr="0" compatLnSpc="1"/>
            <a:lstStyle/>
            <a:p>
              <a:endParaRPr lang="en-US" dirty="0">
                <a:cs typeface="+mn-ea"/>
                <a:sym typeface="+mn-lt"/>
              </a:endParaRPr>
            </a:p>
          </p:txBody>
        </p:sp>
        <p:sp>
          <p:nvSpPr>
            <p:cNvPr id="88" name="Freeform 127"/>
            <p:cNvSpPr>
              <a:spLocks noEditPoints="1"/>
            </p:cNvSpPr>
            <p:nvPr/>
          </p:nvSpPr>
          <p:spPr bwMode="auto">
            <a:xfrm>
              <a:off x="7148812" y="4618615"/>
              <a:ext cx="203797" cy="68709"/>
            </a:xfrm>
            <a:custGeom>
              <a:avLst/>
              <a:gdLst>
                <a:gd name="T0" fmla="*/ 46 w 74"/>
                <a:gd name="T1" fmla="*/ 22 h 25"/>
                <a:gd name="T2" fmla="*/ 6 w 74"/>
                <a:gd name="T3" fmla="*/ 17 h 25"/>
                <a:gd name="T4" fmla="*/ 28 w 74"/>
                <a:gd name="T5" fmla="*/ 3 h 25"/>
                <a:gd name="T6" fmla="*/ 68 w 74"/>
                <a:gd name="T7" fmla="*/ 8 h 25"/>
                <a:gd name="T8" fmla="*/ 46 w 74"/>
                <a:gd name="T9" fmla="*/ 22 h 25"/>
                <a:gd name="T10" fmla="*/ 34 w 74"/>
                <a:gd name="T11" fmla="*/ 9 h 25"/>
                <a:gd name="T12" fmla="*/ 17 w 74"/>
                <a:gd name="T13" fmla="*/ 16 h 25"/>
                <a:gd name="T14" fmla="*/ 40 w 74"/>
                <a:gd name="T15" fmla="*/ 16 h 25"/>
                <a:gd name="T16" fmla="*/ 57 w 74"/>
                <a:gd name="T17" fmla="*/ 9 h 25"/>
                <a:gd name="T18" fmla="*/ 34 w 74"/>
                <a:gd name="T19" fmla="*/ 9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4" h="25">
                  <a:moveTo>
                    <a:pt x="46" y="22"/>
                  </a:moveTo>
                  <a:cubicBezTo>
                    <a:pt x="27" y="25"/>
                    <a:pt x="12" y="23"/>
                    <a:pt x="6" y="17"/>
                  </a:cubicBezTo>
                  <a:cubicBezTo>
                    <a:pt x="0" y="11"/>
                    <a:pt x="11" y="6"/>
                    <a:pt x="28" y="3"/>
                  </a:cubicBezTo>
                  <a:cubicBezTo>
                    <a:pt x="46" y="0"/>
                    <a:pt x="62" y="1"/>
                    <a:pt x="68" y="8"/>
                  </a:cubicBezTo>
                  <a:cubicBezTo>
                    <a:pt x="74" y="14"/>
                    <a:pt x="62" y="19"/>
                    <a:pt x="46" y="22"/>
                  </a:cubicBezTo>
                  <a:close/>
                  <a:moveTo>
                    <a:pt x="34" y="9"/>
                  </a:moveTo>
                  <a:cubicBezTo>
                    <a:pt x="20" y="11"/>
                    <a:pt x="15" y="13"/>
                    <a:pt x="17" y="16"/>
                  </a:cubicBezTo>
                  <a:cubicBezTo>
                    <a:pt x="19" y="18"/>
                    <a:pt x="27" y="18"/>
                    <a:pt x="40" y="16"/>
                  </a:cubicBezTo>
                  <a:cubicBezTo>
                    <a:pt x="54" y="14"/>
                    <a:pt x="60" y="12"/>
                    <a:pt x="57" y="9"/>
                  </a:cubicBezTo>
                  <a:cubicBezTo>
                    <a:pt x="56" y="7"/>
                    <a:pt x="48" y="7"/>
                    <a:pt x="34" y="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07" tIns="45703" rIns="91407" bIns="45703" numCol="1" anchor="t" anchorCtr="0" compatLnSpc="1"/>
            <a:lstStyle/>
            <a:p>
              <a:endParaRPr lang="en-US" dirty="0">
                <a:cs typeface="+mn-ea"/>
                <a:sym typeface="+mn-lt"/>
              </a:endParaRPr>
            </a:p>
          </p:txBody>
        </p:sp>
        <p:sp>
          <p:nvSpPr>
            <p:cNvPr id="89" name="Freeform 128"/>
            <p:cNvSpPr/>
            <p:nvPr/>
          </p:nvSpPr>
          <p:spPr bwMode="auto">
            <a:xfrm>
              <a:off x="7195394" y="4682666"/>
              <a:ext cx="197974" cy="62886"/>
            </a:xfrm>
            <a:custGeom>
              <a:avLst/>
              <a:gdLst>
                <a:gd name="T0" fmla="*/ 0 w 72"/>
                <a:gd name="T1" fmla="*/ 5 h 23"/>
                <a:gd name="T2" fmla="*/ 9 w 72"/>
                <a:gd name="T3" fmla="*/ 4 h 23"/>
                <a:gd name="T4" fmla="*/ 18 w 72"/>
                <a:gd name="T5" fmla="*/ 7 h 23"/>
                <a:gd name="T6" fmla="*/ 49 w 72"/>
                <a:gd name="T7" fmla="*/ 13 h 23"/>
                <a:gd name="T8" fmla="*/ 56 w 72"/>
                <a:gd name="T9" fmla="*/ 7 h 23"/>
                <a:gd name="T10" fmla="*/ 48 w 72"/>
                <a:gd name="T11" fmla="*/ 3 h 23"/>
                <a:gd name="T12" fmla="*/ 57 w 72"/>
                <a:gd name="T13" fmla="*/ 0 h 23"/>
                <a:gd name="T14" fmla="*/ 69 w 72"/>
                <a:gd name="T15" fmla="*/ 8 h 23"/>
                <a:gd name="T16" fmla="*/ 54 w 72"/>
                <a:gd name="T17" fmla="*/ 18 h 23"/>
                <a:gd name="T18" fmla="*/ 23 w 72"/>
                <a:gd name="T19" fmla="*/ 14 h 23"/>
                <a:gd name="T20" fmla="*/ 17 w 72"/>
                <a:gd name="T21" fmla="*/ 12 h 23"/>
                <a:gd name="T22" fmla="*/ 17 w 72"/>
                <a:gd name="T23" fmla="*/ 12 h 23"/>
                <a:gd name="T24" fmla="*/ 23 w 72"/>
                <a:gd name="T25" fmla="*/ 22 h 23"/>
                <a:gd name="T26" fmla="*/ 11 w 72"/>
                <a:gd name="T27" fmla="*/ 23 h 23"/>
                <a:gd name="T28" fmla="*/ 0 w 72"/>
                <a:gd name="T29" fmla="*/ 5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 h="23">
                  <a:moveTo>
                    <a:pt x="0" y="5"/>
                  </a:moveTo>
                  <a:cubicBezTo>
                    <a:pt x="9" y="4"/>
                    <a:pt x="9" y="4"/>
                    <a:pt x="9" y="4"/>
                  </a:cubicBezTo>
                  <a:cubicBezTo>
                    <a:pt x="18" y="7"/>
                    <a:pt x="18" y="7"/>
                    <a:pt x="18" y="7"/>
                  </a:cubicBezTo>
                  <a:cubicBezTo>
                    <a:pt x="34" y="11"/>
                    <a:pt x="42" y="13"/>
                    <a:pt x="49" y="13"/>
                  </a:cubicBezTo>
                  <a:cubicBezTo>
                    <a:pt x="55" y="12"/>
                    <a:pt x="58" y="10"/>
                    <a:pt x="56" y="7"/>
                  </a:cubicBezTo>
                  <a:cubicBezTo>
                    <a:pt x="55" y="5"/>
                    <a:pt x="51" y="4"/>
                    <a:pt x="48" y="3"/>
                  </a:cubicBezTo>
                  <a:cubicBezTo>
                    <a:pt x="57" y="0"/>
                    <a:pt x="57" y="0"/>
                    <a:pt x="57" y="0"/>
                  </a:cubicBezTo>
                  <a:cubicBezTo>
                    <a:pt x="62" y="1"/>
                    <a:pt x="66" y="4"/>
                    <a:pt x="69" y="8"/>
                  </a:cubicBezTo>
                  <a:cubicBezTo>
                    <a:pt x="72" y="13"/>
                    <a:pt x="66" y="17"/>
                    <a:pt x="54" y="18"/>
                  </a:cubicBezTo>
                  <a:cubicBezTo>
                    <a:pt x="44" y="20"/>
                    <a:pt x="34" y="17"/>
                    <a:pt x="23" y="14"/>
                  </a:cubicBezTo>
                  <a:cubicBezTo>
                    <a:pt x="17" y="12"/>
                    <a:pt x="17" y="12"/>
                    <a:pt x="17" y="12"/>
                  </a:cubicBezTo>
                  <a:cubicBezTo>
                    <a:pt x="17" y="12"/>
                    <a:pt x="17" y="12"/>
                    <a:pt x="17" y="12"/>
                  </a:cubicBezTo>
                  <a:cubicBezTo>
                    <a:pt x="23" y="22"/>
                    <a:pt x="23" y="22"/>
                    <a:pt x="23" y="22"/>
                  </a:cubicBezTo>
                  <a:cubicBezTo>
                    <a:pt x="11" y="23"/>
                    <a:pt x="11" y="23"/>
                    <a:pt x="11" y="23"/>
                  </a:cubicBezTo>
                  <a:lnTo>
                    <a:pt x="0" y="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07" tIns="45703" rIns="91407" bIns="45703" numCol="1" anchor="t" anchorCtr="0" compatLnSpc="1"/>
            <a:lstStyle/>
            <a:p>
              <a:endParaRPr lang="en-US" dirty="0">
                <a:cs typeface="+mn-ea"/>
                <a:sym typeface="+mn-lt"/>
              </a:endParaRPr>
            </a:p>
          </p:txBody>
        </p:sp>
        <p:sp>
          <p:nvSpPr>
            <p:cNvPr id="90" name="Freeform 129"/>
            <p:cNvSpPr/>
            <p:nvPr/>
          </p:nvSpPr>
          <p:spPr bwMode="auto">
            <a:xfrm>
              <a:off x="5348414" y="4499831"/>
              <a:ext cx="1512754" cy="620707"/>
            </a:xfrm>
            <a:custGeom>
              <a:avLst/>
              <a:gdLst>
                <a:gd name="T0" fmla="*/ 549 w 549"/>
                <a:gd name="T1" fmla="*/ 112 h 225"/>
                <a:gd name="T2" fmla="*/ 275 w 549"/>
                <a:gd name="T3" fmla="*/ 0 h 225"/>
                <a:gd name="T4" fmla="*/ 0 w 549"/>
                <a:gd name="T5" fmla="*/ 112 h 225"/>
                <a:gd name="T6" fmla="*/ 274 w 549"/>
                <a:gd name="T7" fmla="*/ 225 h 225"/>
                <a:gd name="T8" fmla="*/ 549 w 549"/>
                <a:gd name="T9" fmla="*/ 112 h 225"/>
              </a:gdLst>
              <a:ahLst/>
              <a:cxnLst>
                <a:cxn ang="0">
                  <a:pos x="T0" y="T1"/>
                </a:cxn>
                <a:cxn ang="0">
                  <a:pos x="T2" y="T3"/>
                </a:cxn>
                <a:cxn ang="0">
                  <a:pos x="T4" y="T5"/>
                </a:cxn>
                <a:cxn ang="0">
                  <a:pos x="T6" y="T7"/>
                </a:cxn>
                <a:cxn ang="0">
                  <a:pos x="T8" y="T9"/>
                </a:cxn>
              </a:cxnLst>
              <a:rect l="0" t="0" r="r" b="b"/>
              <a:pathLst>
                <a:path w="549" h="225">
                  <a:moveTo>
                    <a:pt x="549" y="112"/>
                  </a:moveTo>
                  <a:cubicBezTo>
                    <a:pt x="549" y="50"/>
                    <a:pt x="426" y="0"/>
                    <a:pt x="275" y="0"/>
                  </a:cubicBezTo>
                  <a:cubicBezTo>
                    <a:pt x="123" y="0"/>
                    <a:pt x="0" y="50"/>
                    <a:pt x="0" y="112"/>
                  </a:cubicBezTo>
                  <a:cubicBezTo>
                    <a:pt x="0" y="174"/>
                    <a:pt x="123" y="225"/>
                    <a:pt x="274" y="225"/>
                  </a:cubicBezTo>
                  <a:cubicBezTo>
                    <a:pt x="426" y="225"/>
                    <a:pt x="549" y="174"/>
                    <a:pt x="549" y="112"/>
                  </a:cubicBez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91407" tIns="45703" rIns="91407" bIns="45703" numCol="1" anchor="t" anchorCtr="0" compatLnSpc="1"/>
            <a:lstStyle/>
            <a:p>
              <a:endParaRPr lang="en-US" dirty="0">
                <a:cs typeface="+mn-ea"/>
                <a:sym typeface="+mn-lt"/>
              </a:endParaRPr>
            </a:p>
          </p:txBody>
        </p:sp>
        <p:sp>
          <p:nvSpPr>
            <p:cNvPr id="91" name="Oval 130"/>
            <p:cNvSpPr>
              <a:spLocks noChangeArrowheads="1"/>
            </p:cNvSpPr>
            <p:nvPr/>
          </p:nvSpPr>
          <p:spPr bwMode="auto">
            <a:xfrm>
              <a:off x="5756007" y="4660539"/>
              <a:ext cx="697567" cy="28648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07" tIns="45703" rIns="91407" bIns="45703" numCol="1" anchor="t" anchorCtr="0" compatLnSpc="1"/>
            <a:lstStyle/>
            <a:p>
              <a:endParaRPr lang="en-US" dirty="0">
                <a:cs typeface="+mn-ea"/>
                <a:sym typeface="+mn-lt"/>
              </a:endParaRPr>
            </a:p>
          </p:txBody>
        </p:sp>
      </p:grpSp>
      <p:grpSp>
        <p:nvGrpSpPr>
          <p:cNvPr id="92" name="Group 3"/>
          <p:cNvGrpSpPr/>
          <p:nvPr/>
        </p:nvGrpSpPr>
        <p:grpSpPr>
          <a:xfrm>
            <a:off x="5376624" y="2128108"/>
            <a:ext cx="1501730" cy="2732218"/>
            <a:chOff x="5376363" y="2127637"/>
            <a:chExt cx="1502274" cy="2733206"/>
          </a:xfrm>
        </p:grpSpPr>
        <p:sp>
          <p:nvSpPr>
            <p:cNvPr id="93" name="Freeform 132"/>
            <p:cNvSpPr>
              <a:spLocks noEditPoints="1"/>
            </p:cNvSpPr>
            <p:nvPr/>
          </p:nvSpPr>
          <p:spPr bwMode="auto">
            <a:xfrm>
              <a:off x="5459047" y="2127637"/>
              <a:ext cx="1419590" cy="2733206"/>
            </a:xfrm>
            <a:custGeom>
              <a:avLst/>
              <a:gdLst>
                <a:gd name="T0" fmla="*/ 515 w 515"/>
                <a:gd name="T1" fmla="*/ 257 h 992"/>
                <a:gd name="T2" fmla="*/ 258 w 515"/>
                <a:gd name="T3" fmla="*/ 0 h 992"/>
                <a:gd name="T4" fmla="*/ 0 w 515"/>
                <a:gd name="T5" fmla="*/ 257 h 992"/>
                <a:gd name="T6" fmla="*/ 167 w 515"/>
                <a:gd name="T7" fmla="*/ 498 h 992"/>
                <a:gd name="T8" fmla="*/ 167 w 515"/>
                <a:gd name="T9" fmla="*/ 561 h 992"/>
                <a:gd name="T10" fmla="*/ 195 w 515"/>
                <a:gd name="T11" fmla="*/ 584 h 992"/>
                <a:gd name="T12" fmla="*/ 195 w 515"/>
                <a:gd name="T13" fmla="*/ 615 h 992"/>
                <a:gd name="T14" fmla="*/ 229 w 515"/>
                <a:gd name="T15" fmla="*/ 637 h 992"/>
                <a:gd name="T16" fmla="*/ 228 w 515"/>
                <a:gd name="T17" fmla="*/ 668 h 992"/>
                <a:gd name="T18" fmla="*/ 203 w 515"/>
                <a:gd name="T19" fmla="*/ 689 h 992"/>
                <a:gd name="T20" fmla="*/ 202 w 515"/>
                <a:gd name="T21" fmla="*/ 713 h 992"/>
                <a:gd name="T22" fmla="*/ 184 w 515"/>
                <a:gd name="T23" fmla="*/ 736 h 992"/>
                <a:gd name="T24" fmla="*/ 184 w 515"/>
                <a:gd name="T25" fmla="*/ 775 h 992"/>
                <a:gd name="T26" fmla="*/ 223 w 515"/>
                <a:gd name="T27" fmla="*/ 812 h 992"/>
                <a:gd name="T28" fmla="*/ 223 w 515"/>
                <a:gd name="T29" fmla="*/ 854 h 992"/>
                <a:gd name="T30" fmla="*/ 191 w 515"/>
                <a:gd name="T31" fmla="*/ 880 h 992"/>
                <a:gd name="T32" fmla="*/ 191 w 515"/>
                <a:gd name="T33" fmla="*/ 938 h 992"/>
                <a:gd name="T34" fmla="*/ 233 w 515"/>
                <a:gd name="T35" fmla="*/ 992 h 992"/>
                <a:gd name="T36" fmla="*/ 348 w 515"/>
                <a:gd name="T37" fmla="*/ 857 h 992"/>
                <a:gd name="T38" fmla="*/ 348 w 515"/>
                <a:gd name="T39" fmla="*/ 498 h 992"/>
                <a:gd name="T40" fmla="*/ 515 w 515"/>
                <a:gd name="T41" fmla="*/ 257 h 992"/>
                <a:gd name="T42" fmla="*/ 258 w 515"/>
                <a:gd name="T43" fmla="*/ 228 h 992"/>
                <a:gd name="T44" fmla="*/ 166 w 515"/>
                <a:gd name="T45" fmla="*/ 136 h 992"/>
                <a:gd name="T46" fmla="*/ 258 w 515"/>
                <a:gd name="T47" fmla="*/ 44 h 992"/>
                <a:gd name="T48" fmla="*/ 349 w 515"/>
                <a:gd name="T49" fmla="*/ 136 h 992"/>
                <a:gd name="T50" fmla="*/ 258 w 515"/>
                <a:gd name="T51" fmla="*/ 228 h 9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15" h="992">
                  <a:moveTo>
                    <a:pt x="515" y="257"/>
                  </a:moveTo>
                  <a:cubicBezTo>
                    <a:pt x="515" y="115"/>
                    <a:pt x="400" y="0"/>
                    <a:pt x="258" y="0"/>
                  </a:cubicBezTo>
                  <a:cubicBezTo>
                    <a:pt x="116" y="0"/>
                    <a:pt x="0" y="115"/>
                    <a:pt x="0" y="257"/>
                  </a:cubicBezTo>
                  <a:cubicBezTo>
                    <a:pt x="0" y="367"/>
                    <a:pt x="70" y="461"/>
                    <a:pt x="167" y="498"/>
                  </a:cubicBezTo>
                  <a:cubicBezTo>
                    <a:pt x="167" y="561"/>
                    <a:pt x="167" y="561"/>
                    <a:pt x="167" y="561"/>
                  </a:cubicBezTo>
                  <a:cubicBezTo>
                    <a:pt x="195" y="584"/>
                    <a:pt x="195" y="584"/>
                    <a:pt x="195" y="584"/>
                  </a:cubicBezTo>
                  <a:cubicBezTo>
                    <a:pt x="195" y="615"/>
                    <a:pt x="195" y="615"/>
                    <a:pt x="195" y="615"/>
                  </a:cubicBezTo>
                  <a:cubicBezTo>
                    <a:pt x="229" y="637"/>
                    <a:pt x="229" y="637"/>
                    <a:pt x="229" y="637"/>
                  </a:cubicBezTo>
                  <a:cubicBezTo>
                    <a:pt x="228" y="668"/>
                    <a:pt x="228" y="668"/>
                    <a:pt x="228" y="668"/>
                  </a:cubicBezTo>
                  <a:cubicBezTo>
                    <a:pt x="203" y="689"/>
                    <a:pt x="203" y="689"/>
                    <a:pt x="203" y="689"/>
                  </a:cubicBezTo>
                  <a:cubicBezTo>
                    <a:pt x="202" y="713"/>
                    <a:pt x="202" y="713"/>
                    <a:pt x="202" y="713"/>
                  </a:cubicBezTo>
                  <a:cubicBezTo>
                    <a:pt x="184" y="736"/>
                    <a:pt x="184" y="736"/>
                    <a:pt x="184" y="736"/>
                  </a:cubicBezTo>
                  <a:cubicBezTo>
                    <a:pt x="184" y="775"/>
                    <a:pt x="184" y="775"/>
                    <a:pt x="184" y="775"/>
                  </a:cubicBezTo>
                  <a:cubicBezTo>
                    <a:pt x="223" y="812"/>
                    <a:pt x="223" y="812"/>
                    <a:pt x="223" y="812"/>
                  </a:cubicBezTo>
                  <a:cubicBezTo>
                    <a:pt x="223" y="854"/>
                    <a:pt x="223" y="854"/>
                    <a:pt x="223" y="854"/>
                  </a:cubicBezTo>
                  <a:cubicBezTo>
                    <a:pt x="191" y="880"/>
                    <a:pt x="191" y="880"/>
                    <a:pt x="191" y="880"/>
                  </a:cubicBezTo>
                  <a:cubicBezTo>
                    <a:pt x="191" y="938"/>
                    <a:pt x="191" y="938"/>
                    <a:pt x="191" y="938"/>
                  </a:cubicBezTo>
                  <a:cubicBezTo>
                    <a:pt x="191" y="938"/>
                    <a:pt x="214" y="992"/>
                    <a:pt x="233" y="992"/>
                  </a:cubicBezTo>
                  <a:cubicBezTo>
                    <a:pt x="252" y="992"/>
                    <a:pt x="348" y="940"/>
                    <a:pt x="348" y="857"/>
                  </a:cubicBezTo>
                  <a:cubicBezTo>
                    <a:pt x="348" y="498"/>
                    <a:pt x="348" y="498"/>
                    <a:pt x="348" y="498"/>
                  </a:cubicBezTo>
                  <a:cubicBezTo>
                    <a:pt x="446" y="461"/>
                    <a:pt x="515" y="367"/>
                    <a:pt x="515" y="257"/>
                  </a:cubicBezTo>
                  <a:close/>
                  <a:moveTo>
                    <a:pt x="258" y="228"/>
                  </a:moveTo>
                  <a:cubicBezTo>
                    <a:pt x="207" y="228"/>
                    <a:pt x="166" y="187"/>
                    <a:pt x="166" y="136"/>
                  </a:cubicBezTo>
                  <a:cubicBezTo>
                    <a:pt x="166" y="85"/>
                    <a:pt x="207" y="44"/>
                    <a:pt x="258" y="44"/>
                  </a:cubicBezTo>
                  <a:cubicBezTo>
                    <a:pt x="308" y="44"/>
                    <a:pt x="349" y="85"/>
                    <a:pt x="349" y="136"/>
                  </a:cubicBezTo>
                  <a:cubicBezTo>
                    <a:pt x="349" y="187"/>
                    <a:pt x="308" y="228"/>
                    <a:pt x="258" y="228"/>
                  </a:cubicBezTo>
                  <a:close/>
                </a:path>
              </a:pathLst>
            </a:custGeom>
            <a:solidFill>
              <a:srgbClr val="267CA0"/>
            </a:solidFill>
            <a:ln>
              <a:noFill/>
            </a:ln>
            <a:extLst>
              <a:ext uri="{91240B29-F687-4F45-9708-019B960494DF}">
                <a14:hiddenLine xmlns:a14="http://schemas.microsoft.com/office/drawing/2010/main" w="9525">
                  <a:solidFill>
                    <a:srgbClr val="000000"/>
                  </a:solidFill>
                  <a:round/>
                </a14:hiddenLine>
              </a:ext>
            </a:extLst>
          </p:spPr>
          <p:txBody>
            <a:bodyPr vert="horz" wrap="square" lIns="91407" tIns="45703" rIns="91407" bIns="45703" numCol="1" anchor="t" anchorCtr="0" compatLnSpc="1"/>
            <a:lstStyle/>
            <a:p>
              <a:endParaRPr lang="en-US" dirty="0">
                <a:cs typeface="+mn-ea"/>
                <a:sym typeface="+mn-lt"/>
              </a:endParaRPr>
            </a:p>
          </p:txBody>
        </p:sp>
        <p:sp>
          <p:nvSpPr>
            <p:cNvPr id="94" name="Freeform 133"/>
            <p:cNvSpPr>
              <a:spLocks noEditPoints="1"/>
            </p:cNvSpPr>
            <p:nvPr/>
          </p:nvSpPr>
          <p:spPr bwMode="auto">
            <a:xfrm>
              <a:off x="5376363" y="2127637"/>
              <a:ext cx="1419590" cy="2733206"/>
            </a:xfrm>
            <a:custGeom>
              <a:avLst/>
              <a:gdLst>
                <a:gd name="T0" fmla="*/ 515 w 515"/>
                <a:gd name="T1" fmla="*/ 257 h 992"/>
                <a:gd name="T2" fmla="*/ 258 w 515"/>
                <a:gd name="T3" fmla="*/ 0 h 992"/>
                <a:gd name="T4" fmla="*/ 0 w 515"/>
                <a:gd name="T5" fmla="*/ 257 h 992"/>
                <a:gd name="T6" fmla="*/ 167 w 515"/>
                <a:gd name="T7" fmla="*/ 498 h 992"/>
                <a:gd name="T8" fmla="*/ 168 w 515"/>
                <a:gd name="T9" fmla="*/ 561 h 992"/>
                <a:gd name="T10" fmla="*/ 195 w 515"/>
                <a:gd name="T11" fmla="*/ 584 h 992"/>
                <a:gd name="T12" fmla="*/ 195 w 515"/>
                <a:gd name="T13" fmla="*/ 615 h 992"/>
                <a:gd name="T14" fmla="*/ 229 w 515"/>
                <a:gd name="T15" fmla="*/ 637 h 992"/>
                <a:gd name="T16" fmla="*/ 229 w 515"/>
                <a:gd name="T17" fmla="*/ 668 h 992"/>
                <a:gd name="T18" fmla="*/ 203 w 515"/>
                <a:gd name="T19" fmla="*/ 689 h 992"/>
                <a:gd name="T20" fmla="*/ 202 w 515"/>
                <a:gd name="T21" fmla="*/ 713 h 992"/>
                <a:gd name="T22" fmla="*/ 184 w 515"/>
                <a:gd name="T23" fmla="*/ 736 h 992"/>
                <a:gd name="T24" fmla="*/ 184 w 515"/>
                <a:gd name="T25" fmla="*/ 775 h 992"/>
                <a:gd name="T26" fmla="*/ 223 w 515"/>
                <a:gd name="T27" fmla="*/ 812 h 992"/>
                <a:gd name="T28" fmla="*/ 223 w 515"/>
                <a:gd name="T29" fmla="*/ 854 h 992"/>
                <a:gd name="T30" fmla="*/ 191 w 515"/>
                <a:gd name="T31" fmla="*/ 880 h 992"/>
                <a:gd name="T32" fmla="*/ 191 w 515"/>
                <a:gd name="T33" fmla="*/ 938 h 992"/>
                <a:gd name="T34" fmla="*/ 259 w 515"/>
                <a:gd name="T35" fmla="*/ 992 h 992"/>
                <a:gd name="T36" fmla="*/ 348 w 515"/>
                <a:gd name="T37" fmla="*/ 857 h 992"/>
                <a:gd name="T38" fmla="*/ 348 w 515"/>
                <a:gd name="T39" fmla="*/ 498 h 992"/>
                <a:gd name="T40" fmla="*/ 515 w 515"/>
                <a:gd name="T41" fmla="*/ 257 h 992"/>
                <a:gd name="T42" fmla="*/ 258 w 515"/>
                <a:gd name="T43" fmla="*/ 228 h 992"/>
                <a:gd name="T44" fmla="*/ 166 w 515"/>
                <a:gd name="T45" fmla="*/ 136 h 992"/>
                <a:gd name="T46" fmla="*/ 258 w 515"/>
                <a:gd name="T47" fmla="*/ 44 h 992"/>
                <a:gd name="T48" fmla="*/ 349 w 515"/>
                <a:gd name="T49" fmla="*/ 136 h 992"/>
                <a:gd name="T50" fmla="*/ 258 w 515"/>
                <a:gd name="T51" fmla="*/ 228 h 9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15" h="992">
                  <a:moveTo>
                    <a:pt x="515" y="257"/>
                  </a:moveTo>
                  <a:cubicBezTo>
                    <a:pt x="515" y="115"/>
                    <a:pt x="400" y="0"/>
                    <a:pt x="258" y="0"/>
                  </a:cubicBezTo>
                  <a:cubicBezTo>
                    <a:pt x="116" y="0"/>
                    <a:pt x="0" y="115"/>
                    <a:pt x="0" y="257"/>
                  </a:cubicBezTo>
                  <a:cubicBezTo>
                    <a:pt x="0" y="367"/>
                    <a:pt x="70" y="461"/>
                    <a:pt x="167" y="498"/>
                  </a:cubicBezTo>
                  <a:cubicBezTo>
                    <a:pt x="168" y="561"/>
                    <a:pt x="168" y="561"/>
                    <a:pt x="168" y="561"/>
                  </a:cubicBezTo>
                  <a:cubicBezTo>
                    <a:pt x="195" y="584"/>
                    <a:pt x="195" y="584"/>
                    <a:pt x="195" y="584"/>
                  </a:cubicBezTo>
                  <a:cubicBezTo>
                    <a:pt x="195" y="615"/>
                    <a:pt x="195" y="615"/>
                    <a:pt x="195" y="615"/>
                  </a:cubicBezTo>
                  <a:cubicBezTo>
                    <a:pt x="229" y="637"/>
                    <a:pt x="229" y="637"/>
                    <a:pt x="229" y="637"/>
                  </a:cubicBezTo>
                  <a:cubicBezTo>
                    <a:pt x="229" y="668"/>
                    <a:pt x="229" y="668"/>
                    <a:pt x="229" y="668"/>
                  </a:cubicBezTo>
                  <a:cubicBezTo>
                    <a:pt x="203" y="689"/>
                    <a:pt x="203" y="689"/>
                    <a:pt x="203" y="689"/>
                  </a:cubicBezTo>
                  <a:cubicBezTo>
                    <a:pt x="202" y="713"/>
                    <a:pt x="202" y="713"/>
                    <a:pt x="202" y="713"/>
                  </a:cubicBezTo>
                  <a:cubicBezTo>
                    <a:pt x="184" y="736"/>
                    <a:pt x="184" y="736"/>
                    <a:pt x="184" y="736"/>
                  </a:cubicBezTo>
                  <a:cubicBezTo>
                    <a:pt x="184" y="775"/>
                    <a:pt x="184" y="775"/>
                    <a:pt x="184" y="775"/>
                  </a:cubicBezTo>
                  <a:cubicBezTo>
                    <a:pt x="223" y="812"/>
                    <a:pt x="223" y="812"/>
                    <a:pt x="223" y="812"/>
                  </a:cubicBezTo>
                  <a:cubicBezTo>
                    <a:pt x="223" y="854"/>
                    <a:pt x="223" y="854"/>
                    <a:pt x="223" y="854"/>
                  </a:cubicBezTo>
                  <a:cubicBezTo>
                    <a:pt x="191" y="880"/>
                    <a:pt x="191" y="880"/>
                    <a:pt x="191" y="880"/>
                  </a:cubicBezTo>
                  <a:cubicBezTo>
                    <a:pt x="191" y="938"/>
                    <a:pt x="191" y="938"/>
                    <a:pt x="191" y="938"/>
                  </a:cubicBezTo>
                  <a:cubicBezTo>
                    <a:pt x="191" y="938"/>
                    <a:pt x="240" y="992"/>
                    <a:pt x="259" y="992"/>
                  </a:cubicBezTo>
                  <a:cubicBezTo>
                    <a:pt x="278" y="992"/>
                    <a:pt x="348" y="940"/>
                    <a:pt x="348" y="857"/>
                  </a:cubicBezTo>
                  <a:cubicBezTo>
                    <a:pt x="348" y="498"/>
                    <a:pt x="348" y="498"/>
                    <a:pt x="348" y="498"/>
                  </a:cubicBezTo>
                  <a:cubicBezTo>
                    <a:pt x="446" y="461"/>
                    <a:pt x="515" y="367"/>
                    <a:pt x="515" y="257"/>
                  </a:cubicBezTo>
                  <a:close/>
                  <a:moveTo>
                    <a:pt x="258" y="228"/>
                  </a:moveTo>
                  <a:cubicBezTo>
                    <a:pt x="207" y="228"/>
                    <a:pt x="166" y="187"/>
                    <a:pt x="166" y="136"/>
                  </a:cubicBezTo>
                  <a:cubicBezTo>
                    <a:pt x="166" y="85"/>
                    <a:pt x="207" y="44"/>
                    <a:pt x="258" y="44"/>
                  </a:cubicBezTo>
                  <a:cubicBezTo>
                    <a:pt x="308" y="44"/>
                    <a:pt x="349" y="85"/>
                    <a:pt x="349" y="136"/>
                  </a:cubicBezTo>
                  <a:cubicBezTo>
                    <a:pt x="349" y="187"/>
                    <a:pt x="308" y="228"/>
                    <a:pt x="258" y="228"/>
                  </a:cubicBezTo>
                  <a:close/>
                </a:path>
              </a:pathLst>
            </a:custGeom>
            <a:solidFill>
              <a:srgbClr val="509FA4"/>
            </a:solidFill>
            <a:ln>
              <a:noFill/>
            </a:ln>
            <a:extLst>
              <a:ext uri="{91240B29-F687-4F45-9708-019B960494DF}">
                <a14:hiddenLine xmlns:a14="http://schemas.microsoft.com/office/drawing/2010/main" w="9525">
                  <a:solidFill>
                    <a:srgbClr val="000000"/>
                  </a:solidFill>
                  <a:round/>
                </a14:hiddenLine>
              </a:ext>
            </a:extLst>
          </p:spPr>
          <p:txBody>
            <a:bodyPr vert="horz" wrap="square" lIns="91407" tIns="45703" rIns="91407" bIns="45703" numCol="1" anchor="t" anchorCtr="0" compatLnSpc="1"/>
            <a:lstStyle/>
            <a:p>
              <a:endParaRPr lang="en-US" dirty="0">
                <a:cs typeface="+mn-ea"/>
                <a:sym typeface="+mn-lt"/>
              </a:endParaRPr>
            </a:p>
          </p:txBody>
        </p:sp>
      </p:grpSp>
      <p:sp>
        <p:nvSpPr>
          <p:cNvPr id="10" name="文本框 9"/>
          <p:cNvSpPr txBox="1"/>
          <p:nvPr/>
        </p:nvSpPr>
        <p:spPr>
          <a:xfrm>
            <a:off x="7844155" y="2127885"/>
            <a:ext cx="4210685" cy="706755"/>
          </a:xfrm>
          <a:prstGeom prst="rect">
            <a:avLst/>
          </a:prstGeom>
          <a:noFill/>
        </p:spPr>
        <p:txBody>
          <a:bodyPr wrap="square" rtlCol="0">
            <a:spAutoFit/>
          </a:bodyPr>
          <a:p>
            <a:r>
              <a:rPr lang="zh-CN" altLang="en-US" sz="2000" b="1" spc="150" dirty="0">
                <a:solidFill>
                  <a:srgbClr val="267CA0"/>
                </a:solidFill>
                <a:cs typeface="+mn-ea"/>
                <a:sym typeface="+mn-lt"/>
              </a:rPr>
              <a:t>3.再生能力强、系统脱硫副盐产生低，无结垢堵塞现</a:t>
            </a:r>
            <a:endParaRPr lang="zh-CN" altLang="en-US" sz="2000" b="1" spc="150" dirty="0">
              <a:solidFill>
                <a:srgbClr val="267CA0"/>
              </a:solidFill>
              <a:cs typeface="+mn-ea"/>
              <a:sym typeface="+mn-lt"/>
            </a:endParaRPr>
          </a:p>
        </p:txBody>
      </p:sp>
      <p:sp>
        <p:nvSpPr>
          <p:cNvPr id="12" name="文本框 11"/>
          <p:cNvSpPr txBox="1"/>
          <p:nvPr/>
        </p:nvSpPr>
        <p:spPr>
          <a:xfrm>
            <a:off x="8077835" y="3889375"/>
            <a:ext cx="4210685" cy="706755"/>
          </a:xfrm>
          <a:prstGeom prst="rect">
            <a:avLst/>
          </a:prstGeom>
          <a:noFill/>
        </p:spPr>
        <p:txBody>
          <a:bodyPr wrap="square" rtlCol="0">
            <a:spAutoFit/>
          </a:bodyPr>
          <a:p>
            <a:r>
              <a:rPr lang="zh-CN" altLang="en-US" sz="2000" b="1" spc="150" dirty="0">
                <a:solidFill>
                  <a:srgbClr val="267CA0"/>
                </a:solidFill>
                <a:cs typeface="+mn-ea"/>
                <a:sym typeface="+mn-lt"/>
              </a:rPr>
              <a:t>4.运行成本低、低液气比、低能耗、系统运行稳定</a:t>
            </a:r>
            <a:endParaRPr lang="zh-CN" altLang="en-US" sz="2000" b="1" spc="150" dirty="0">
              <a:solidFill>
                <a:srgbClr val="267CA0"/>
              </a:solidFill>
              <a:cs typeface="+mn-ea"/>
              <a:sym typeface="+mn-lt"/>
            </a:endParaRPr>
          </a:p>
        </p:txBody>
      </p:sp>
      <p:sp>
        <p:nvSpPr>
          <p:cNvPr id="13" name="文本框 12"/>
          <p:cNvSpPr txBox="1"/>
          <p:nvPr/>
        </p:nvSpPr>
        <p:spPr>
          <a:xfrm>
            <a:off x="4749165" y="1327150"/>
            <a:ext cx="2187575" cy="460375"/>
          </a:xfrm>
          <a:prstGeom prst="rect">
            <a:avLst/>
          </a:prstGeom>
          <a:noFill/>
        </p:spPr>
        <p:txBody>
          <a:bodyPr wrap="square" rtlCol="0">
            <a:spAutoFit/>
          </a:bodyPr>
          <a:lstStyle>
            <a:defPPr>
              <a:defRPr lang="zh-CN"/>
            </a:defPPr>
            <a:lvl1pPr>
              <a:defRPr sz="2400" b="1">
                <a:solidFill>
                  <a:srgbClr val="267CA0"/>
                </a:solidFill>
                <a:latin typeface="包图粗黑体" panose="02000800000000000000" pitchFamily="2" charset="-122"/>
                <a:ea typeface="包图粗黑体" panose="02000800000000000000" pitchFamily="2" charset="-122"/>
              </a:defRPr>
            </a:lvl1pPr>
          </a:lstStyle>
          <a:p>
            <a:r>
              <a:rPr lang="zh-CN" altLang="en-US" dirty="0">
                <a:latin typeface="+mn-lt"/>
                <a:ea typeface="+mn-ea"/>
                <a:cs typeface="+mn-ea"/>
                <a:sym typeface="+mn-lt"/>
              </a:rPr>
              <a:t>　　脱硫特征</a:t>
            </a:r>
            <a:endParaRPr lang="zh-CN" altLang="en-US" dirty="0">
              <a:latin typeface="+mn-lt"/>
              <a:ea typeface="+mn-ea"/>
              <a:cs typeface="+mn-ea"/>
              <a:sym typeface="+mn-lt"/>
            </a:endParaRPr>
          </a:p>
        </p:txBody>
      </p:sp>
    </p:spTree>
  </p:cSld>
  <p:clrMapOvr>
    <a:masterClrMapping/>
  </p:clrMapOvr>
  <p:transition spd="slow" advClick="0" advTm="5000">
    <p:push dir="u"/>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50000">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14:bounceEnd="50000">
                                          <p:cBhvr additive="base">
                                            <p:cTn id="7" dur="1000" fill="hold"/>
                                            <p:tgtEl>
                                              <p:spTgt spid="39"/>
                                            </p:tgtEl>
                                            <p:attrNameLst>
                                              <p:attrName>ppt_x</p:attrName>
                                            </p:attrNameLst>
                                          </p:cBhvr>
                                          <p:tavLst>
                                            <p:tav tm="0">
                                              <p:val>
                                                <p:strVal val="#ppt_x"/>
                                              </p:val>
                                            </p:tav>
                                            <p:tav tm="100000">
                                              <p:val>
                                                <p:strVal val="#ppt_x"/>
                                              </p:val>
                                            </p:tav>
                                          </p:tavLst>
                                        </p:anim>
                                        <p:anim calcmode="lin" valueType="num" p14:bounceEnd="50000">
                                          <p:cBhvr additive="base">
                                            <p:cTn id="8" dur="1000" fill="hold"/>
                                            <p:tgtEl>
                                              <p:spTgt spid="39"/>
                                            </p:tgtEl>
                                            <p:attrNameLst>
                                              <p:attrName>ppt_y</p:attrName>
                                            </p:attrNameLst>
                                          </p:cBhvr>
                                          <p:tavLst>
                                            <p:tav tm="0">
                                              <p:val>
                                                <p:strVal val="1+#ppt_h/2"/>
                                              </p:val>
                                            </p:tav>
                                            <p:tav tm="100000">
                                              <p:val>
                                                <p:strVal val="#ppt_y"/>
                                              </p:val>
                                            </p:tav>
                                          </p:tavLst>
                                        </p:anim>
                                      </p:childTnLst>
                                    </p:cTn>
                                  </p:par>
                                  <p:par>
                                    <p:cTn id="9" presetID="47" presetClass="entr" presetSubtype="0" fill="hold" nodeType="withEffect">
                                      <p:stCondLst>
                                        <p:cond delay="0"/>
                                      </p:stCondLst>
                                      <p:childTnLst>
                                        <p:set>
                                          <p:cBhvr>
                                            <p:cTn id="10" dur="1" fill="hold">
                                              <p:stCondLst>
                                                <p:cond delay="0"/>
                                              </p:stCondLst>
                                            </p:cTn>
                                            <p:tgtEl>
                                              <p:spTgt spid="92"/>
                                            </p:tgtEl>
                                            <p:attrNameLst>
                                              <p:attrName>style.visibility</p:attrName>
                                            </p:attrNameLst>
                                          </p:cBhvr>
                                          <p:to>
                                            <p:strVal val="visible"/>
                                          </p:to>
                                        </p:set>
                                        <p:animEffect transition="in" filter="fade">
                                          <p:cBhvr>
                                            <p:cTn id="11" dur="500"/>
                                            <p:tgtEl>
                                              <p:spTgt spid="92"/>
                                            </p:tgtEl>
                                          </p:cBhvr>
                                        </p:animEffect>
                                        <p:anim calcmode="lin" valueType="num">
                                          <p:cBhvr>
                                            <p:cTn id="12" dur="500" fill="hold"/>
                                            <p:tgtEl>
                                              <p:spTgt spid="92"/>
                                            </p:tgtEl>
                                            <p:attrNameLst>
                                              <p:attrName>ppt_x</p:attrName>
                                            </p:attrNameLst>
                                          </p:cBhvr>
                                          <p:tavLst>
                                            <p:tav tm="0">
                                              <p:val>
                                                <p:strVal val="#ppt_x"/>
                                              </p:val>
                                            </p:tav>
                                            <p:tav tm="100000">
                                              <p:val>
                                                <p:strVal val="#ppt_x"/>
                                              </p:val>
                                            </p:tav>
                                          </p:tavLst>
                                        </p:anim>
                                        <p:anim calcmode="lin" valueType="num">
                                          <p:cBhvr>
                                            <p:cTn id="13" dur="500" fill="hold"/>
                                            <p:tgtEl>
                                              <p:spTgt spid="9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1000" fill="hold"/>
                                            <p:tgtEl>
                                              <p:spTgt spid="39"/>
                                            </p:tgtEl>
                                            <p:attrNameLst>
                                              <p:attrName>ppt_x</p:attrName>
                                            </p:attrNameLst>
                                          </p:cBhvr>
                                          <p:tavLst>
                                            <p:tav tm="0">
                                              <p:val>
                                                <p:strVal val="#ppt_x"/>
                                              </p:val>
                                            </p:tav>
                                            <p:tav tm="100000">
                                              <p:val>
                                                <p:strVal val="#ppt_x"/>
                                              </p:val>
                                            </p:tav>
                                          </p:tavLst>
                                        </p:anim>
                                        <p:anim calcmode="lin" valueType="num">
                                          <p:cBhvr additive="base">
                                            <p:cTn id="8" dur="1000" fill="hold"/>
                                            <p:tgtEl>
                                              <p:spTgt spid="39"/>
                                            </p:tgtEl>
                                            <p:attrNameLst>
                                              <p:attrName>ppt_y</p:attrName>
                                            </p:attrNameLst>
                                          </p:cBhvr>
                                          <p:tavLst>
                                            <p:tav tm="0">
                                              <p:val>
                                                <p:strVal val="1+#ppt_h/2"/>
                                              </p:val>
                                            </p:tav>
                                            <p:tav tm="100000">
                                              <p:val>
                                                <p:strVal val="#ppt_y"/>
                                              </p:val>
                                            </p:tav>
                                          </p:tavLst>
                                        </p:anim>
                                      </p:childTnLst>
                                    </p:cTn>
                                  </p:par>
                                  <p:par>
                                    <p:cTn id="9" presetID="47" presetClass="entr" presetSubtype="0" fill="hold" nodeType="withEffect">
                                      <p:stCondLst>
                                        <p:cond delay="0"/>
                                      </p:stCondLst>
                                      <p:childTnLst>
                                        <p:set>
                                          <p:cBhvr>
                                            <p:cTn id="10" dur="1" fill="hold">
                                              <p:stCondLst>
                                                <p:cond delay="0"/>
                                              </p:stCondLst>
                                            </p:cTn>
                                            <p:tgtEl>
                                              <p:spTgt spid="92"/>
                                            </p:tgtEl>
                                            <p:attrNameLst>
                                              <p:attrName>style.visibility</p:attrName>
                                            </p:attrNameLst>
                                          </p:cBhvr>
                                          <p:to>
                                            <p:strVal val="visible"/>
                                          </p:to>
                                        </p:set>
                                        <p:animEffect transition="in" filter="fade">
                                          <p:cBhvr>
                                            <p:cTn id="11" dur="500"/>
                                            <p:tgtEl>
                                              <p:spTgt spid="92"/>
                                            </p:tgtEl>
                                          </p:cBhvr>
                                        </p:animEffect>
                                        <p:anim calcmode="lin" valueType="num">
                                          <p:cBhvr>
                                            <p:cTn id="12" dur="500" fill="hold"/>
                                            <p:tgtEl>
                                              <p:spTgt spid="92"/>
                                            </p:tgtEl>
                                            <p:attrNameLst>
                                              <p:attrName>ppt_x</p:attrName>
                                            </p:attrNameLst>
                                          </p:cBhvr>
                                          <p:tavLst>
                                            <p:tav tm="0">
                                              <p:val>
                                                <p:strVal val="#ppt_x"/>
                                              </p:val>
                                            </p:tav>
                                            <p:tav tm="100000">
                                              <p:val>
                                                <p:strVal val="#ppt_x"/>
                                              </p:val>
                                            </p:tav>
                                          </p:tavLst>
                                        </p:anim>
                                        <p:anim calcmode="lin" valueType="num">
                                          <p:cBhvr>
                                            <p:cTn id="13" dur="500" fill="hold"/>
                                            <p:tgtEl>
                                              <p:spTgt spid="9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cstate="print">
            <a:extLst>
              <a:ext uri="{28A0092B-C50C-407E-A947-70E740481C1C}">
                <a14:useLocalDpi xmlns:a14="http://schemas.microsoft.com/office/drawing/2010/main" val="0"/>
              </a:ext>
            </a:extLst>
          </a:blip>
          <a:srcRect/>
          <a:stretch>
            <a:fillRect/>
          </a:stretch>
        </p:blipFill>
        <p:spPr>
          <a:xfrm>
            <a:off x="-1730" y="0"/>
            <a:ext cx="12193730" cy="6858000"/>
          </a:xfrm>
          <a:prstGeom prst="rect">
            <a:avLst/>
          </a:prstGeom>
        </p:spPr>
      </p:pic>
      <p:sp>
        <p:nvSpPr>
          <p:cNvPr id="3" name="矩形 2"/>
          <p:cNvSpPr/>
          <p:nvPr/>
        </p:nvSpPr>
        <p:spPr>
          <a:xfrm>
            <a:off x="175" y="1"/>
            <a:ext cx="12193731" cy="6858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Oval 78"/>
          <p:cNvSpPr/>
          <p:nvPr/>
        </p:nvSpPr>
        <p:spPr>
          <a:xfrm>
            <a:off x="8654460" y="1056777"/>
            <a:ext cx="315083" cy="315180"/>
          </a:xfrm>
          <a:prstGeom prst="ellipse">
            <a:avLst/>
          </a:prstGeom>
          <a:solidFill>
            <a:srgbClr val="267CA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GB">
              <a:cs typeface="+mn-ea"/>
              <a:sym typeface="+mn-lt"/>
            </a:endParaRPr>
          </a:p>
        </p:txBody>
      </p:sp>
      <p:grpSp>
        <p:nvGrpSpPr>
          <p:cNvPr id="135" name="组合 134"/>
          <p:cNvGrpSpPr/>
          <p:nvPr/>
        </p:nvGrpSpPr>
        <p:grpSpPr>
          <a:xfrm>
            <a:off x="4674236" y="1666024"/>
            <a:ext cx="7517764" cy="3979127"/>
            <a:chOff x="4073710" y="4705578"/>
            <a:chExt cx="4841820" cy="1209663"/>
          </a:xfrm>
        </p:grpSpPr>
        <p:sp>
          <p:nvSpPr>
            <p:cNvPr id="100" name="Rectangle 172"/>
            <p:cNvSpPr/>
            <p:nvPr/>
          </p:nvSpPr>
          <p:spPr>
            <a:xfrm>
              <a:off x="4073710" y="4705644"/>
              <a:ext cx="4832823" cy="120959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cs typeface="+mn-ea"/>
                <a:sym typeface="+mn-lt"/>
              </a:endParaRPr>
            </a:p>
          </p:txBody>
        </p:sp>
        <p:sp>
          <p:nvSpPr>
            <p:cNvPr id="102" name="TextBox 174"/>
            <p:cNvSpPr txBox="1"/>
            <p:nvPr/>
          </p:nvSpPr>
          <p:spPr>
            <a:xfrm>
              <a:off x="4073710" y="4705578"/>
              <a:ext cx="4841820" cy="926019"/>
            </a:xfrm>
            <a:prstGeom prst="rect">
              <a:avLst/>
            </a:prstGeom>
            <a:noFill/>
          </p:spPr>
          <p:txBody>
            <a:bodyPr wrap="square" rtlCol="0">
              <a:spAutoFit/>
            </a:bodyPr>
            <a:lstStyle/>
            <a:p>
              <a:pPr>
                <a:lnSpc>
                  <a:spcPct val="150000"/>
                </a:lnSpc>
              </a:pPr>
              <a:r>
                <a:rPr lang="en-US" sz="2800" b="1" dirty="0">
                  <a:solidFill>
                    <a:srgbClr val="009B97"/>
                  </a:solidFill>
                  <a:cs typeface="+mn-ea"/>
                  <a:sym typeface="+mn-lt"/>
                </a:rPr>
                <a:t>性能特点及用途</a:t>
              </a:r>
              <a:endParaRPr lang="en-US" sz="2800" b="1" dirty="0">
                <a:solidFill>
                  <a:srgbClr val="009B97"/>
                </a:solidFill>
                <a:cs typeface="+mn-ea"/>
                <a:sym typeface="+mn-lt"/>
              </a:endParaRPr>
            </a:p>
            <a:p>
              <a:pPr>
                <a:lnSpc>
                  <a:spcPct val="150000"/>
                </a:lnSpc>
              </a:pPr>
              <a:r>
                <a:rPr lang="en-US" sz="2000" dirty="0">
                  <a:solidFill>
                    <a:srgbClr val="009B97"/>
                  </a:solidFill>
                  <a:cs typeface="+mn-ea"/>
                  <a:sym typeface="+mn-lt"/>
                </a:rPr>
                <a:t>HD常温氧化锌精脱硫剂是新型、高效精脱硫剂，可在常温~200℃宽温条件下，用于脱除天然气、油田气、炼厂气、合成气、变换气等多种气体及液态烃、丙烯、石脑油、等液态原料的硫化物，以保护蒸汽转化、低变、甲烷化、甲醇、联醇、合成氨、聚丙烯和羰基合成等含镍、铜、铁及贵重金属催化剂和提高产品质量。</a:t>
              </a:r>
              <a:endParaRPr lang="en-US" sz="2000" dirty="0">
                <a:solidFill>
                  <a:srgbClr val="009B97"/>
                </a:solidFill>
                <a:cs typeface="+mn-ea"/>
                <a:sym typeface="+mn-lt"/>
              </a:endParaRPr>
            </a:p>
          </p:txBody>
        </p:sp>
      </p:grpSp>
      <p:sp>
        <p:nvSpPr>
          <p:cNvPr id="105" name="任意多边形: 形状 30"/>
          <p:cNvSpPr/>
          <p:nvPr/>
        </p:nvSpPr>
        <p:spPr>
          <a:xfrm>
            <a:off x="-436918" y="363640"/>
            <a:ext cx="1082592" cy="409932"/>
          </a:xfrm>
          <a:custGeom>
            <a:avLst/>
            <a:gdLst>
              <a:gd name="connsiteX0" fmla="*/ 124918 w 1413447"/>
              <a:gd name="connsiteY0" fmla="*/ 0 h 535213"/>
              <a:gd name="connsiteX1" fmla="*/ 1413447 w 1413447"/>
              <a:gd name="connsiteY1" fmla="*/ 0 h 535213"/>
              <a:gd name="connsiteX2" fmla="*/ 1293066 w 1413447"/>
              <a:gd name="connsiteY2" fmla="*/ 515770 h 535213"/>
              <a:gd name="connsiteX3" fmla="*/ 1296954 w 1413447"/>
              <a:gd name="connsiteY3" fmla="*/ 499111 h 535213"/>
              <a:gd name="connsiteX4" fmla="*/ 1284655 w 1413447"/>
              <a:gd name="connsiteY4" fmla="*/ 517355 h 535213"/>
              <a:gd name="connsiteX5" fmla="*/ 1263549 w 1413447"/>
              <a:gd name="connsiteY5" fmla="*/ 531584 h 535213"/>
              <a:gd name="connsiteX6" fmla="*/ 1245575 w 1413447"/>
              <a:gd name="connsiteY6" fmla="*/ 535213 h 535213"/>
              <a:gd name="connsiteX7" fmla="*/ 74294 w 1413447"/>
              <a:gd name="connsiteY7" fmla="*/ 535213 h 535213"/>
              <a:gd name="connsiteX8" fmla="*/ 56319 w 1413447"/>
              <a:gd name="connsiteY8" fmla="*/ 531584 h 535213"/>
              <a:gd name="connsiteX9" fmla="*/ 15766 w 1413447"/>
              <a:gd name="connsiteY9" fmla="*/ 470404 h 535213"/>
              <a:gd name="connsiteX10" fmla="*/ 19864 w 1413447"/>
              <a:gd name="connsiteY10" fmla="*/ 450109 h 535213"/>
              <a:gd name="connsiteX11" fmla="*/ 0 w 1413447"/>
              <a:gd name="connsiteY11" fmla="*/ 535213 h 535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13447" h="535213">
                <a:moveTo>
                  <a:pt x="124918" y="0"/>
                </a:moveTo>
                <a:lnTo>
                  <a:pt x="1413447" y="0"/>
                </a:lnTo>
                <a:lnTo>
                  <a:pt x="1293066" y="515770"/>
                </a:lnTo>
                <a:lnTo>
                  <a:pt x="1296954" y="499111"/>
                </a:lnTo>
                <a:lnTo>
                  <a:pt x="1284655" y="517355"/>
                </a:lnTo>
                <a:cubicBezTo>
                  <a:pt x="1278647" y="523362"/>
                  <a:pt x="1271493" y="528224"/>
                  <a:pt x="1263549" y="531584"/>
                </a:cubicBezTo>
                <a:lnTo>
                  <a:pt x="1245575" y="535213"/>
                </a:lnTo>
                <a:lnTo>
                  <a:pt x="74294" y="535213"/>
                </a:lnTo>
                <a:lnTo>
                  <a:pt x="56319" y="531584"/>
                </a:lnTo>
                <a:cubicBezTo>
                  <a:pt x="32488" y="521505"/>
                  <a:pt x="15766" y="497907"/>
                  <a:pt x="15766" y="470404"/>
                </a:cubicBezTo>
                <a:lnTo>
                  <a:pt x="19864" y="450109"/>
                </a:lnTo>
                <a:lnTo>
                  <a:pt x="0" y="535213"/>
                </a:lnTo>
                <a:close/>
              </a:path>
            </a:pathLst>
          </a:custGeom>
          <a:solidFill>
            <a:srgbClr val="267CA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sp>
        <p:nvSpPr>
          <p:cNvPr id="5" name="文本框 4"/>
          <p:cNvSpPr txBox="1"/>
          <p:nvPr/>
        </p:nvSpPr>
        <p:spPr>
          <a:xfrm>
            <a:off x="759974" y="319311"/>
            <a:ext cx="6258046" cy="460375"/>
          </a:xfrm>
          <a:prstGeom prst="rect">
            <a:avLst/>
          </a:prstGeom>
          <a:noFill/>
        </p:spPr>
        <p:txBody>
          <a:bodyPr wrap="square" rtlCol="0">
            <a:spAutoFit/>
          </a:bodyPr>
          <a:lstStyle>
            <a:defPPr>
              <a:defRPr lang="zh-CN"/>
            </a:defPPr>
            <a:lvl1pPr>
              <a:defRPr sz="2400" b="1">
                <a:solidFill>
                  <a:srgbClr val="267CA0"/>
                </a:solidFill>
                <a:latin typeface="包图粗黑体" panose="02000800000000000000" pitchFamily="2" charset="-122"/>
                <a:ea typeface="包图粗黑体" panose="02000800000000000000" pitchFamily="2" charset="-122"/>
              </a:defRPr>
            </a:lvl1pPr>
          </a:lstStyle>
          <a:p>
            <a:r>
              <a:rPr lang="en-US" altLang="zh-CN" dirty="0">
                <a:latin typeface="+mn-lt"/>
                <a:ea typeface="+mn-ea"/>
                <a:cs typeface="+mn-ea"/>
                <a:sym typeface="+mn-lt"/>
              </a:rPr>
              <a:t>4.氧化锌精脱硫剂</a:t>
            </a:r>
            <a:endParaRPr lang="en-US" altLang="zh-CN" dirty="0">
              <a:latin typeface="+mn-lt"/>
              <a:ea typeface="+mn-ea"/>
              <a:cs typeface="+mn-ea"/>
              <a:sym typeface="+mn-lt"/>
            </a:endParaRPr>
          </a:p>
        </p:txBody>
      </p:sp>
      <p:pic>
        <p:nvPicPr>
          <p:cNvPr id="6" name="图片 -2147482615" descr="ad5a7df74bbbbaee19348978241f2359.webp"/>
          <p:cNvPicPr>
            <a:picLocks noChangeAspect="1"/>
          </p:cNvPicPr>
          <p:nvPr/>
        </p:nvPicPr>
        <p:blipFill>
          <a:blip r:embed="rId2"/>
          <a:stretch>
            <a:fillRect/>
          </a:stretch>
        </p:blipFill>
        <p:spPr>
          <a:xfrm>
            <a:off x="-1905" y="1929765"/>
            <a:ext cx="4641850" cy="3481705"/>
          </a:xfrm>
          <a:prstGeom prst="rect">
            <a:avLst/>
          </a:prstGeom>
          <a:noFill/>
          <a:ln w="9525">
            <a:noFill/>
          </a:ln>
        </p:spPr>
      </p:pic>
      <p:pic>
        <p:nvPicPr>
          <p:cNvPr id="11" name="图片 10"/>
          <p:cNvPicPr>
            <a:picLocks noChangeAspect="1"/>
          </p:cNvPicPr>
          <p:nvPr/>
        </p:nvPicPr>
        <p:blipFill>
          <a:blip r:embed="rId3">
            <a:clrChange>
              <a:clrFrom>
                <a:srgbClr val="FFFFFE">
                  <a:alpha val="100000"/>
                </a:srgbClr>
              </a:clrFrom>
              <a:clrTo>
                <a:srgbClr val="FFFFFE">
                  <a:alpha val="100000"/>
                  <a:alpha val="0"/>
                </a:srgbClr>
              </a:clrTo>
            </a:clrChange>
          </a:blip>
          <a:srcRect r="83031" b="81863"/>
          <a:stretch>
            <a:fillRect/>
          </a:stretch>
        </p:blipFill>
        <p:spPr>
          <a:xfrm>
            <a:off x="9119870" y="-342900"/>
            <a:ext cx="3338830" cy="1169670"/>
          </a:xfrm>
          <a:prstGeom prst="rect">
            <a:avLst/>
          </a:prstGeom>
        </p:spPr>
      </p:pic>
    </p:spTree>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35"/>
                                        </p:tgtEl>
                                        <p:attrNameLst>
                                          <p:attrName>style.visibility</p:attrName>
                                        </p:attrNameLst>
                                      </p:cBhvr>
                                      <p:to>
                                        <p:strVal val="visible"/>
                                      </p:to>
                                    </p:set>
                                    <p:anim calcmode="lin" valueType="num">
                                      <p:cBhvr additive="base">
                                        <p:cTn id="7" dur="500" fill="hold"/>
                                        <p:tgtEl>
                                          <p:spTgt spid="135"/>
                                        </p:tgtEl>
                                        <p:attrNameLst>
                                          <p:attrName>ppt_x</p:attrName>
                                        </p:attrNameLst>
                                      </p:cBhvr>
                                      <p:tavLst>
                                        <p:tav tm="0">
                                          <p:val>
                                            <p:strVal val="#ppt_x"/>
                                          </p:val>
                                        </p:tav>
                                        <p:tav tm="100000">
                                          <p:val>
                                            <p:strVal val="#ppt_x"/>
                                          </p:val>
                                        </p:tav>
                                      </p:tavLst>
                                    </p:anim>
                                    <p:anim calcmode="lin" valueType="num">
                                      <p:cBhvr additive="base">
                                        <p:cTn id="8" dur="500" fill="hold"/>
                                        <p:tgtEl>
                                          <p:spTgt spid="13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cstate="print">
            <a:extLst>
              <a:ext uri="{28A0092B-C50C-407E-A947-70E740481C1C}">
                <a14:useLocalDpi xmlns:a14="http://schemas.microsoft.com/office/drawing/2010/main" val="0"/>
              </a:ext>
            </a:extLst>
          </a:blip>
          <a:srcRect/>
          <a:stretch>
            <a:fillRect/>
          </a:stretch>
        </p:blipFill>
        <p:spPr>
          <a:xfrm>
            <a:off x="-1730" y="0"/>
            <a:ext cx="12193730" cy="6858000"/>
          </a:xfrm>
          <a:prstGeom prst="rect">
            <a:avLst/>
          </a:prstGeom>
        </p:spPr>
      </p:pic>
      <p:sp>
        <p:nvSpPr>
          <p:cNvPr id="9" name="矩形 8"/>
          <p:cNvSpPr/>
          <p:nvPr/>
        </p:nvSpPr>
        <p:spPr>
          <a:xfrm>
            <a:off x="0" y="0"/>
            <a:ext cx="12192000" cy="6858000"/>
          </a:xfrm>
          <a:prstGeom prst="rect">
            <a:avLst/>
          </a:prstGeom>
          <a:gradFill>
            <a:gsLst>
              <a:gs pos="0">
                <a:srgbClr val="267CA0"/>
              </a:gs>
              <a:gs pos="33000">
                <a:srgbClr val="388BA5">
                  <a:alpha val="90000"/>
                </a:srgbClr>
              </a:gs>
              <a:gs pos="66000">
                <a:srgbClr val="509FA4">
                  <a:alpha val="90000"/>
                </a:srgbClr>
              </a:gs>
              <a:gs pos="100000">
                <a:srgbClr val="5BAAA4">
                  <a:alpha val="85000"/>
                </a:srgb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sp>
        <p:nvSpPr>
          <p:cNvPr id="10" name="矩形 9"/>
          <p:cNvSpPr/>
          <p:nvPr/>
        </p:nvSpPr>
        <p:spPr>
          <a:xfrm>
            <a:off x="0" y="4019550"/>
            <a:ext cx="12192000" cy="2838450"/>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 name="矩形 10"/>
          <p:cNvSpPr/>
          <p:nvPr/>
        </p:nvSpPr>
        <p:spPr>
          <a:xfrm>
            <a:off x="342900" y="2374244"/>
            <a:ext cx="11506200" cy="3276000"/>
          </a:xfrm>
          <a:prstGeom prst="rect">
            <a:avLst/>
          </a:prstGeom>
          <a:solidFill>
            <a:schemeClr val="bg1"/>
          </a:solidFill>
          <a:ln>
            <a:noFill/>
          </a:ln>
          <a:effectLst>
            <a:outerShdw blurRad="50800" dist="50800" dir="5400000" algn="t"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12" name="直接连接符 11"/>
          <p:cNvCxnSpPr/>
          <p:nvPr/>
        </p:nvCxnSpPr>
        <p:spPr>
          <a:xfrm>
            <a:off x="5646000" y="1123950"/>
            <a:ext cx="900000" cy="0"/>
          </a:xfrm>
          <a:prstGeom prst="line">
            <a:avLst/>
          </a:prstGeom>
          <a:ln w="28575">
            <a:solidFill>
              <a:srgbClr val="009B97"/>
            </a:solidFill>
          </a:ln>
        </p:spPr>
        <p:style>
          <a:lnRef idx="1">
            <a:schemeClr val="accent1"/>
          </a:lnRef>
          <a:fillRef idx="0">
            <a:schemeClr val="accent1"/>
          </a:fillRef>
          <a:effectRef idx="0">
            <a:schemeClr val="accent1"/>
          </a:effectRef>
          <a:fontRef idx="minor">
            <a:schemeClr val="tx1"/>
          </a:fontRef>
        </p:style>
      </p:cxnSp>
      <p:sp>
        <p:nvSpPr>
          <p:cNvPr id="4" name="文本框 3"/>
          <p:cNvSpPr txBox="1"/>
          <p:nvPr/>
        </p:nvSpPr>
        <p:spPr>
          <a:xfrm>
            <a:off x="4521221" y="94649"/>
            <a:ext cx="3171329" cy="1106805"/>
          </a:xfrm>
          <a:prstGeom prst="rect">
            <a:avLst/>
          </a:prstGeom>
          <a:noFill/>
        </p:spPr>
        <p:txBody>
          <a:bodyPr wrap="square" rtlCol="0">
            <a:spAutoFit/>
          </a:bodyPr>
          <a:lstStyle/>
          <a:p>
            <a:pPr algn="ctr"/>
            <a:r>
              <a:rPr lang="en-US" altLang="zh-CN" sz="6600" dirty="0">
                <a:solidFill>
                  <a:schemeClr val="bg1"/>
                </a:solidFill>
                <a:effectLst>
                  <a:outerShdw blurRad="38100" dist="38100" dir="2700000" algn="tl" rotWithShape="0">
                    <a:prstClr val="black">
                      <a:alpha val="40000"/>
                    </a:prstClr>
                  </a:outerShdw>
                </a:effectLst>
                <a:cs typeface="+mn-ea"/>
                <a:sym typeface="+mn-lt"/>
              </a:rPr>
              <a:t>05</a:t>
            </a:r>
            <a:endParaRPr lang="zh-CN" altLang="en-US" sz="6600" dirty="0">
              <a:solidFill>
                <a:schemeClr val="bg1"/>
              </a:solidFill>
              <a:effectLst>
                <a:outerShdw blurRad="38100" dist="38100" dir="2700000" algn="tl" rotWithShape="0">
                  <a:prstClr val="black">
                    <a:alpha val="40000"/>
                  </a:prstClr>
                </a:outerShdw>
              </a:effectLst>
              <a:cs typeface="+mn-ea"/>
              <a:sym typeface="+mn-lt"/>
            </a:endParaRPr>
          </a:p>
        </p:txBody>
      </p:sp>
      <p:sp>
        <p:nvSpPr>
          <p:cNvPr id="5" name="文本框 4"/>
          <p:cNvSpPr txBox="1"/>
          <p:nvPr/>
        </p:nvSpPr>
        <p:spPr>
          <a:xfrm>
            <a:off x="342900" y="2850341"/>
            <a:ext cx="11506200" cy="829945"/>
          </a:xfrm>
          <a:prstGeom prst="rect">
            <a:avLst/>
          </a:prstGeom>
          <a:noFill/>
        </p:spPr>
        <p:txBody>
          <a:bodyPr wrap="square" rtlCol="0">
            <a:spAutoFit/>
          </a:bodyPr>
          <a:lstStyle>
            <a:defPPr>
              <a:defRPr lang="zh-CN"/>
            </a:defPPr>
            <a:lvl1pPr algn="ctr">
              <a:defRPr sz="4800" spc="400">
                <a:solidFill>
                  <a:srgbClr val="267CA0"/>
                </a:solidFill>
                <a:effectLst>
                  <a:outerShdw blurRad="38100" dist="25400" dir="2700000" algn="tl" rotWithShape="0">
                    <a:prstClr val="black">
                      <a:alpha val="30000"/>
                    </a:prstClr>
                  </a:outerShdw>
                </a:effectLst>
                <a:latin typeface="包图粗黑体" panose="02000800000000000000" pitchFamily="2" charset="-122"/>
                <a:ea typeface="包图粗黑体" panose="02000800000000000000" pitchFamily="2" charset="-122"/>
              </a:defRPr>
            </a:lvl1pPr>
          </a:lstStyle>
          <a:p>
            <a:r>
              <a:rPr lang="zh-CN" altLang="en-US" dirty="0">
                <a:latin typeface="+mn-lt"/>
                <a:ea typeface="+mn-ea"/>
                <a:cs typeface="+mn-ea"/>
                <a:sym typeface="+mn-lt"/>
              </a:rPr>
              <a:t>五、氧化铁脱硫剂的优缺点</a:t>
            </a:r>
            <a:endParaRPr lang="zh-CN" altLang="en-US" dirty="0">
              <a:latin typeface="+mn-lt"/>
              <a:ea typeface="+mn-ea"/>
              <a:cs typeface="+mn-ea"/>
              <a:sym typeface="+mn-lt"/>
            </a:endParaRPr>
          </a:p>
        </p:txBody>
      </p:sp>
      <p:cxnSp>
        <p:nvCxnSpPr>
          <p:cNvPr id="7" name="直接连接符 6"/>
          <p:cNvCxnSpPr/>
          <p:nvPr/>
        </p:nvCxnSpPr>
        <p:spPr>
          <a:xfrm>
            <a:off x="696000" y="4005931"/>
            <a:ext cx="10800000" cy="0"/>
          </a:xfrm>
          <a:prstGeom prst="line">
            <a:avLst/>
          </a:prstGeom>
          <a:noFill/>
          <a:ln w="1905">
            <a:solidFill>
              <a:srgbClr val="009B97">
                <a:alpha val="70000"/>
              </a:srgbClr>
            </a:solidFill>
          </a:ln>
        </p:spPr>
        <p:style>
          <a:lnRef idx="2">
            <a:schemeClr val="accent1">
              <a:shade val="50000"/>
            </a:schemeClr>
          </a:lnRef>
          <a:fillRef idx="1">
            <a:schemeClr val="accent1"/>
          </a:fillRef>
          <a:effectRef idx="0">
            <a:schemeClr val="accent1"/>
          </a:effectRef>
          <a:fontRef idx="minor">
            <a:schemeClr val="lt1"/>
          </a:fontRef>
        </p:style>
      </p:cxnSp>
      <p:sp>
        <p:nvSpPr>
          <p:cNvPr id="18" name="Freeform 5"/>
          <p:cNvSpPr>
            <a:spLocks noEditPoints="1"/>
          </p:cNvSpPr>
          <p:nvPr/>
        </p:nvSpPr>
        <p:spPr bwMode="auto">
          <a:xfrm>
            <a:off x="5792354" y="1543933"/>
            <a:ext cx="607291" cy="415313"/>
          </a:xfrm>
          <a:custGeom>
            <a:avLst/>
            <a:gdLst>
              <a:gd name="T0" fmla="*/ 740 w 800"/>
              <a:gd name="T1" fmla="*/ 50 h 547"/>
              <a:gd name="T2" fmla="*/ 800 w 800"/>
              <a:gd name="T3" fmla="*/ 547 h 547"/>
              <a:gd name="T4" fmla="*/ 700 w 800"/>
              <a:gd name="T5" fmla="*/ 525 h 547"/>
              <a:gd name="T6" fmla="*/ 546 w 800"/>
              <a:gd name="T7" fmla="*/ 489 h 547"/>
              <a:gd name="T8" fmla="*/ 400 w 800"/>
              <a:gd name="T9" fmla="*/ 547 h 547"/>
              <a:gd name="T10" fmla="*/ 254 w 800"/>
              <a:gd name="T11" fmla="*/ 489 h 547"/>
              <a:gd name="T12" fmla="*/ 100 w 800"/>
              <a:gd name="T13" fmla="*/ 525 h 547"/>
              <a:gd name="T14" fmla="*/ 2 w 800"/>
              <a:gd name="T15" fmla="*/ 547 h 547"/>
              <a:gd name="T16" fmla="*/ 0 w 800"/>
              <a:gd name="T17" fmla="*/ 547 h 547"/>
              <a:gd name="T18" fmla="*/ 61 w 800"/>
              <a:gd name="T19" fmla="*/ 50 h 547"/>
              <a:gd name="T20" fmla="*/ 249 w 800"/>
              <a:gd name="T21" fmla="*/ 0 h 547"/>
              <a:gd name="T22" fmla="*/ 400 w 800"/>
              <a:gd name="T23" fmla="*/ 42 h 547"/>
              <a:gd name="T24" fmla="*/ 551 w 800"/>
              <a:gd name="T25" fmla="*/ 0 h 547"/>
              <a:gd name="T26" fmla="*/ 740 w 800"/>
              <a:gd name="T27" fmla="*/ 50 h 547"/>
              <a:gd name="T28" fmla="*/ 546 w 800"/>
              <a:gd name="T29" fmla="*/ 436 h 547"/>
              <a:gd name="T30" fmla="*/ 738 w 800"/>
              <a:gd name="T31" fmla="*/ 483 h 547"/>
              <a:gd name="T32" fmla="*/ 690 w 800"/>
              <a:gd name="T33" fmla="*/ 84 h 547"/>
              <a:gd name="T34" fmla="*/ 546 w 800"/>
              <a:gd name="T35" fmla="*/ 54 h 547"/>
              <a:gd name="T36" fmla="*/ 400 w 800"/>
              <a:gd name="T37" fmla="*/ 109 h 547"/>
              <a:gd name="T38" fmla="*/ 254 w 800"/>
              <a:gd name="T39" fmla="*/ 54 h 547"/>
              <a:gd name="T40" fmla="*/ 110 w 800"/>
              <a:gd name="T41" fmla="*/ 84 h 547"/>
              <a:gd name="T42" fmla="*/ 62 w 800"/>
              <a:gd name="T43" fmla="*/ 483 h 547"/>
              <a:gd name="T44" fmla="*/ 254 w 800"/>
              <a:gd name="T45" fmla="*/ 436 h 547"/>
              <a:gd name="T46" fmla="*/ 400 w 800"/>
              <a:gd name="T47" fmla="*/ 478 h 547"/>
              <a:gd name="T48" fmla="*/ 546 w 800"/>
              <a:gd name="T49" fmla="*/ 436 h 547"/>
              <a:gd name="T50" fmla="*/ 562 w 800"/>
              <a:gd name="T51" fmla="*/ 422 h 547"/>
              <a:gd name="T52" fmla="*/ 540 w 800"/>
              <a:gd name="T53" fmla="*/ 68 h 547"/>
              <a:gd name="T54" fmla="*/ 400 w 800"/>
              <a:gd name="T55" fmla="*/ 129 h 547"/>
              <a:gd name="T56" fmla="*/ 254 w 800"/>
              <a:gd name="T57" fmla="*/ 68 h 547"/>
              <a:gd name="T58" fmla="*/ 123 w 800"/>
              <a:gd name="T59" fmla="*/ 94 h 547"/>
              <a:gd name="T60" fmla="*/ 78 w 800"/>
              <a:gd name="T61" fmla="*/ 461 h 547"/>
              <a:gd name="T62" fmla="*/ 254 w 800"/>
              <a:gd name="T63" fmla="*/ 422 h 547"/>
              <a:gd name="T64" fmla="*/ 400 w 800"/>
              <a:gd name="T65" fmla="*/ 462 h 547"/>
              <a:gd name="T66" fmla="*/ 546 w 800"/>
              <a:gd name="T67" fmla="*/ 422 h 547"/>
              <a:gd name="T68" fmla="*/ 562 w 800"/>
              <a:gd name="T69" fmla="*/ 422 h 5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00" h="547">
                <a:moveTo>
                  <a:pt x="740" y="50"/>
                </a:moveTo>
                <a:cubicBezTo>
                  <a:pt x="800" y="547"/>
                  <a:pt x="800" y="547"/>
                  <a:pt x="800" y="547"/>
                </a:cubicBezTo>
                <a:cubicBezTo>
                  <a:pt x="764" y="547"/>
                  <a:pt x="733" y="540"/>
                  <a:pt x="700" y="525"/>
                </a:cubicBezTo>
                <a:cubicBezTo>
                  <a:pt x="651" y="503"/>
                  <a:pt x="600" y="489"/>
                  <a:pt x="546" y="489"/>
                </a:cubicBezTo>
                <a:cubicBezTo>
                  <a:pt x="491" y="489"/>
                  <a:pt x="440" y="508"/>
                  <a:pt x="400" y="547"/>
                </a:cubicBezTo>
                <a:cubicBezTo>
                  <a:pt x="361" y="508"/>
                  <a:pt x="309" y="489"/>
                  <a:pt x="254" y="489"/>
                </a:cubicBezTo>
                <a:cubicBezTo>
                  <a:pt x="200" y="489"/>
                  <a:pt x="149" y="503"/>
                  <a:pt x="100" y="525"/>
                </a:cubicBezTo>
                <a:cubicBezTo>
                  <a:pt x="69" y="539"/>
                  <a:pt x="37" y="547"/>
                  <a:pt x="2" y="547"/>
                </a:cubicBezTo>
                <a:cubicBezTo>
                  <a:pt x="0" y="547"/>
                  <a:pt x="0" y="547"/>
                  <a:pt x="0" y="547"/>
                </a:cubicBezTo>
                <a:cubicBezTo>
                  <a:pt x="61" y="50"/>
                  <a:pt x="61" y="50"/>
                  <a:pt x="61" y="50"/>
                </a:cubicBezTo>
                <a:cubicBezTo>
                  <a:pt x="118" y="18"/>
                  <a:pt x="183" y="1"/>
                  <a:pt x="249" y="0"/>
                </a:cubicBezTo>
                <a:cubicBezTo>
                  <a:pt x="302" y="0"/>
                  <a:pt x="356" y="11"/>
                  <a:pt x="400" y="42"/>
                </a:cubicBezTo>
                <a:cubicBezTo>
                  <a:pt x="444" y="11"/>
                  <a:pt x="499" y="0"/>
                  <a:pt x="551" y="0"/>
                </a:cubicBezTo>
                <a:cubicBezTo>
                  <a:pt x="616" y="0"/>
                  <a:pt x="684" y="18"/>
                  <a:pt x="740" y="50"/>
                </a:cubicBezTo>
                <a:close/>
                <a:moveTo>
                  <a:pt x="546" y="436"/>
                </a:moveTo>
                <a:cubicBezTo>
                  <a:pt x="620" y="436"/>
                  <a:pt x="671" y="456"/>
                  <a:pt x="738" y="483"/>
                </a:cubicBezTo>
                <a:cubicBezTo>
                  <a:pt x="690" y="84"/>
                  <a:pt x="690" y="84"/>
                  <a:pt x="690" y="84"/>
                </a:cubicBezTo>
                <a:cubicBezTo>
                  <a:pt x="646" y="65"/>
                  <a:pt x="594" y="54"/>
                  <a:pt x="546" y="54"/>
                </a:cubicBezTo>
                <a:cubicBezTo>
                  <a:pt x="492" y="54"/>
                  <a:pt x="440" y="71"/>
                  <a:pt x="400" y="109"/>
                </a:cubicBezTo>
                <a:cubicBezTo>
                  <a:pt x="360" y="71"/>
                  <a:pt x="309" y="54"/>
                  <a:pt x="254" y="54"/>
                </a:cubicBezTo>
                <a:cubicBezTo>
                  <a:pt x="206" y="54"/>
                  <a:pt x="154" y="65"/>
                  <a:pt x="110" y="84"/>
                </a:cubicBezTo>
                <a:cubicBezTo>
                  <a:pt x="62" y="483"/>
                  <a:pt x="62" y="483"/>
                  <a:pt x="62" y="483"/>
                </a:cubicBezTo>
                <a:cubicBezTo>
                  <a:pt x="129" y="456"/>
                  <a:pt x="180" y="436"/>
                  <a:pt x="254" y="436"/>
                </a:cubicBezTo>
                <a:cubicBezTo>
                  <a:pt x="308" y="436"/>
                  <a:pt x="355" y="449"/>
                  <a:pt x="400" y="478"/>
                </a:cubicBezTo>
                <a:cubicBezTo>
                  <a:pt x="445" y="449"/>
                  <a:pt x="493" y="436"/>
                  <a:pt x="546" y="436"/>
                </a:cubicBezTo>
                <a:close/>
                <a:moveTo>
                  <a:pt x="562" y="422"/>
                </a:moveTo>
                <a:cubicBezTo>
                  <a:pt x="540" y="68"/>
                  <a:pt x="540" y="68"/>
                  <a:pt x="540" y="68"/>
                </a:cubicBezTo>
                <a:cubicBezTo>
                  <a:pt x="484" y="69"/>
                  <a:pt x="440" y="88"/>
                  <a:pt x="400" y="129"/>
                </a:cubicBezTo>
                <a:cubicBezTo>
                  <a:pt x="359" y="87"/>
                  <a:pt x="313" y="68"/>
                  <a:pt x="254" y="68"/>
                </a:cubicBezTo>
                <a:cubicBezTo>
                  <a:pt x="210" y="68"/>
                  <a:pt x="163" y="77"/>
                  <a:pt x="123" y="94"/>
                </a:cubicBezTo>
                <a:cubicBezTo>
                  <a:pt x="78" y="461"/>
                  <a:pt x="78" y="461"/>
                  <a:pt x="78" y="461"/>
                </a:cubicBezTo>
                <a:cubicBezTo>
                  <a:pt x="137" y="437"/>
                  <a:pt x="189" y="422"/>
                  <a:pt x="254" y="422"/>
                </a:cubicBezTo>
                <a:cubicBezTo>
                  <a:pt x="306" y="422"/>
                  <a:pt x="356" y="435"/>
                  <a:pt x="400" y="462"/>
                </a:cubicBezTo>
                <a:cubicBezTo>
                  <a:pt x="444" y="435"/>
                  <a:pt x="495" y="421"/>
                  <a:pt x="546" y="422"/>
                </a:cubicBezTo>
                <a:lnTo>
                  <a:pt x="562" y="422"/>
                </a:lnTo>
                <a:close/>
              </a:path>
            </a:pathLst>
          </a:custGeom>
          <a:solidFill>
            <a:schemeClr val="bg1"/>
          </a:solidFill>
          <a:ln>
            <a:noFill/>
          </a:ln>
          <a:effectLst>
            <a:outerShdw blurRad="38100" dist="25400" dir="2700000" algn="tl" rotWithShape="0">
              <a:prstClr val="black">
                <a:alpha val="40000"/>
              </a:prstClr>
            </a:outerShdw>
          </a:effectLst>
        </p:spPr>
        <p:txBody>
          <a:bodyPr vert="horz" wrap="square" lIns="91440" tIns="45720" rIns="91440" bIns="45720" numCol="1" anchor="t" anchorCtr="0" compatLnSpc="1"/>
          <a:lstStyle/>
          <a:p>
            <a:endParaRPr lang="zh-CN" altLang="en-US">
              <a:cs typeface="+mn-ea"/>
              <a:sym typeface="+mn-lt"/>
            </a:endParaRPr>
          </a:p>
        </p:txBody>
      </p:sp>
      <p:pic>
        <p:nvPicPr>
          <p:cNvPr id="3" name="图片 2"/>
          <p:cNvPicPr>
            <a:picLocks noChangeAspect="1"/>
          </p:cNvPicPr>
          <p:nvPr/>
        </p:nvPicPr>
        <p:blipFill>
          <a:blip r:embed="rId2">
            <a:clrChange>
              <a:clrFrom>
                <a:srgbClr val="FFFFFE">
                  <a:alpha val="100000"/>
                </a:srgbClr>
              </a:clrFrom>
              <a:clrTo>
                <a:srgbClr val="FFFFFE">
                  <a:alpha val="100000"/>
                  <a:alpha val="0"/>
                </a:srgbClr>
              </a:clrTo>
            </a:clrChange>
          </a:blip>
          <a:srcRect r="83031" b="81863"/>
          <a:stretch>
            <a:fillRect/>
          </a:stretch>
        </p:blipFill>
        <p:spPr>
          <a:xfrm>
            <a:off x="4232275" y="4331970"/>
            <a:ext cx="3338830" cy="1169670"/>
          </a:xfrm>
          <a:prstGeom prst="rect">
            <a:avLst/>
          </a:prstGeom>
        </p:spPr>
      </p:pic>
    </p:spTree>
  </p:cSld>
  <p:clrMapOvr>
    <a:masterClrMapping/>
  </p:clrMapOvr>
  <p:transition spd="slow" advClick="0" advTm="2000">
    <p:push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alphaModFix amt="40000"/>
          </a:blip>
          <a:stretch>
            <a:fillRect/>
          </a:stretch>
        </p:blipFill>
        <p:spPr>
          <a:xfrm>
            <a:off x="2049145" y="0"/>
            <a:ext cx="10142855" cy="6857365"/>
          </a:xfrm>
          <a:prstGeom prst="rect">
            <a:avLst/>
          </a:prstGeom>
        </p:spPr>
      </p:pic>
      <p:sp>
        <p:nvSpPr>
          <p:cNvPr id="105" name="任意多边形: 形状 30"/>
          <p:cNvSpPr/>
          <p:nvPr/>
        </p:nvSpPr>
        <p:spPr>
          <a:xfrm>
            <a:off x="-436918" y="363640"/>
            <a:ext cx="1082592" cy="409932"/>
          </a:xfrm>
          <a:custGeom>
            <a:avLst/>
            <a:gdLst>
              <a:gd name="connsiteX0" fmla="*/ 124918 w 1413447"/>
              <a:gd name="connsiteY0" fmla="*/ 0 h 535213"/>
              <a:gd name="connsiteX1" fmla="*/ 1413447 w 1413447"/>
              <a:gd name="connsiteY1" fmla="*/ 0 h 535213"/>
              <a:gd name="connsiteX2" fmla="*/ 1293066 w 1413447"/>
              <a:gd name="connsiteY2" fmla="*/ 515770 h 535213"/>
              <a:gd name="connsiteX3" fmla="*/ 1296954 w 1413447"/>
              <a:gd name="connsiteY3" fmla="*/ 499111 h 535213"/>
              <a:gd name="connsiteX4" fmla="*/ 1284655 w 1413447"/>
              <a:gd name="connsiteY4" fmla="*/ 517355 h 535213"/>
              <a:gd name="connsiteX5" fmla="*/ 1263549 w 1413447"/>
              <a:gd name="connsiteY5" fmla="*/ 531584 h 535213"/>
              <a:gd name="connsiteX6" fmla="*/ 1245575 w 1413447"/>
              <a:gd name="connsiteY6" fmla="*/ 535213 h 535213"/>
              <a:gd name="connsiteX7" fmla="*/ 74294 w 1413447"/>
              <a:gd name="connsiteY7" fmla="*/ 535213 h 535213"/>
              <a:gd name="connsiteX8" fmla="*/ 56319 w 1413447"/>
              <a:gd name="connsiteY8" fmla="*/ 531584 h 535213"/>
              <a:gd name="connsiteX9" fmla="*/ 15766 w 1413447"/>
              <a:gd name="connsiteY9" fmla="*/ 470404 h 535213"/>
              <a:gd name="connsiteX10" fmla="*/ 19864 w 1413447"/>
              <a:gd name="connsiteY10" fmla="*/ 450109 h 535213"/>
              <a:gd name="connsiteX11" fmla="*/ 0 w 1413447"/>
              <a:gd name="connsiteY11" fmla="*/ 535213 h 535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13447" h="535213">
                <a:moveTo>
                  <a:pt x="124918" y="0"/>
                </a:moveTo>
                <a:lnTo>
                  <a:pt x="1413447" y="0"/>
                </a:lnTo>
                <a:lnTo>
                  <a:pt x="1293066" y="515770"/>
                </a:lnTo>
                <a:lnTo>
                  <a:pt x="1296954" y="499111"/>
                </a:lnTo>
                <a:lnTo>
                  <a:pt x="1284655" y="517355"/>
                </a:lnTo>
                <a:cubicBezTo>
                  <a:pt x="1278647" y="523362"/>
                  <a:pt x="1271493" y="528224"/>
                  <a:pt x="1263549" y="531584"/>
                </a:cubicBezTo>
                <a:lnTo>
                  <a:pt x="1245575" y="535213"/>
                </a:lnTo>
                <a:lnTo>
                  <a:pt x="74294" y="535213"/>
                </a:lnTo>
                <a:lnTo>
                  <a:pt x="56319" y="531584"/>
                </a:lnTo>
                <a:cubicBezTo>
                  <a:pt x="32488" y="521505"/>
                  <a:pt x="15766" y="497907"/>
                  <a:pt x="15766" y="470404"/>
                </a:cubicBezTo>
                <a:lnTo>
                  <a:pt x="19864" y="450109"/>
                </a:lnTo>
                <a:lnTo>
                  <a:pt x="0" y="535213"/>
                </a:lnTo>
                <a:close/>
              </a:path>
            </a:pathLst>
          </a:custGeom>
          <a:solidFill>
            <a:srgbClr val="267CA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sp>
        <p:nvSpPr>
          <p:cNvPr id="5" name="文本框 4"/>
          <p:cNvSpPr txBox="1"/>
          <p:nvPr/>
        </p:nvSpPr>
        <p:spPr>
          <a:xfrm>
            <a:off x="759974" y="319311"/>
            <a:ext cx="6258046" cy="460375"/>
          </a:xfrm>
          <a:prstGeom prst="rect">
            <a:avLst/>
          </a:prstGeom>
          <a:noFill/>
        </p:spPr>
        <p:txBody>
          <a:bodyPr wrap="square" rtlCol="0">
            <a:spAutoFit/>
          </a:bodyPr>
          <a:lstStyle>
            <a:defPPr>
              <a:defRPr lang="zh-CN"/>
            </a:defPPr>
            <a:lvl1pPr>
              <a:defRPr sz="2400" b="1">
                <a:solidFill>
                  <a:srgbClr val="267CA0"/>
                </a:solidFill>
                <a:latin typeface="包图粗黑体" panose="02000800000000000000" pitchFamily="2" charset="-122"/>
                <a:ea typeface="包图粗黑体" panose="02000800000000000000" pitchFamily="2" charset="-122"/>
              </a:defRPr>
            </a:lvl1pPr>
          </a:lstStyle>
          <a:p>
            <a:r>
              <a:rPr lang="zh-CN" altLang="en-US" dirty="0">
                <a:latin typeface="+mn-lt"/>
                <a:ea typeface="+mn-ea"/>
                <a:cs typeface="+mn-ea"/>
                <a:sym typeface="+mn-lt"/>
              </a:rPr>
              <a:t>五、</a:t>
            </a:r>
            <a:r>
              <a:rPr lang="en-US" altLang="zh-CN" dirty="0">
                <a:latin typeface="+mn-lt"/>
                <a:ea typeface="+mn-ea"/>
                <a:cs typeface="+mn-ea"/>
                <a:sym typeface="+mn-lt"/>
              </a:rPr>
              <a:t>氧化铁脱硫剂的优缺点</a:t>
            </a:r>
            <a:endParaRPr lang="en-US" altLang="zh-CN" dirty="0">
              <a:latin typeface="+mn-lt"/>
              <a:ea typeface="+mn-ea"/>
              <a:cs typeface="+mn-ea"/>
              <a:sym typeface="+mn-lt"/>
            </a:endParaRPr>
          </a:p>
        </p:txBody>
      </p:sp>
      <p:sp>
        <p:nvSpPr>
          <p:cNvPr id="10" name="圆角矩形 5"/>
          <p:cNvSpPr/>
          <p:nvPr/>
        </p:nvSpPr>
        <p:spPr>
          <a:xfrm>
            <a:off x="676275" y="1692275"/>
            <a:ext cx="4672330" cy="5137150"/>
          </a:xfrm>
          <a:prstGeom prst="roundRect">
            <a:avLst>
              <a:gd name="adj" fmla="val 825"/>
            </a:avLst>
          </a:prstGeom>
          <a:solidFill>
            <a:srgbClr val="F1F3F2"/>
          </a:solidFill>
          <a:ln>
            <a:noFill/>
          </a:ln>
          <a:effectLst>
            <a:outerShdw blurRad="50800" dist="25400" dir="270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cs typeface="+mn-ea"/>
              <a:sym typeface="+mn-lt"/>
            </a:endParaRPr>
          </a:p>
        </p:txBody>
      </p:sp>
      <p:sp>
        <p:nvSpPr>
          <p:cNvPr id="3" name="圆角矩形 5"/>
          <p:cNvSpPr/>
          <p:nvPr/>
        </p:nvSpPr>
        <p:spPr>
          <a:xfrm>
            <a:off x="6431915" y="1720215"/>
            <a:ext cx="4672330" cy="5137150"/>
          </a:xfrm>
          <a:prstGeom prst="roundRect">
            <a:avLst>
              <a:gd name="adj" fmla="val 825"/>
            </a:avLst>
          </a:prstGeom>
          <a:solidFill>
            <a:srgbClr val="F1F3F2"/>
          </a:solidFill>
          <a:ln>
            <a:noFill/>
          </a:ln>
          <a:effectLst>
            <a:outerShdw blurRad="50800" dist="25400" dir="270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cs typeface="+mn-ea"/>
              <a:sym typeface="+mn-lt"/>
            </a:endParaRPr>
          </a:p>
        </p:txBody>
      </p:sp>
      <p:sp>
        <p:nvSpPr>
          <p:cNvPr id="59" name="文本框 58"/>
          <p:cNvSpPr txBox="1"/>
          <p:nvPr/>
        </p:nvSpPr>
        <p:spPr>
          <a:xfrm>
            <a:off x="676275" y="1692275"/>
            <a:ext cx="4672330" cy="4972050"/>
          </a:xfrm>
          <a:prstGeom prst="rect">
            <a:avLst/>
          </a:prstGeom>
          <a:noFill/>
        </p:spPr>
        <p:txBody>
          <a:bodyPr wrap="square" rtlCol="0">
            <a:spAutoFit/>
          </a:bodyPr>
          <a:p>
            <a:pPr algn="l">
              <a:lnSpc>
                <a:spcPct val="130000"/>
              </a:lnSpc>
              <a:buClrTx/>
              <a:buSzTx/>
              <a:buFontTx/>
            </a:pPr>
            <a:r>
              <a:rPr lang="zh-CN" sz="2400" b="1" spc="130" dirty="0">
                <a:solidFill>
                  <a:srgbClr val="388BA5"/>
                </a:solidFill>
                <a:cs typeface="+mn-ea"/>
                <a:sym typeface="+mn-lt"/>
              </a:rPr>
              <a:t>优点：</a:t>
            </a:r>
            <a:endParaRPr lang="zh-CN" sz="2400" b="1" spc="130" dirty="0">
              <a:solidFill>
                <a:srgbClr val="388BA5"/>
              </a:solidFill>
              <a:cs typeface="+mn-ea"/>
              <a:sym typeface="+mn-lt"/>
            </a:endParaRPr>
          </a:p>
          <a:p>
            <a:pPr>
              <a:lnSpc>
                <a:spcPct val="130000"/>
              </a:lnSpc>
            </a:pPr>
            <a:r>
              <a:rPr sz="2000" spc="130" dirty="0">
                <a:solidFill>
                  <a:srgbClr val="388BA5"/>
                </a:solidFill>
                <a:cs typeface="+mn-ea"/>
                <a:sym typeface="+mn-lt"/>
              </a:rPr>
              <a:t>氧化铁脱硫剂因其疏容大、价格低、可在常温下空气再生等特点在近几年迅速推广，更主要的原因是可以在无氧条件下脱硫气源中的H</a:t>
            </a:r>
            <a:r>
              <a:rPr sz="2000" spc="130" baseline="-25000" dirty="0">
                <a:solidFill>
                  <a:srgbClr val="388BA5"/>
                </a:solidFill>
                <a:cs typeface="+mn-ea"/>
                <a:sym typeface="+mn-lt"/>
              </a:rPr>
              <a:t>2</a:t>
            </a:r>
            <a:r>
              <a:rPr sz="2000" spc="130" dirty="0">
                <a:solidFill>
                  <a:srgbClr val="388BA5"/>
                </a:solidFill>
                <a:cs typeface="+mn-ea"/>
                <a:sym typeface="+mn-lt"/>
              </a:rPr>
              <a:t>是（活性炭无氧条件下不脱硫）。并且氧化铁脱硫剂效果较好。可在常温下操作，使得设备投资费用少、操作简便，因此从性价比考虑，比较适合天然气的脱硫。经过近几年的改进，使氧化铁的耐水强度、脱硫精度得到了很大的提高，适应了大多数工业的脱硫工程。</a:t>
            </a:r>
            <a:endParaRPr sz="2000" spc="130" dirty="0">
              <a:solidFill>
                <a:srgbClr val="388BA5"/>
              </a:solidFill>
              <a:cs typeface="+mn-ea"/>
              <a:sym typeface="+mn-lt"/>
            </a:endParaRPr>
          </a:p>
        </p:txBody>
      </p:sp>
      <p:sp>
        <p:nvSpPr>
          <p:cNvPr id="4" name="文本框 3"/>
          <p:cNvSpPr txBox="1"/>
          <p:nvPr/>
        </p:nvSpPr>
        <p:spPr>
          <a:xfrm>
            <a:off x="6431915" y="1720215"/>
            <a:ext cx="4672330" cy="4972050"/>
          </a:xfrm>
          <a:prstGeom prst="rect">
            <a:avLst/>
          </a:prstGeom>
          <a:noFill/>
        </p:spPr>
        <p:txBody>
          <a:bodyPr wrap="square" rtlCol="0">
            <a:spAutoFit/>
          </a:bodyPr>
          <a:p>
            <a:pPr>
              <a:lnSpc>
                <a:spcPct val="130000"/>
              </a:lnSpc>
            </a:pPr>
            <a:r>
              <a:rPr lang="zh-CN" sz="2400" b="1" spc="130" dirty="0">
                <a:solidFill>
                  <a:srgbClr val="388BA5"/>
                </a:solidFill>
                <a:cs typeface="+mn-ea"/>
                <a:sym typeface="+mn-lt"/>
              </a:rPr>
              <a:t>缺点：</a:t>
            </a:r>
            <a:endParaRPr sz="2400" b="1" spc="130" dirty="0">
              <a:solidFill>
                <a:srgbClr val="388BA5"/>
              </a:solidFill>
              <a:cs typeface="+mn-ea"/>
              <a:sym typeface="+mn-lt"/>
            </a:endParaRPr>
          </a:p>
          <a:p>
            <a:pPr>
              <a:lnSpc>
                <a:spcPct val="130000"/>
              </a:lnSpc>
            </a:pPr>
            <a:r>
              <a:rPr sz="2000" spc="130" dirty="0">
                <a:solidFill>
                  <a:srgbClr val="388BA5"/>
                </a:solidFill>
                <a:cs typeface="+mn-ea"/>
                <a:sym typeface="+mn-lt"/>
              </a:rPr>
              <a:t>但氧化铁也存在着强度差、遇水粉化等不足之处，影响了其工业应用同时，在还原气氛中，较高温度下还会发生积碳反应，而且氧化铁必须在碱性条件下操作，可以通过加入纯碱来保持一定的PH值。由于氧化铁必须保持水合形式，通常还要加水到氧化铁中，因而也便于加入纯碱，此外，为防止氧化铁水的蒸发，反应温度不宜过高。</a:t>
            </a:r>
            <a:endParaRPr sz="2000" spc="130" dirty="0">
              <a:solidFill>
                <a:srgbClr val="388BA5"/>
              </a:solidFill>
              <a:cs typeface="+mn-ea"/>
              <a:sym typeface="+mn-lt"/>
            </a:endParaRPr>
          </a:p>
          <a:p>
            <a:pPr>
              <a:lnSpc>
                <a:spcPct val="130000"/>
              </a:lnSpc>
            </a:pPr>
            <a:r>
              <a:rPr sz="2000" b="1" spc="130" dirty="0">
                <a:solidFill>
                  <a:srgbClr val="388BA5"/>
                </a:solidFill>
                <a:cs typeface="+mn-ea"/>
                <a:sym typeface="+mn-lt"/>
              </a:rPr>
              <a:t>因此，要从提高脱硫反应的条件和脱硫效率方面进行改进。</a:t>
            </a:r>
            <a:endParaRPr sz="2000" b="1" spc="130" dirty="0">
              <a:solidFill>
                <a:srgbClr val="388BA5"/>
              </a:solidFill>
              <a:cs typeface="+mn-ea"/>
              <a:sym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additive="base">
                                        <p:cTn id="7" dur="500" fill="hold"/>
                                        <p:tgtEl>
                                          <p:spTgt spid="59"/>
                                        </p:tgtEl>
                                        <p:attrNameLst>
                                          <p:attrName>ppt_x</p:attrName>
                                        </p:attrNameLst>
                                      </p:cBhvr>
                                      <p:tavLst>
                                        <p:tav tm="0">
                                          <p:val>
                                            <p:strVal val="1+#ppt_w/2"/>
                                          </p:val>
                                        </p:tav>
                                        <p:tav tm="100000">
                                          <p:val>
                                            <p:strVal val="#ppt_x"/>
                                          </p:val>
                                        </p:tav>
                                      </p:tavLst>
                                    </p:anim>
                                    <p:anim calcmode="lin" valueType="num">
                                      <p:cBhvr additive="base">
                                        <p:cTn id="8" dur="500" fill="hold"/>
                                        <p:tgtEl>
                                          <p:spTgt spid="5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1+#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cstate="print">
            <a:extLst>
              <a:ext uri="{28A0092B-C50C-407E-A947-70E740481C1C}">
                <a14:useLocalDpi xmlns:a14="http://schemas.microsoft.com/office/drawing/2010/main" val="0"/>
              </a:ext>
            </a:extLst>
          </a:blip>
          <a:srcRect/>
          <a:stretch>
            <a:fillRect/>
          </a:stretch>
        </p:blipFill>
        <p:spPr>
          <a:xfrm>
            <a:off x="-1730" y="0"/>
            <a:ext cx="12193730" cy="6858000"/>
          </a:xfrm>
          <a:prstGeom prst="rect">
            <a:avLst/>
          </a:prstGeom>
        </p:spPr>
      </p:pic>
      <p:sp>
        <p:nvSpPr>
          <p:cNvPr id="9" name="矩形 8"/>
          <p:cNvSpPr/>
          <p:nvPr/>
        </p:nvSpPr>
        <p:spPr>
          <a:xfrm>
            <a:off x="0" y="0"/>
            <a:ext cx="12192000" cy="6858000"/>
          </a:xfrm>
          <a:prstGeom prst="rect">
            <a:avLst/>
          </a:prstGeom>
          <a:gradFill>
            <a:gsLst>
              <a:gs pos="0">
                <a:srgbClr val="267CA0"/>
              </a:gs>
              <a:gs pos="33000">
                <a:srgbClr val="388BA5">
                  <a:alpha val="90000"/>
                </a:srgbClr>
              </a:gs>
              <a:gs pos="66000">
                <a:srgbClr val="509FA4">
                  <a:alpha val="90000"/>
                </a:srgbClr>
              </a:gs>
              <a:gs pos="100000">
                <a:srgbClr val="5BAAA4">
                  <a:alpha val="85000"/>
                </a:srgb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sp>
        <p:nvSpPr>
          <p:cNvPr id="10" name="矩形 9"/>
          <p:cNvSpPr/>
          <p:nvPr/>
        </p:nvSpPr>
        <p:spPr>
          <a:xfrm>
            <a:off x="0" y="4019550"/>
            <a:ext cx="12192000" cy="2838450"/>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 name="矩形 10"/>
          <p:cNvSpPr/>
          <p:nvPr/>
        </p:nvSpPr>
        <p:spPr>
          <a:xfrm>
            <a:off x="342900" y="2374244"/>
            <a:ext cx="11506200" cy="3276000"/>
          </a:xfrm>
          <a:prstGeom prst="rect">
            <a:avLst/>
          </a:prstGeom>
          <a:solidFill>
            <a:schemeClr val="bg1"/>
          </a:solidFill>
          <a:ln>
            <a:noFill/>
          </a:ln>
          <a:effectLst>
            <a:outerShdw blurRad="50800" dist="50800" dir="5400000" algn="t"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12" name="直接连接符 11"/>
          <p:cNvCxnSpPr/>
          <p:nvPr/>
        </p:nvCxnSpPr>
        <p:spPr>
          <a:xfrm>
            <a:off x="5646000" y="1123950"/>
            <a:ext cx="900000" cy="0"/>
          </a:xfrm>
          <a:prstGeom prst="line">
            <a:avLst/>
          </a:prstGeom>
          <a:ln w="28575">
            <a:solidFill>
              <a:srgbClr val="009B97"/>
            </a:solidFill>
          </a:ln>
        </p:spPr>
        <p:style>
          <a:lnRef idx="1">
            <a:schemeClr val="accent1"/>
          </a:lnRef>
          <a:fillRef idx="0">
            <a:schemeClr val="accent1"/>
          </a:fillRef>
          <a:effectRef idx="0">
            <a:schemeClr val="accent1"/>
          </a:effectRef>
          <a:fontRef idx="minor">
            <a:schemeClr val="tx1"/>
          </a:fontRef>
        </p:style>
      </p:cxnSp>
      <p:sp>
        <p:nvSpPr>
          <p:cNvPr id="4" name="文本框 3"/>
          <p:cNvSpPr txBox="1"/>
          <p:nvPr/>
        </p:nvSpPr>
        <p:spPr>
          <a:xfrm>
            <a:off x="4521221" y="94649"/>
            <a:ext cx="3171329" cy="1106805"/>
          </a:xfrm>
          <a:prstGeom prst="rect">
            <a:avLst/>
          </a:prstGeom>
          <a:noFill/>
        </p:spPr>
        <p:txBody>
          <a:bodyPr wrap="square" rtlCol="0">
            <a:spAutoFit/>
          </a:bodyPr>
          <a:lstStyle/>
          <a:p>
            <a:pPr algn="ctr"/>
            <a:r>
              <a:rPr lang="en-US" altLang="zh-CN" sz="6600" dirty="0">
                <a:solidFill>
                  <a:schemeClr val="bg1"/>
                </a:solidFill>
                <a:effectLst>
                  <a:outerShdw blurRad="38100" dist="38100" dir="2700000" algn="tl" rotWithShape="0">
                    <a:prstClr val="black">
                      <a:alpha val="40000"/>
                    </a:prstClr>
                  </a:outerShdw>
                </a:effectLst>
                <a:cs typeface="+mn-ea"/>
                <a:sym typeface="+mn-lt"/>
              </a:rPr>
              <a:t>06</a:t>
            </a:r>
            <a:endParaRPr lang="zh-CN" altLang="en-US" sz="6600" dirty="0">
              <a:solidFill>
                <a:schemeClr val="bg1"/>
              </a:solidFill>
              <a:effectLst>
                <a:outerShdw blurRad="38100" dist="38100" dir="2700000" algn="tl" rotWithShape="0">
                  <a:prstClr val="black">
                    <a:alpha val="40000"/>
                  </a:prstClr>
                </a:outerShdw>
              </a:effectLst>
              <a:cs typeface="+mn-ea"/>
              <a:sym typeface="+mn-lt"/>
            </a:endParaRPr>
          </a:p>
        </p:txBody>
      </p:sp>
      <p:sp>
        <p:nvSpPr>
          <p:cNvPr id="5" name="文本框 4"/>
          <p:cNvSpPr txBox="1"/>
          <p:nvPr/>
        </p:nvSpPr>
        <p:spPr>
          <a:xfrm>
            <a:off x="342900" y="2850341"/>
            <a:ext cx="11506200" cy="829945"/>
          </a:xfrm>
          <a:prstGeom prst="rect">
            <a:avLst/>
          </a:prstGeom>
          <a:noFill/>
        </p:spPr>
        <p:txBody>
          <a:bodyPr wrap="square" rtlCol="0">
            <a:spAutoFit/>
          </a:bodyPr>
          <a:lstStyle>
            <a:defPPr>
              <a:defRPr lang="zh-CN"/>
            </a:defPPr>
            <a:lvl1pPr algn="ctr">
              <a:defRPr sz="4800" spc="400">
                <a:solidFill>
                  <a:srgbClr val="267CA0"/>
                </a:solidFill>
                <a:effectLst>
                  <a:outerShdw blurRad="38100" dist="25400" dir="2700000" algn="tl" rotWithShape="0">
                    <a:prstClr val="black">
                      <a:alpha val="30000"/>
                    </a:prstClr>
                  </a:outerShdw>
                </a:effectLst>
                <a:latin typeface="包图粗黑体" panose="02000800000000000000" pitchFamily="2" charset="-122"/>
                <a:ea typeface="包图粗黑体" panose="02000800000000000000" pitchFamily="2" charset="-122"/>
              </a:defRPr>
            </a:lvl1pPr>
          </a:lstStyle>
          <a:p>
            <a:r>
              <a:rPr lang="zh-CN" altLang="en-US" dirty="0">
                <a:latin typeface="+mn-lt"/>
                <a:ea typeface="+mn-ea"/>
                <a:cs typeface="+mn-ea"/>
                <a:sym typeface="+mn-lt"/>
              </a:rPr>
              <a:t>六、羟基氧化铁和氧化铁的区别</a:t>
            </a:r>
            <a:endParaRPr lang="zh-CN" altLang="en-US" dirty="0">
              <a:latin typeface="+mn-lt"/>
              <a:ea typeface="+mn-ea"/>
              <a:cs typeface="+mn-ea"/>
              <a:sym typeface="+mn-lt"/>
            </a:endParaRPr>
          </a:p>
        </p:txBody>
      </p:sp>
      <p:cxnSp>
        <p:nvCxnSpPr>
          <p:cNvPr id="7" name="直接连接符 6"/>
          <p:cNvCxnSpPr/>
          <p:nvPr/>
        </p:nvCxnSpPr>
        <p:spPr>
          <a:xfrm>
            <a:off x="696000" y="4005931"/>
            <a:ext cx="10800000" cy="0"/>
          </a:xfrm>
          <a:prstGeom prst="line">
            <a:avLst/>
          </a:prstGeom>
          <a:noFill/>
          <a:ln w="1905">
            <a:solidFill>
              <a:srgbClr val="009B97">
                <a:alpha val="70000"/>
              </a:srgbClr>
            </a:solidFill>
          </a:ln>
        </p:spPr>
        <p:style>
          <a:lnRef idx="2">
            <a:schemeClr val="accent1">
              <a:shade val="50000"/>
            </a:schemeClr>
          </a:lnRef>
          <a:fillRef idx="1">
            <a:schemeClr val="accent1"/>
          </a:fillRef>
          <a:effectRef idx="0">
            <a:schemeClr val="accent1"/>
          </a:effectRef>
          <a:fontRef idx="minor">
            <a:schemeClr val="lt1"/>
          </a:fontRef>
        </p:style>
      </p:cxnSp>
      <p:sp>
        <p:nvSpPr>
          <p:cNvPr id="18" name="Freeform 5"/>
          <p:cNvSpPr>
            <a:spLocks noEditPoints="1"/>
          </p:cNvSpPr>
          <p:nvPr/>
        </p:nvSpPr>
        <p:spPr bwMode="auto">
          <a:xfrm>
            <a:off x="5792354" y="1543933"/>
            <a:ext cx="607291" cy="415313"/>
          </a:xfrm>
          <a:custGeom>
            <a:avLst/>
            <a:gdLst>
              <a:gd name="T0" fmla="*/ 740 w 800"/>
              <a:gd name="T1" fmla="*/ 50 h 547"/>
              <a:gd name="T2" fmla="*/ 800 w 800"/>
              <a:gd name="T3" fmla="*/ 547 h 547"/>
              <a:gd name="T4" fmla="*/ 700 w 800"/>
              <a:gd name="T5" fmla="*/ 525 h 547"/>
              <a:gd name="T6" fmla="*/ 546 w 800"/>
              <a:gd name="T7" fmla="*/ 489 h 547"/>
              <a:gd name="T8" fmla="*/ 400 w 800"/>
              <a:gd name="T9" fmla="*/ 547 h 547"/>
              <a:gd name="T10" fmla="*/ 254 w 800"/>
              <a:gd name="T11" fmla="*/ 489 h 547"/>
              <a:gd name="T12" fmla="*/ 100 w 800"/>
              <a:gd name="T13" fmla="*/ 525 h 547"/>
              <a:gd name="T14" fmla="*/ 2 w 800"/>
              <a:gd name="T15" fmla="*/ 547 h 547"/>
              <a:gd name="T16" fmla="*/ 0 w 800"/>
              <a:gd name="T17" fmla="*/ 547 h 547"/>
              <a:gd name="T18" fmla="*/ 61 w 800"/>
              <a:gd name="T19" fmla="*/ 50 h 547"/>
              <a:gd name="T20" fmla="*/ 249 w 800"/>
              <a:gd name="T21" fmla="*/ 0 h 547"/>
              <a:gd name="T22" fmla="*/ 400 w 800"/>
              <a:gd name="T23" fmla="*/ 42 h 547"/>
              <a:gd name="T24" fmla="*/ 551 w 800"/>
              <a:gd name="T25" fmla="*/ 0 h 547"/>
              <a:gd name="T26" fmla="*/ 740 w 800"/>
              <a:gd name="T27" fmla="*/ 50 h 547"/>
              <a:gd name="T28" fmla="*/ 546 w 800"/>
              <a:gd name="T29" fmla="*/ 436 h 547"/>
              <a:gd name="T30" fmla="*/ 738 w 800"/>
              <a:gd name="T31" fmla="*/ 483 h 547"/>
              <a:gd name="T32" fmla="*/ 690 w 800"/>
              <a:gd name="T33" fmla="*/ 84 h 547"/>
              <a:gd name="T34" fmla="*/ 546 w 800"/>
              <a:gd name="T35" fmla="*/ 54 h 547"/>
              <a:gd name="T36" fmla="*/ 400 w 800"/>
              <a:gd name="T37" fmla="*/ 109 h 547"/>
              <a:gd name="T38" fmla="*/ 254 w 800"/>
              <a:gd name="T39" fmla="*/ 54 h 547"/>
              <a:gd name="T40" fmla="*/ 110 w 800"/>
              <a:gd name="T41" fmla="*/ 84 h 547"/>
              <a:gd name="T42" fmla="*/ 62 w 800"/>
              <a:gd name="T43" fmla="*/ 483 h 547"/>
              <a:gd name="T44" fmla="*/ 254 w 800"/>
              <a:gd name="T45" fmla="*/ 436 h 547"/>
              <a:gd name="T46" fmla="*/ 400 w 800"/>
              <a:gd name="T47" fmla="*/ 478 h 547"/>
              <a:gd name="T48" fmla="*/ 546 w 800"/>
              <a:gd name="T49" fmla="*/ 436 h 547"/>
              <a:gd name="T50" fmla="*/ 562 w 800"/>
              <a:gd name="T51" fmla="*/ 422 h 547"/>
              <a:gd name="T52" fmla="*/ 540 w 800"/>
              <a:gd name="T53" fmla="*/ 68 h 547"/>
              <a:gd name="T54" fmla="*/ 400 w 800"/>
              <a:gd name="T55" fmla="*/ 129 h 547"/>
              <a:gd name="T56" fmla="*/ 254 w 800"/>
              <a:gd name="T57" fmla="*/ 68 h 547"/>
              <a:gd name="T58" fmla="*/ 123 w 800"/>
              <a:gd name="T59" fmla="*/ 94 h 547"/>
              <a:gd name="T60" fmla="*/ 78 w 800"/>
              <a:gd name="T61" fmla="*/ 461 h 547"/>
              <a:gd name="T62" fmla="*/ 254 w 800"/>
              <a:gd name="T63" fmla="*/ 422 h 547"/>
              <a:gd name="T64" fmla="*/ 400 w 800"/>
              <a:gd name="T65" fmla="*/ 462 h 547"/>
              <a:gd name="T66" fmla="*/ 546 w 800"/>
              <a:gd name="T67" fmla="*/ 422 h 547"/>
              <a:gd name="T68" fmla="*/ 562 w 800"/>
              <a:gd name="T69" fmla="*/ 422 h 5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00" h="547">
                <a:moveTo>
                  <a:pt x="740" y="50"/>
                </a:moveTo>
                <a:cubicBezTo>
                  <a:pt x="800" y="547"/>
                  <a:pt x="800" y="547"/>
                  <a:pt x="800" y="547"/>
                </a:cubicBezTo>
                <a:cubicBezTo>
                  <a:pt x="764" y="547"/>
                  <a:pt x="733" y="540"/>
                  <a:pt x="700" y="525"/>
                </a:cubicBezTo>
                <a:cubicBezTo>
                  <a:pt x="651" y="503"/>
                  <a:pt x="600" y="489"/>
                  <a:pt x="546" y="489"/>
                </a:cubicBezTo>
                <a:cubicBezTo>
                  <a:pt x="491" y="489"/>
                  <a:pt x="440" y="508"/>
                  <a:pt x="400" y="547"/>
                </a:cubicBezTo>
                <a:cubicBezTo>
                  <a:pt x="361" y="508"/>
                  <a:pt x="309" y="489"/>
                  <a:pt x="254" y="489"/>
                </a:cubicBezTo>
                <a:cubicBezTo>
                  <a:pt x="200" y="489"/>
                  <a:pt x="149" y="503"/>
                  <a:pt x="100" y="525"/>
                </a:cubicBezTo>
                <a:cubicBezTo>
                  <a:pt x="69" y="539"/>
                  <a:pt x="37" y="547"/>
                  <a:pt x="2" y="547"/>
                </a:cubicBezTo>
                <a:cubicBezTo>
                  <a:pt x="0" y="547"/>
                  <a:pt x="0" y="547"/>
                  <a:pt x="0" y="547"/>
                </a:cubicBezTo>
                <a:cubicBezTo>
                  <a:pt x="61" y="50"/>
                  <a:pt x="61" y="50"/>
                  <a:pt x="61" y="50"/>
                </a:cubicBezTo>
                <a:cubicBezTo>
                  <a:pt x="118" y="18"/>
                  <a:pt x="183" y="1"/>
                  <a:pt x="249" y="0"/>
                </a:cubicBezTo>
                <a:cubicBezTo>
                  <a:pt x="302" y="0"/>
                  <a:pt x="356" y="11"/>
                  <a:pt x="400" y="42"/>
                </a:cubicBezTo>
                <a:cubicBezTo>
                  <a:pt x="444" y="11"/>
                  <a:pt x="499" y="0"/>
                  <a:pt x="551" y="0"/>
                </a:cubicBezTo>
                <a:cubicBezTo>
                  <a:pt x="616" y="0"/>
                  <a:pt x="684" y="18"/>
                  <a:pt x="740" y="50"/>
                </a:cubicBezTo>
                <a:close/>
                <a:moveTo>
                  <a:pt x="546" y="436"/>
                </a:moveTo>
                <a:cubicBezTo>
                  <a:pt x="620" y="436"/>
                  <a:pt x="671" y="456"/>
                  <a:pt x="738" y="483"/>
                </a:cubicBezTo>
                <a:cubicBezTo>
                  <a:pt x="690" y="84"/>
                  <a:pt x="690" y="84"/>
                  <a:pt x="690" y="84"/>
                </a:cubicBezTo>
                <a:cubicBezTo>
                  <a:pt x="646" y="65"/>
                  <a:pt x="594" y="54"/>
                  <a:pt x="546" y="54"/>
                </a:cubicBezTo>
                <a:cubicBezTo>
                  <a:pt x="492" y="54"/>
                  <a:pt x="440" y="71"/>
                  <a:pt x="400" y="109"/>
                </a:cubicBezTo>
                <a:cubicBezTo>
                  <a:pt x="360" y="71"/>
                  <a:pt x="309" y="54"/>
                  <a:pt x="254" y="54"/>
                </a:cubicBezTo>
                <a:cubicBezTo>
                  <a:pt x="206" y="54"/>
                  <a:pt x="154" y="65"/>
                  <a:pt x="110" y="84"/>
                </a:cubicBezTo>
                <a:cubicBezTo>
                  <a:pt x="62" y="483"/>
                  <a:pt x="62" y="483"/>
                  <a:pt x="62" y="483"/>
                </a:cubicBezTo>
                <a:cubicBezTo>
                  <a:pt x="129" y="456"/>
                  <a:pt x="180" y="436"/>
                  <a:pt x="254" y="436"/>
                </a:cubicBezTo>
                <a:cubicBezTo>
                  <a:pt x="308" y="436"/>
                  <a:pt x="355" y="449"/>
                  <a:pt x="400" y="478"/>
                </a:cubicBezTo>
                <a:cubicBezTo>
                  <a:pt x="445" y="449"/>
                  <a:pt x="493" y="436"/>
                  <a:pt x="546" y="436"/>
                </a:cubicBezTo>
                <a:close/>
                <a:moveTo>
                  <a:pt x="562" y="422"/>
                </a:moveTo>
                <a:cubicBezTo>
                  <a:pt x="540" y="68"/>
                  <a:pt x="540" y="68"/>
                  <a:pt x="540" y="68"/>
                </a:cubicBezTo>
                <a:cubicBezTo>
                  <a:pt x="484" y="69"/>
                  <a:pt x="440" y="88"/>
                  <a:pt x="400" y="129"/>
                </a:cubicBezTo>
                <a:cubicBezTo>
                  <a:pt x="359" y="87"/>
                  <a:pt x="313" y="68"/>
                  <a:pt x="254" y="68"/>
                </a:cubicBezTo>
                <a:cubicBezTo>
                  <a:pt x="210" y="68"/>
                  <a:pt x="163" y="77"/>
                  <a:pt x="123" y="94"/>
                </a:cubicBezTo>
                <a:cubicBezTo>
                  <a:pt x="78" y="461"/>
                  <a:pt x="78" y="461"/>
                  <a:pt x="78" y="461"/>
                </a:cubicBezTo>
                <a:cubicBezTo>
                  <a:pt x="137" y="437"/>
                  <a:pt x="189" y="422"/>
                  <a:pt x="254" y="422"/>
                </a:cubicBezTo>
                <a:cubicBezTo>
                  <a:pt x="306" y="422"/>
                  <a:pt x="356" y="435"/>
                  <a:pt x="400" y="462"/>
                </a:cubicBezTo>
                <a:cubicBezTo>
                  <a:pt x="444" y="435"/>
                  <a:pt x="495" y="421"/>
                  <a:pt x="546" y="422"/>
                </a:cubicBezTo>
                <a:lnTo>
                  <a:pt x="562" y="422"/>
                </a:lnTo>
                <a:close/>
              </a:path>
            </a:pathLst>
          </a:custGeom>
          <a:solidFill>
            <a:schemeClr val="bg1"/>
          </a:solidFill>
          <a:ln>
            <a:noFill/>
          </a:ln>
          <a:effectLst>
            <a:outerShdw blurRad="38100" dist="25400" dir="2700000" algn="tl" rotWithShape="0">
              <a:prstClr val="black">
                <a:alpha val="40000"/>
              </a:prstClr>
            </a:outerShdw>
          </a:effectLst>
        </p:spPr>
        <p:txBody>
          <a:bodyPr vert="horz" wrap="square" lIns="91440" tIns="45720" rIns="91440" bIns="45720" numCol="1" anchor="t" anchorCtr="0" compatLnSpc="1"/>
          <a:lstStyle/>
          <a:p>
            <a:endParaRPr lang="zh-CN" altLang="en-US">
              <a:cs typeface="+mn-ea"/>
              <a:sym typeface="+mn-lt"/>
            </a:endParaRPr>
          </a:p>
        </p:txBody>
      </p:sp>
      <p:pic>
        <p:nvPicPr>
          <p:cNvPr id="3" name="图片 2"/>
          <p:cNvPicPr>
            <a:picLocks noChangeAspect="1"/>
          </p:cNvPicPr>
          <p:nvPr/>
        </p:nvPicPr>
        <p:blipFill>
          <a:blip r:embed="rId2">
            <a:clrChange>
              <a:clrFrom>
                <a:srgbClr val="FFFFFE">
                  <a:alpha val="100000"/>
                </a:srgbClr>
              </a:clrFrom>
              <a:clrTo>
                <a:srgbClr val="FFFFFE">
                  <a:alpha val="100000"/>
                  <a:alpha val="0"/>
                </a:srgbClr>
              </a:clrTo>
            </a:clrChange>
          </a:blip>
          <a:srcRect r="83031" b="81863"/>
          <a:stretch>
            <a:fillRect/>
          </a:stretch>
        </p:blipFill>
        <p:spPr>
          <a:xfrm>
            <a:off x="4232275" y="4331970"/>
            <a:ext cx="3338830" cy="1169670"/>
          </a:xfrm>
          <a:prstGeom prst="rect">
            <a:avLst/>
          </a:prstGeom>
        </p:spPr>
      </p:pic>
    </p:spTree>
  </p:cSld>
  <p:clrMapOvr>
    <a:masterClrMapping/>
  </p:clrMapOvr>
  <p:transition spd="slow" advClick="0" advTm="2000">
    <p:push di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cstate="print">
            <a:extLst>
              <a:ext uri="{28A0092B-C50C-407E-A947-70E740481C1C}">
                <a14:useLocalDpi xmlns:a14="http://schemas.microsoft.com/office/drawing/2010/main" val="0"/>
              </a:ext>
            </a:extLst>
          </a:blip>
          <a:srcRect/>
          <a:stretch>
            <a:fillRect/>
          </a:stretch>
        </p:blipFill>
        <p:spPr>
          <a:xfrm>
            <a:off x="-1730" y="0"/>
            <a:ext cx="12193730" cy="6858000"/>
          </a:xfrm>
          <a:prstGeom prst="rect">
            <a:avLst/>
          </a:prstGeom>
        </p:spPr>
      </p:pic>
      <p:sp>
        <p:nvSpPr>
          <p:cNvPr id="3" name="矩形 2"/>
          <p:cNvSpPr/>
          <p:nvPr/>
        </p:nvSpPr>
        <p:spPr>
          <a:xfrm>
            <a:off x="-1730" y="0"/>
            <a:ext cx="12193729" cy="6857999"/>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任意多边形: 形状 30"/>
          <p:cNvSpPr/>
          <p:nvPr/>
        </p:nvSpPr>
        <p:spPr>
          <a:xfrm>
            <a:off x="-436918" y="363640"/>
            <a:ext cx="1082592" cy="409932"/>
          </a:xfrm>
          <a:custGeom>
            <a:avLst/>
            <a:gdLst>
              <a:gd name="connsiteX0" fmla="*/ 124918 w 1413447"/>
              <a:gd name="connsiteY0" fmla="*/ 0 h 535213"/>
              <a:gd name="connsiteX1" fmla="*/ 1413447 w 1413447"/>
              <a:gd name="connsiteY1" fmla="*/ 0 h 535213"/>
              <a:gd name="connsiteX2" fmla="*/ 1293066 w 1413447"/>
              <a:gd name="connsiteY2" fmla="*/ 515770 h 535213"/>
              <a:gd name="connsiteX3" fmla="*/ 1296954 w 1413447"/>
              <a:gd name="connsiteY3" fmla="*/ 499111 h 535213"/>
              <a:gd name="connsiteX4" fmla="*/ 1284655 w 1413447"/>
              <a:gd name="connsiteY4" fmla="*/ 517355 h 535213"/>
              <a:gd name="connsiteX5" fmla="*/ 1263549 w 1413447"/>
              <a:gd name="connsiteY5" fmla="*/ 531584 h 535213"/>
              <a:gd name="connsiteX6" fmla="*/ 1245575 w 1413447"/>
              <a:gd name="connsiteY6" fmla="*/ 535213 h 535213"/>
              <a:gd name="connsiteX7" fmla="*/ 74294 w 1413447"/>
              <a:gd name="connsiteY7" fmla="*/ 535213 h 535213"/>
              <a:gd name="connsiteX8" fmla="*/ 56319 w 1413447"/>
              <a:gd name="connsiteY8" fmla="*/ 531584 h 535213"/>
              <a:gd name="connsiteX9" fmla="*/ 15766 w 1413447"/>
              <a:gd name="connsiteY9" fmla="*/ 470404 h 535213"/>
              <a:gd name="connsiteX10" fmla="*/ 19864 w 1413447"/>
              <a:gd name="connsiteY10" fmla="*/ 450109 h 535213"/>
              <a:gd name="connsiteX11" fmla="*/ 0 w 1413447"/>
              <a:gd name="connsiteY11" fmla="*/ 535213 h 535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13447" h="535213">
                <a:moveTo>
                  <a:pt x="124918" y="0"/>
                </a:moveTo>
                <a:lnTo>
                  <a:pt x="1413447" y="0"/>
                </a:lnTo>
                <a:lnTo>
                  <a:pt x="1293066" y="515770"/>
                </a:lnTo>
                <a:lnTo>
                  <a:pt x="1296954" y="499111"/>
                </a:lnTo>
                <a:lnTo>
                  <a:pt x="1284655" y="517355"/>
                </a:lnTo>
                <a:cubicBezTo>
                  <a:pt x="1278647" y="523362"/>
                  <a:pt x="1271493" y="528224"/>
                  <a:pt x="1263549" y="531584"/>
                </a:cubicBezTo>
                <a:lnTo>
                  <a:pt x="1245575" y="535213"/>
                </a:lnTo>
                <a:lnTo>
                  <a:pt x="74294" y="535213"/>
                </a:lnTo>
                <a:lnTo>
                  <a:pt x="56319" y="531584"/>
                </a:lnTo>
                <a:cubicBezTo>
                  <a:pt x="32488" y="521505"/>
                  <a:pt x="15766" y="497907"/>
                  <a:pt x="15766" y="470404"/>
                </a:cubicBezTo>
                <a:lnTo>
                  <a:pt x="19864" y="450109"/>
                </a:lnTo>
                <a:lnTo>
                  <a:pt x="0" y="535213"/>
                </a:lnTo>
                <a:close/>
              </a:path>
            </a:pathLst>
          </a:custGeom>
          <a:solidFill>
            <a:srgbClr val="267CA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sp>
        <p:nvSpPr>
          <p:cNvPr id="5" name="文本框 4"/>
          <p:cNvSpPr txBox="1"/>
          <p:nvPr/>
        </p:nvSpPr>
        <p:spPr>
          <a:xfrm>
            <a:off x="759974" y="319311"/>
            <a:ext cx="6258046" cy="460375"/>
          </a:xfrm>
          <a:prstGeom prst="rect">
            <a:avLst/>
          </a:prstGeom>
          <a:noFill/>
        </p:spPr>
        <p:txBody>
          <a:bodyPr wrap="square" rtlCol="0">
            <a:spAutoFit/>
          </a:bodyPr>
          <a:lstStyle>
            <a:defPPr>
              <a:defRPr lang="zh-CN"/>
            </a:defPPr>
            <a:lvl1pPr>
              <a:defRPr sz="2400" b="1">
                <a:solidFill>
                  <a:srgbClr val="267CA0"/>
                </a:solidFill>
                <a:latin typeface="包图粗黑体" panose="02000800000000000000" pitchFamily="2" charset="-122"/>
                <a:ea typeface="包图粗黑体" panose="02000800000000000000" pitchFamily="2" charset="-122"/>
              </a:defRPr>
            </a:lvl1pPr>
          </a:lstStyle>
          <a:p>
            <a:r>
              <a:rPr lang="zh-CN" altLang="en-US" dirty="0">
                <a:latin typeface="+mn-lt"/>
                <a:ea typeface="+mn-ea"/>
                <a:cs typeface="+mn-ea"/>
                <a:sym typeface="+mn-lt"/>
              </a:rPr>
              <a:t>（一）羟基氧化铁和氧化铁的特点</a:t>
            </a:r>
            <a:endParaRPr lang="zh-CN" altLang="en-US" dirty="0">
              <a:latin typeface="+mn-lt"/>
              <a:ea typeface="+mn-ea"/>
              <a:cs typeface="+mn-ea"/>
              <a:sym typeface="+mn-lt"/>
            </a:endParaRPr>
          </a:p>
        </p:txBody>
      </p:sp>
      <p:sp>
        <p:nvSpPr>
          <p:cNvPr id="10" name="矩形 3"/>
          <p:cNvSpPr/>
          <p:nvPr/>
        </p:nvSpPr>
        <p:spPr>
          <a:xfrm>
            <a:off x="2310130" y="2162175"/>
            <a:ext cx="8837930" cy="1477010"/>
          </a:xfrm>
          <a:custGeom>
            <a:avLst/>
            <a:gdLst>
              <a:gd name="connsiteX0" fmla="*/ 0 w 5688632"/>
              <a:gd name="connsiteY0" fmla="*/ 0 h 2053062"/>
              <a:gd name="connsiteX1" fmla="*/ 5688632 w 5688632"/>
              <a:gd name="connsiteY1" fmla="*/ 0 h 2053062"/>
              <a:gd name="connsiteX2" fmla="*/ 5688632 w 5688632"/>
              <a:gd name="connsiteY2" fmla="*/ 2053062 h 2053062"/>
              <a:gd name="connsiteX3" fmla="*/ 0 w 5688632"/>
              <a:gd name="connsiteY3" fmla="*/ 2053062 h 2053062"/>
              <a:gd name="connsiteX4" fmla="*/ 0 w 5688632"/>
              <a:gd name="connsiteY4" fmla="*/ 0 h 2053062"/>
              <a:gd name="connsiteX0-1" fmla="*/ 433137 w 5688632"/>
              <a:gd name="connsiteY0-2" fmla="*/ 12032 h 2053062"/>
              <a:gd name="connsiteX1-3" fmla="*/ 5688632 w 5688632"/>
              <a:gd name="connsiteY1-4" fmla="*/ 0 h 2053062"/>
              <a:gd name="connsiteX2-5" fmla="*/ 5688632 w 5688632"/>
              <a:gd name="connsiteY2-6" fmla="*/ 2053062 h 2053062"/>
              <a:gd name="connsiteX3-7" fmla="*/ 0 w 5688632"/>
              <a:gd name="connsiteY3-8" fmla="*/ 2053062 h 2053062"/>
              <a:gd name="connsiteX4-9" fmla="*/ 433137 w 5688632"/>
              <a:gd name="connsiteY4-10" fmla="*/ 12032 h 205306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688632" h="2053062">
                <a:moveTo>
                  <a:pt x="433137" y="12032"/>
                </a:moveTo>
                <a:lnTo>
                  <a:pt x="5688632" y="0"/>
                </a:lnTo>
                <a:lnTo>
                  <a:pt x="5688632" y="2053062"/>
                </a:lnTo>
                <a:lnTo>
                  <a:pt x="0" y="2053062"/>
                </a:lnTo>
                <a:lnTo>
                  <a:pt x="433137" y="12032"/>
                </a:lnTo>
                <a:close/>
              </a:path>
            </a:pathLst>
          </a:custGeom>
          <a:solidFill>
            <a:srgbClr val="5BAAA4"/>
          </a:solidFill>
          <a:ln w="25400" cap="flat" cmpd="sng" algn="ctr">
            <a:noFill/>
            <a:prstDash val="solid"/>
          </a:ln>
          <a:effectLst/>
        </p:spPr>
        <p:txBody>
          <a:bodyPr lIns="1785668" tIns="51586" rIns="79363" bIns="51586" anchor="ctr"/>
          <a:lstStyle/>
          <a:p>
            <a:pPr lvl="0">
              <a:lnSpc>
                <a:spcPct val="150000"/>
              </a:lnSpc>
              <a:spcBef>
                <a:spcPts val="660"/>
              </a:spcBef>
              <a:spcAft>
                <a:spcPts val="660"/>
              </a:spcAft>
              <a:defRPr/>
            </a:pPr>
            <a:endParaRPr lang="zh-CN" altLang="en-US" sz="1000" dirty="0">
              <a:solidFill>
                <a:schemeClr val="bg1"/>
              </a:solidFill>
              <a:cs typeface="+mn-ea"/>
              <a:sym typeface="+mn-lt"/>
            </a:endParaRPr>
          </a:p>
        </p:txBody>
      </p:sp>
      <p:sp>
        <p:nvSpPr>
          <p:cNvPr id="11" name="直角三角形 2"/>
          <p:cNvSpPr/>
          <p:nvPr/>
        </p:nvSpPr>
        <p:spPr>
          <a:xfrm rot="17117050" flipH="1">
            <a:off x="2562389" y="2506794"/>
            <a:ext cx="1050490" cy="1507166"/>
          </a:xfrm>
          <a:custGeom>
            <a:avLst/>
            <a:gdLst>
              <a:gd name="connsiteX0" fmla="*/ 0 w 2088232"/>
              <a:gd name="connsiteY0" fmla="*/ 1842558 h 1842558"/>
              <a:gd name="connsiteX1" fmla="*/ 0 w 2088232"/>
              <a:gd name="connsiteY1" fmla="*/ 0 h 1842558"/>
              <a:gd name="connsiteX2" fmla="*/ 2088232 w 2088232"/>
              <a:gd name="connsiteY2" fmla="*/ 1842558 h 1842558"/>
              <a:gd name="connsiteX3" fmla="*/ 0 w 2088232"/>
              <a:gd name="connsiteY3" fmla="*/ 1842558 h 1842558"/>
              <a:gd name="connsiteX0-1" fmla="*/ 0 w 1625488"/>
              <a:gd name="connsiteY0-2" fmla="*/ 1842558 h 1842558"/>
              <a:gd name="connsiteX1-3" fmla="*/ 0 w 1625488"/>
              <a:gd name="connsiteY1-4" fmla="*/ 0 h 1842558"/>
              <a:gd name="connsiteX2-5" fmla="*/ 1625488 w 1625488"/>
              <a:gd name="connsiteY2-6" fmla="*/ 843012 h 1842558"/>
              <a:gd name="connsiteX3-7" fmla="*/ 0 w 1625488"/>
              <a:gd name="connsiteY3-8" fmla="*/ 1842558 h 1842558"/>
              <a:gd name="connsiteX0-9" fmla="*/ 0 w 1690209"/>
              <a:gd name="connsiteY0-10" fmla="*/ 1842558 h 1842558"/>
              <a:gd name="connsiteX1-11" fmla="*/ 0 w 1690209"/>
              <a:gd name="connsiteY1-12" fmla="*/ 0 h 1842558"/>
              <a:gd name="connsiteX2-13" fmla="*/ 1690209 w 1690209"/>
              <a:gd name="connsiteY2-14" fmla="*/ 149753 h 1842558"/>
              <a:gd name="connsiteX3-15" fmla="*/ 0 w 1690209"/>
              <a:gd name="connsiteY3-16" fmla="*/ 1842558 h 1842558"/>
            </a:gdLst>
            <a:ahLst/>
            <a:cxnLst>
              <a:cxn ang="0">
                <a:pos x="connsiteX0-1" y="connsiteY0-2"/>
              </a:cxn>
              <a:cxn ang="0">
                <a:pos x="connsiteX1-3" y="connsiteY1-4"/>
              </a:cxn>
              <a:cxn ang="0">
                <a:pos x="connsiteX2-5" y="connsiteY2-6"/>
              </a:cxn>
              <a:cxn ang="0">
                <a:pos x="connsiteX3-7" y="connsiteY3-8"/>
              </a:cxn>
            </a:cxnLst>
            <a:rect l="l" t="t" r="r" b="b"/>
            <a:pathLst>
              <a:path w="1690209" h="1842558">
                <a:moveTo>
                  <a:pt x="0" y="1842558"/>
                </a:moveTo>
                <a:lnTo>
                  <a:pt x="0" y="0"/>
                </a:lnTo>
                <a:lnTo>
                  <a:pt x="1690209" y="149753"/>
                </a:lnTo>
                <a:lnTo>
                  <a:pt x="0" y="1842558"/>
                </a:lnTo>
                <a:close/>
              </a:path>
            </a:pathLst>
          </a:custGeom>
          <a:solidFill>
            <a:schemeClr val="bg1">
              <a:lumMod val="75000"/>
            </a:schemeClr>
          </a:solidFill>
          <a:ln w="25400" cap="flat" cmpd="sng" algn="ctr">
            <a:noFill/>
            <a:prstDash val="solid"/>
          </a:ln>
          <a:effectLst/>
        </p:spPr>
        <p:txBody>
          <a:bodyPr lIns="100790" tIns="50396" rIns="100790" bIns="50396" anchor="ctr"/>
          <a:lstStyle/>
          <a:p>
            <a:pPr algn="ctr">
              <a:defRPr/>
            </a:pPr>
            <a:endParaRPr lang="zh-CN" altLang="en-US" sz="1500" kern="0">
              <a:solidFill>
                <a:sysClr val="window" lastClr="FFFFFF"/>
              </a:solidFill>
              <a:cs typeface="+mn-ea"/>
              <a:sym typeface="+mn-lt"/>
            </a:endParaRPr>
          </a:p>
        </p:txBody>
      </p:sp>
      <p:sp>
        <p:nvSpPr>
          <p:cNvPr id="12" name="任意多边形 11"/>
          <p:cNvSpPr/>
          <p:nvPr/>
        </p:nvSpPr>
        <p:spPr>
          <a:xfrm>
            <a:off x="1465399" y="1598882"/>
            <a:ext cx="2522901" cy="1343071"/>
          </a:xfrm>
          <a:custGeom>
            <a:avLst/>
            <a:gdLst>
              <a:gd name="connsiteX0" fmla="*/ 271763 w 2315387"/>
              <a:gd name="connsiteY0" fmla="*/ 0 h 1620180"/>
              <a:gd name="connsiteX1" fmla="*/ 1824103 w 2315387"/>
              <a:gd name="connsiteY1" fmla="*/ 232317 h 1620180"/>
              <a:gd name="connsiteX2" fmla="*/ 2315387 w 2315387"/>
              <a:gd name="connsiteY2" fmla="*/ 1620180 h 1620180"/>
              <a:gd name="connsiteX3" fmla="*/ 0 w 2315387"/>
              <a:gd name="connsiteY3" fmla="*/ 1528412 h 1620180"/>
            </a:gdLst>
            <a:ahLst/>
            <a:cxnLst>
              <a:cxn ang="0">
                <a:pos x="connsiteX0" y="connsiteY0"/>
              </a:cxn>
              <a:cxn ang="0">
                <a:pos x="connsiteX1" y="connsiteY1"/>
              </a:cxn>
              <a:cxn ang="0">
                <a:pos x="connsiteX2" y="connsiteY2"/>
              </a:cxn>
              <a:cxn ang="0">
                <a:pos x="connsiteX3" y="connsiteY3"/>
              </a:cxn>
            </a:cxnLst>
            <a:rect l="l" t="t" r="r" b="b"/>
            <a:pathLst>
              <a:path w="2315387" h="1620180">
                <a:moveTo>
                  <a:pt x="271763" y="0"/>
                </a:moveTo>
                <a:lnTo>
                  <a:pt x="1824103" y="232317"/>
                </a:lnTo>
                <a:lnTo>
                  <a:pt x="2315387" y="1620180"/>
                </a:lnTo>
                <a:lnTo>
                  <a:pt x="0" y="1528412"/>
                </a:lnTo>
                <a:close/>
              </a:path>
            </a:pathLst>
          </a:custGeom>
          <a:solidFill>
            <a:srgbClr val="388BA5"/>
          </a:solidFill>
          <a:ln w="25400" cap="flat" cmpd="sng" algn="ctr">
            <a:noFill/>
            <a:prstDash val="solid"/>
          </a:ln>
          <a:effectLst/>
        </p:spPr>
        <p:txBody>
          <a:bodyPr lIns="0" tIns="0" rIns="0" bIns="0" anchor="ctr"/>
          <a:lstStyle/>
          <a:p>
            <a:pPr algn="ctr">
              <a:defRPr/>
            </a:pPr>
            <a:endParaRPr lang="zh-CN" altLang="en-US" sz="1400" kern="0" dirty="0">
              <a:solidFill>
                <a:schemeClr val="bg1"/>
              </a:solidFill>
              <a:cs typeface="+mn-ea"/>
              <a:sym typeface="+mn-lt"/>
            </a:endParaRPr>
          </a:p>
        </p:txBody>
      </p:sp>
      <p:sp>
        <p:nvSpPr>
          <p:cNvPr id="13" name="矩形 3"/>
          <p:cNvSpPr/>
          <p:nvPr/>
        </p:nvSpPr>
        <p:spPr>
          <a:xfrm>
            <a:off x="2310130" y="4295775"/>
            <a:ext cx="8837930" cy="1619250"/>
          </a:xfrm>
          <a:custGeom>
            <a:avLst/>
            <a:gdLst>
              <a:gd name="connsiteX0" fmla="*/ 0 w 5688632"/>
              <a:gd name="connsiteY0" fmla="*/ 0 h 2053062"/>
              <a:gd name="connsiteX1" fmla="*/ 5688632 w 5688632"/>
              <a:gd name="connsiteY1" fmla="*/ 0 h 2053062"/>
              <a:gd name="connsiteX2" fmla="*/ 5688632 w 5688632"/>
              <a:gd name="connsiteY2" fmla="*/ 2053062 h 2053062"/>
              <a:gd name="connsiteX3" fmla="*/ 0 w 5688632"/>
              <a:gd name="connsiteY3" fmla="*/ 2053062 h 2053062"/>
              <a:gd name="connsiteX4" fmla="*/ 0 w 5688632"/>
              <a:gd name="connsiteY4" fmla="*/ 0 h 2053062"/>
              <a:gd name="connsiteX0-1" fmla="*/ 433137 w 5688632"/>
              <a:gd name="connsiteY0-2" fmla="*/ 12032 h 2053062"/>
              <a:gd name="connsiteX1-3" fmla="*/ 5688632 w 5688632"/>
              <a:gd name="connsiteY1-4" fmla="*/ 0 h 2053062"/>
              <a:gd name="connsiteX2-5" fmla="*/ 5688632 w 5688632"/>
              <a:gd name="connsiteY2-6" fmla="*/ 2053062 h 2053062"/>
              <a:gd name="connsiteX3-7" fmla="*/ 0 w 5688632"/>
              <a:gd name="connsiteY3-8" fmla="*/ 2053062 h 2053062"/>
              <a:gd name="connsiteX4-9" fmla="*/ 433137 w 5688632"/>
              <a:gd name="connsiteY4-10" fmla="*/ 12032 h 205306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688632" h="2053062">
                <a:moveTo>
                  <a:pt x="433137" y="12032"/>
                </a:moveTo>
                <a:lnTo>
                  <a:pt x="5688632" y="0"/>
                </a:lnTo>
                <a:lnTo>
                  <a:pt x="5688632" y="2053062"/>
                </a:lnTo>
                <a:lnTo>
                  <a:pt x="0" y="2053062"/>
                </a:lnTo>
                <a:lnTo>
                  <a:pt x="433137" y="12032"/>
                </a:lnTo>
                <a:close/>
              </a:path>
            </a:pathLst>
          </a:custGeom>
          <a:solidFill>
            <a:srgbClr val="5BAAA4"/>
          </a:solidFill>
          <a:ln w="25400" cap="flat" cmpd="sng" algn="ctr">
            <a:noFill/>
            <a:prstDash val="solid"/>
          </a:ln>
          <a:effectLst/>
        </p:spPr>
        <p:txBody>
          <a:bodyPr lIns="1785668" tIns="51586" rIns="79363" bIns="51586" anchor="ctr"/>
          <a:lstStyle/>
          <a:p>
            <a:pPr lvl="0">
              <a:lnSpc>
                <a:spcPct val="150000"/>
              </a:lnSpc>
              <a:spcBef>
                <a:spcPts val="660"/>
              </a:spcBef>
              <a:spcAft>
                <a:spcPts val="660"/>
              </a:spcAft>
              <a:defRPr/>
            </a:pPr>
            <a:endParaRPr lang="zh-CN" altLang="en-US" sz="1000" dirty="0">
              <a:solidFill>
                <a:schemeClr val="bg1"/>
              </a:solidFill>
              <a:cs typeface="+mn-ea"/>
              <a:sym typeface="+mn-lt"/>
            </a:endParaRPr>
          </a:p>
        </p:txBody>
      </p:sp>
      <p:sp>
        <p:nvSpPr>
          <p:cNvPr id="14" name="直角三角形 2"/>
          <p:cNvSpPr/>
          <p:nvPr/>
        </p:nvSpPr>
        <p:spPr>
          <a:xfrm rot="17117050" flipH="1">
            <a:off x="2562389" y="4683949"/>
            <a:ext cx="1050490" cy="1507166"/>
          </a:xfrm>
          <a:custGeom>
            <a:avLst/>
            <a:gdLst>
              <a:gd name="connsiteX0" fmla="*/ 0 w 2088232"/>
              <a:gd name="connsiteY0" fmla="*/ 1842558 h 1842558"/>
              <a:gd name="connsiteX1" fmla="*/ 0 w 2088232"/>
              <a:gd name="connsiteY1" fmla="*/ 0 h 1842558"/>
              <a:gd name="connsiteX2" fmla="*/ 2088232 w 2088232"/>
              <a:gd name="connsiteY2" fmla="*/ 1842558 h 1842558"/>
              <a:gd name="connsiteX3" fmla="*/ 0 w 2088232"/>
              <a:gd name="connsiteY3" fmla="*/ 1842558 h 1842558"/>
              <a:gd name="connsiteX0-1" fmla="*/ 0 w 1625488"/>
              <a:gd name="connsiteY0-2" fmla="*/ 1842558 h 1842558"/>
              <a:gd name="connsiteX1-3" fmla="*/ 0 w 1625488"/>
              <a:gd name="connsiteY1-4" fmla="*/ 0 h 1842558"/>
              <a:gd name="connsiteX2-5" fmla="*/ 1625488 w 1625488"/>
              <a:gd name="connsiteY2-6" fmla="*/ 843012 h 1842558"/>
              <a:gd name="connsiteX3-7" fmla="*/ 0 w 1625488"/>
              <a:gd name="connsiteY3-8" fmla="*/ 1842558 h 1842558"/>
              <a:gd name="connsiteX0-9" fmla="*/ 0 w 1690209"/>
              <a:gd name="connsiteY0-10" fmla="*/ 1842558 h 1842558"/>
              <a:gd name="connsiteX1-11" fmla="*/ 0 w 1690209"/>
              <a:gd name="connsiteY1-12" fmla="*/ 0 h 1842558"/>
              <a:gd name="connsiteX2-13" fmla="*/ 1690209 w 1690209"/>
              <a:gd name="connsiteY2-14" fmla="*/ 149753 h 1842558"/>
              <a:gd name="connsiteX3-15" fmla="*/ 0 w 1690209"/>
              <a:gd name="connsiteY3-16" fmla="*/ 1842558 h 1842558"/>
            </a:gdLst>
            <a:ahLst/>
            <a:cxnLst>
              <a:cxn ang="0">
                <a:pos x="connsiteX0-1" y="connsiteY0-2"/>
              </a:cxn>
              <a:cxn ang="0">
                <a:pos x="connsiteX1-3" y="connsiteY1-4"/>
              </a:cxn>
              <a:cxn ang="0">
                <a:pos x="connsiteX2-5" y="connsiteY2-6"/>
              </a:cxn>
              <a:cxn ang="0">
                <a:pos x="connsiteX3-7" y="connsiteY3-8"/>
              </a:cxn>
            </a:cxnLst>
            <a:rect l="l" t="t" r="r" b="b"/>
            <a:pathLst>
              <a:path w="1690209" h="1842558">
                <a:moveTo>
                  <a:pt x="0" y="1842558"/>
                </a:moveTo>
                <a:lnTo>
                  <a:pt x="0" y="0"/>
                </a:lnTo>
                <a:lnTo>
                  <a:pt x="1690209" y="149753"/>
                </a:lnTo>
                <a:lnTo>
                  <a:pt x="0" y="1842558"/>
                </a:lnTo>
                <a:close/>
              </a:path>
            </a:pathLst>
          </a:custGeom>
          <a:solidFill>
            <a:schemeClr val="bg1">
              <a:lumMod val="75000"/>
            </a:schemeClr>
          </a:solidFill>
          <a:ln w="25400" cap="flat" cmpd="sng" algn="ctr">
            <a:noFill/>
            <a:prstDash val="solid"/>
          </a:ln>
          <a:effectLst/>
        </p:spPr>
        <p:txBody>
          <a:bodyPr lIns="100790" tIns="50396" rIns="100790" bIns="50396" anchor="ctr"/>
          <a:lstStyle/>
          <a:p>
            <a:pPr algn="ctr">
              <a:defRPr/>
            </a:pPr>
            <a:endParaRPr lang="zh-CN" altLang="en-US" sz="1500" kern="0">
              <a:solidFill>
                <a:sysClr val="window" lastClr="FFFFFF"/>
              </a:solidFill>
              <a:cs typeface="+mn-ea"/>
              <a:sym typeface="+mn-lt"/>
            </a:endParaRPr>
          </a:p>
        </p:txBody>
      </p:sp>
      <p:sp>
        <p:nvSpPr>
          <p:cNvPr id="15" name="任意多边形 14"/>
          <p:cNvSpPr/>
          <p:nvPr/>
        </p:nvSpPr>
        <p:spPr>
          <a:xfrm>
            <a:off x="1465399" y="3776037"/>
            <a:ext cx="2522901" cy="1343071"/>
          </a:xfrm>
          <a:custGeom>
            <a:avLst/>
            <a:gdLst>
              <a:gd name="connsiteX0" fmla="*/ 271763 w 2315387"/>
              <a:gd name="connsiteY0" fmla="*/ 0 h 1620180"/>
              <a:gd name="connsiteX1" fmla="*/ 1824103 w 2315387"/>
              <a:gd name="connsiteY1" fmla="*/ 232317 h 1620180"/>
              <a:gd name="connsiteX2" fmla="*/ 2315387 w 2315387"/>
              <a:gd name="connsiteY2" fmla="*/ 1620180 h 1620180"/>
              <a:gd name="connsiteX3" fmla="*/ 0 w 2315387"/>
              <a:gd name="connsiteY3" fmla="*/ 1528412 h 1620180"/>
            </a:gdLst>
            <a:ahLst/>
            <a:cxnLst>
              <a:cxn ang="0">
                <a:pos x="connsiteX0" y="connsiteY0"/>
              </a:cxn>
              <a:cxn ang="0">
                <a:pos x="connsiteX1" y="connsiteY1"/>
              </a:cxn>
              <a:cxn ang="0">
                <a:pos x="connsiteX2" y="connsiteY2"/>
              </a:cxn>
              <a:cxn ang="0">
                <a:pos x="connsiteX3" y="connsiteY3"/>
              </a:cxn>
            </a:cxnLst>
            <a:rect l="l" t="t" r="r" b="b"/>
            <a:pathLst>
              <a:path w="2315387" h="1620180">
                <a:moveTo>
                  <a:pt x="271763" y="0"/>
                </a:moveTo>
                <a:lnTo>
                  <a:pt x="1824103" y="232317"/>
                </a:lnTo>
                <a:lnTo>
                  <a:pt x="2315387" y="1620180"/>
                </a:lnTo>
                <a:lnTo>
                  <a:pt x="0" y="1528412"/>
                </a:lnTo>
                <a:close/>
              </a:path>
            </a:pathLst>
          </a:custGeom>
          <a:solidFill>
            <a:srgbClr val="388BA5"/>
          </a:solidFill>
          <a:ln w="25400" cap="flat" cmpd="sng" algn="ctr">
            <a:noFill/>
            <a:prstDash val="solid"/>
          </a:ln>
          <a:effectLst/>
        </p:spPr>
        <p:txBody>
          <a:bodyPr lIns="0" tIns="0" rIns="0" bIns="0" anchor="ctr"/>
          <a:lstStyle/>
          <a:p>
            <a:pPr algn="ctr">
              <a:defRPr/>
            </a:pPr>
            <a:endParaRPr lang="zh-CN" altLang="en-US" sz="1400" kern="0" dirty="0">
              <a:solidFill>
                <a:schemeClr val="bg1"/>
              </a:solidFill>
              <a:cs typeface="+mn-ea"/>
              <a:sym typeface="+mn-lt"/>
            </a:endParaRPr>
          </a:p>
        </p:txBody>
      </p:sp>
      <p:sp>
        <p:nvSpPr>
          <p:cNvPr id="22" name="文本框 21"/>
          <p:cNvSpPr txBox="1"/>
          <p:nvPr/>
        </p:nvSpPr>
        <p:spPr>
          <a:xfrm>
            <a:off x="4050030" y="2164715"/>
            <a:ext cx="7098030" cy="1370965"/>
          </a:xfrm>
          <a:prstGeom prst="rect">
            <a:avLst/>
          </a:prstGeom>
          <a:noFill/>
        </p:spPr>
        <p:txBody>
          <a:bodyPr wrap="square" rtlCol="0">
            <a:spAutoFit/>
          </a:bodyPr>
          <a:lstStyle/>
          <a:p>
            <a:pPr>
              <a:lnSpc>
                <a:spcPct val="130000"/>
              </a:lnSpc>
            </a:pPr>
            <a:r>
              <a:rPr lang="zh-CN" altLang="en-US" sz="1600" spc="130" dirty="0">
                <a:solidFill>
                  <a:schemeClr val="bg1"/>
                </a:solidFill>
                <a:cs typeface="+mn-ea"/>
                <a:sym typeface="+mn-lt"/>
              </a:rPr>
              <a:t>羟基氧化铁是一种含有羟基团的铁矿物，因其具有独特的多孔结构和高比表面积，被广泛用于催化、吸附和储氢等领域。羟基氧化铁还具有更强的亲水性和化学反应性，因此在环境科学研究、医药领域等方面也有广泛的应用。而且在色泽上，羟基氧化铁常呈黄色或棕色。</a:t>
            </a:r>
            <a:endParaRPr lang="zh-CN" altLang="en-US" sz="1600" spc="130" dirty="0">
              <a:solidFill>
                <a:schemeClr val="bg1"/>
              </a:solidFill>
              <a:cs typeface="+mn-ea"/>
              <a:sym typeface="+mn-lt"/>
            </a:endParaRPr>
          </a:p>
        </p:txBody>
      </p:sp>
      <p:sp>
        <p:nvSpPr>
          <p:cNvPr id="23" name="文本框 22"/>
          <p:cNvSpPr txBox="1"/>
          <p:nvPr/>
        </p:nvSpPr>
        <p:spPr>
          <a:xfrm>
            <a:off x="1769444" y="2088625"/>
            <a:ext cx="1713344" cy="645160"/>
          </a:xfrm>
          <a:prstGeom prst="rect">
            <a:avLst/>
          </a:prstGeom>
          <a:noFill/>
        </p:spPr>
        <p:txBody>
          <a:bodyPr wrap="square" rtlCol="0">
            <a:spAutoFit/>
          </a:bodyPr>
          <a:lstStyle/>
          <a:p>
            <a:pPr algn="ctr"/>
            <a:r>
              <a:rPr lang="zh-CN" altLang="en-US" spc="130" dirty="0">
                <a:solidFill>
                  <a:schemeClr val="bg1"/>
                </a:solidFill>
                <a:cs typeface="+mn-ea"/>
                <a:sym typeface="+mn-lt"/>
              </a:rPr>
              <a:t>羟基氧化铁</a:t>
            </a:r>
            <a:endParaRPr lang="zh-CN" altLang="en-US" spc="130" dirty="0">
              <a:solidFill>
                <a:schemeClr val="bg1"/>
              </a:solidFill>
              <a:cs typeface="+mn-ea"/>
              <a:sym typeface="+mn-lt"/>
            </a:endParaRPr>
          </a:p>
          <a:p>
            <a:pPr algn="ctr"/>
            <a:r>
              <a:rPr lang="zh-CN" altLang="en-US" b="1" spc="150" dirty="0">
                <a:solidFill>
                  <a:schemeClr val="bg1"/>
                </a:solidFill>
                <a:cs typeface="+mn-ea"/>
                <a:sym typeface="+mn-lt"/>
              </a:rPr>
              <a:t>特点</a:t>
            </a:r>
            <a:endParaRPr lang="zh-CN" altLang="en-US" b="1" spc="150" dirty="0">
              <a:solidFill>
                <a:schemeClr val="bg1"/>
              </a:solidFill>
              <a:cs typeface="+mn-ea"/>
              <a:sym typeface="+mn-lt"/>
            </a:endParaRPr>
          </a:p>
        </p:txBody>
      </p:sp>
      <p:sp>
        <p:nvSpPr>
          <p:cNvPr id="24" name="文本框 23"/>
          <p:cNvSpPr txBox="1"/>
          <p:nvPr/>
        </p:nvSpPr>
        <p:spPr>
          <a:xfrm>
            <a:off x="4050030" y="4295775"/>
            <a:ext cx="7158355" cy="1691005"/>
          </a:xfrm>
          <a:prstGeom prst="rect">
            <a:avLst/>
          </a:prstGeom>
          <a:noFill/>
        </p:spPr>
        <p:txBody>
          <a:bodyPr wrap="square" rtlCol="0">
            <a:spAutoFit/>
          </a:bodyPr>
          <a:lstStyle/>
          <a:p>
            <a:pPr>
              <a:lnSpc>
                <a:spcPct val="130000"/>
              </a:lnSpc>
            </a:pPr>
            <a:r>
              <a:rPr sz="1600" spc="130" dirty="0">
                <a:solidFill>
                  <a:schemeClr val="bg1"/>
                </a:solidFill>
                <a:cs typeface="+mn-ea"/>
                <a:sym typeface="+mn-lt"/>
              </a:rPr>
              <a:t>氧化铁则是一种多肽铁氧化物，普遍存在于自然界中，具有多样的颜色和应用。其中，红色的氧化铁是最常见的一种，也是人们熟知的“赤铁矿”。此外，黄铁矿、黑铁矿等也是常见的氧化铁矿物。而且，氧化铁还在许多领域展现着强大的应用前景，例如材料科学、电子工业、生化医学、环境科学、土壤科学等等。</a:t>
            </a:r>
            <a:endParaRPr lang="zh-CN" altLang="en-US" sz="1600" spc="130" dirty="0">
              <a:solidFill>
                <a:schemeClr val="bg1"/>
              </a:solidFill>
              <a:cs typeface="+mn-ea"/>
              <a:sym typeface="+mn-lt"/>
            </a:endParaRPr>
          </a:p>
        </p:txBody>
      </p:sp>
      <p:sp>
        <p:nvSpPr>
          <p:cNvPr id="25" name="文本框 24"/>
          <p:cNvSpPr txBox="1"/>
          <p:nvPr/>
        </p:nvSpPr>
        <p:spPr>
          <a:xfrm>
            <a:off x="1769444" y="4295714"/>
            <a:ext cx="1713344" cy="645160"/>
          </a:xfrm>
          <a:prstGeom prst="rect">
            <a:avLst/>
          </a:prstGeom>
          <a:noFill/>
        </p:spPr>
        <p:txBody>
          <a:bodyPr wrap="square" rtlCol="0">
            <a:spAutoFit/>
          </a:bodyPr>
          <a:lstStyle/>
          <a:p>
            <a:pPr algn="ctr"/>
            <a:r>
              <a:rPr lang="zh-CN" altLang="en-US" b="1" spc="150" dirty="0">
                <a:solidFill>
                  <a:schemeClr val="bg1"/>
                </a:solidFill>
                <a:cs typeface="+mn-ea"/>
                <a:sym typeface="+mn-lt"/>
              </a:rPr>
              <a:t>氧化铁</a:t>
            </a:r>
            <a:endParaRPr lang="zh-CN" altLang="en-US" b="1" spc="150" dirty="0">
              <a:solidFill>
                <a:schemeClr val="bg1"/>
              </a:solidFill>
              <a:cs typeface="+mn-ea"/>
              <a:sym typeface="+mn-lt"/>
            </a:endParaRPr>
          </a:p>
          <a:p>
            <a:pPr algn="ctr"/>
            <a:r>
              <a:rPr lang="zh-CN" altLang="en-US" b="1" spc="150" dirty="0">
                <a:solidFill>
                  <a:schemeClr val="bg1"/>
                </a:solidFill>
                <a:cs typeface="+mn-ea"/>
                <a:sym typeface="+mn-lt"/>
              </a:rPr>
              <a:t>特点</a:t>
            </a:r>
            <a:endParaRPr lang="zh-CN" altLang="en-US" b="1" spc="150" dirty="0">
              <a:solidFill>
                <a:schemeClr val="bg1"/>
              </a:solidFill>
              <a:cs typeface="+mn-ea"/>
              <a:sym typeface="+mn-lt"/>
            </a:endParaRPr>
          </a:p>
        </p:txBody>
      </p:sp>
      <p:pic>
        <p:nvPicPr>
          <p:cNvPr id="6" name="图片 5"/>
          <p:cNvPicPr>
            <a:picLocks noChangeAspect="1"/>
          </p:cNvPicPr>
          <p:nvPr/>
        </p:nvPicPr>
        <p:blipFill>
          <a:blip r:embed="rId2">
            <a:clrChange>
              <a:clrFrom>
                <a:srgbClr val="FFFFFE">
                  <a:alpha val="100000"/>
                </a:srgbClr>
              </a:clrFrom>
              <a:clrTo>
                <a:srgbClr val="FFFFFE">
                  <a:alpha val="100000"/>
                  <a:alpha val="0"/>
                </a:srgbClr>
              </a:clrTo>
            </a:clrChange>
          </a:blip>
          <a:srcRect r="83031" b="81863"/>
          <a:stretch>
            <a:fillRect/>
          </a:stretch>
        </p:blipFill>
        <p:spPr>
          <a:xfrm>
            <a:off x="9119870" y="-342900"/>
            <a:ext cx="3338830" cy="1169670"/>
          </a:xfrm>
          <a:prstGeom prst="rect">
            <a:avLst/>
          </a:prstGeom>
        </p:spPr>
      </p:pic>
    </p:spTree>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ppt_x"/>
                                          </p:val>
                                        </p:tav>
                                        <p:tav tm="100000">
                                          <p:val>
                                            <p:strVal val="#ppt_x"/>
                                          </p:val>
                                        </p:tav>
                                      </p:tavLst>
                                    </p:anim>
                                    <p:anim calcmode="lin" valueType="num">
                                      <p:cBhvr additive="base">
                                        <p:cTn id="12" dur="500" fill="hold"/>
                                        <p:tgtEl>
                                          <p:spTgt spid="11"/>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ppt_x"/>
                                          </p:val>
                                        </p:tav>
                                        <p:tav tm="100000">
                                          <p:val>
                                            <p:strVal val="#ppt_x"/>
                                          </p:val>
                                        </p:tav>
                                      </p:tavLst>
                                    </p:anim>
                                    <p:anim calcmode="lin" valueType="num">
                                      <p:cBhvr additive="base">
                                        <p:cTn id="16" dur="500" fill="hold"/>
                                        <p:tgtEl>
                                          <p:spTgt spid="10"/>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ppt_x"/>
                                          </p:val>
                                        </p:tav>
                                        <p:tav tm="100000">
                                          <p:val>
                                            <p:strVal val="#ppt_x"/>
                                          </p:val>
                                        </p:tav>
                                      </p:tavLst>
                                    </p:anim>
                                    <p:anim calcmode="lin" valueType="num">
                                      <p:cBhvr additive="base">
                                        <p:cTn id="20" dur="500" fill="hold"/>
                                        <p:tgtEl>
                                          <p:spTgt spid="15"/>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500" fill="hold"/>
                                        <p:tgtEl>
                                          <p:spTgt spid="14"/>
                                        </p:tgtEl>
                                        <p:attrNameLst>
                                          <p:attrName>ppt_x</p:attrName>
                                        </p:attrNameLst>
                                      </p:cBhvr>
                                      <p:tavLst>
                                        <p:tav tm="0">
                                          <p:val>
                                            <p:strVal val="#ppt_x"/>
                                          </p:val>
                                        </p:tav>
                                        <p:tav tm="100000">
                                          <p:val>
                                            <p:strVal val="#ppt_x"/>
                                          </p:val>
                                        </p:tav>
                                      </p:tavLst>
                                    </p:anim>
                                    <p:anim calcmode="lin" valueType="num">
                                      <p:cBhvr additive="base">
                                        <p:cTn id="24" dur="500" fill="hold"/>
                                        <p:tgtEl>
                                          <p:spTgt spid="14"/>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500" fill="hold"/>
                                        <p:tgtEl>
                                          <p:spTgt spid="13"/>
                                        </p:tgtEl>
                                        <p:attrNameLst>
                                          <p:attrName>ppt_x</p:attrName>
                                        </p:attrNameLst>
                                      </p:cBhvr>
                                      <p:tavLst>
                                        <p:tav tm="0">
                                          <p:val>
                                            <p:strVal val="#ppt_x"/>
                                          </p:val>
                                        </p:tav>
                                        <p:tav tm="100000">
                                          <p:val>
                                            <p:strVal val="#ppt_x"/>
                                          </p:val>
                                        </p:tav>
                                      </p:tavLst>
                                    </p:anim>
                                    <p:anim calcmode="lin" valueType="num">
                                      <p:cBhvr additive="base">
                                        <p:cTn id="28" dur="500" fill="hold"/>
                                        <p:tgtEl>
                                          <p:spTgt spid="13"/>
                                        </p:tgtEl>
                                        <p:attrNameLst>
                                          <p:attrName>ppt_y</p:attrName>
                                        </p:attrNameLst>
                                      </p:cBhvr>
                                      <p:tavLst>
                                        <p:tav tm="0">
                                          <p:val>
                                            <p:strVal val="1+#ppt_h/2"/>
                                          </p:val>
                                        </p:tav>
                                        <p:tav tm="100000">
                                          <p:val>
                                            <p:strVal val="#ppt_y"/>
                                          </p:val>
                                        </p:tav>
                                      </p:tavLst>
                                    </p:anim>
                                  </p:childTnLst>
                                </p:cTn>
                              </p:par>
                            </p:childTnLst>
                          </p:cTn>
                        </p:par>
                        <p:par>
                          <p:cTn id="29" fill="hold">
                            <p:stCondLst>
                              <p:cond delay="500"/>
                            </p:stCondLst>
                            <p:childTnLst>
                              <p:par>
                                <p:cTn id="30" presetID="22" presetClass="entr" presetSubtype="8" fill="hold" grpId="0" nodeType="after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wipe(left)">
                                      <p:cBhvr>
                                        <p:cTn id="32" dur="500"/>
                                        <p:tgtEl>
                                          <p:spTgt spid="23"/>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wipe(left)">
                                      <p:cBhvr>
                                        <p:cTn id="35" dur="500"/>
                                        <p:tgtEl>
                                          <p:spTgt spid="25"/>
                                        </p:tgtEl>
                                      </p:cBhvr>
                                    </p:animEffect>
                                  </p:childTnLst>
                                </p:cTn>
                              </p:par>
                            </p:childTnLst>
                          </p:cTn>
                        </p:par>
                        <p:par>
                          <p:cTn id="36" fill="hold">
                            <p:stCondLst>
                              <p:cond delay="1000"/>
                            </p:stCondLst>
                            <p:childTnLst>
                              <p:par>
                                <p:cTn id="37" presetID="22" presetClass="entr" presetSubtype="8" fill="hold" grpId="0" nodeType="after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wipe(left)">
                                      <p:cBhvr>
                                        <p:cTn id="39" dur="500"/>
                                        <p:tgtEl>
                                          <p:spTgt spid="22"/>
                                        </p:tgtEl>
                                      </p:cBhvr>
                                    </p:animEffect>
                                  </p:childTnLst>
                                </p:cTn>
                              </p:par>
                            </p:childTnLst>
                          </p:cTn>
                        </p:par>
                        <p:par>
                          <p:cTn id="40" fill="hold">
                            <p:stCondLst>
                              <p:cond delay="1500"/>
                            </p:stCondLst>
                            <p:childTnLst>
                              <p:par>
                                <p:cTn id="41" presetID="22" presetClass="entr" presetSubtype="8" fill="hold" grpId="0" nodeType="after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wipe(left)">
                                      <p:cBhvr>
                                        <p:cTn id="43"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ldLvl="0" animBg="1"/>
      <p:bldP spid="11" grpId="0" animBg="1"/>
      <p:bldP spid="12" grpId="0" animBg="1"/>
      <p:bldP spid="13" grpId="0" bldLvl="0" animBg="1"/>
      <p:bldP spid="14" grpId="0" animBg="1"/>
      <p:bldP spid="15" grpId="0" animBg="1"/>
      <p:bldP spid="22" grpId="0"/>
      <p:bldP spid="23" grpId="0"/>
      <p:bldP spid="24" grpId="0"/>
      <p:bldP spid="2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cstate="print">
            <a:extLst>
              <a:ext uri="{28A0092B-C50C-407E-A947-70E740481C1C}">
                <a14:useLocalDpi xmlns:a14="http://schemas.microsoft.com/office/drawing/2010/main" val="0"/>
              </a:ext>
            </a:extLst>
          </a:blip>
          <a:srcRect/>
          <a:stretch>
            <a:fillRect/>
          </a:stretch>
        </p:blipFill>
        <p:spPr>
          <a:xfrm>
            <a:off x="-1730" y="0"/>
            <a:ext cx="12193730" cy="6858000"/>
          </a:xfrm>
          <a:prstGeom prst="rect">
            <a:avLst/>
          </a:prstGeom>
        </p:spPr>
      </p:pic>
      <p:sp>
        <p:nvSpPr>
          <p:cNvPr id="3" name="矩形 2"/>
          <p:cNvSpPr/>
          <p:nvPr/>
        </p:nvSpPr>
        <p:spPr>
          <a:xfrm>
            <a:off x="175" y="-69849"/>
            <a:ext cx="12193731" cy="6858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Oval 78"/>
          <p:cNvSpPr/>
          <p:nvPr/>
        </p:nvSpPr>
        <p:spPr>
          <a:xfrm>
            <a:off x="803320" y="1103132"/>
            <a:ext cx="315083" cy="315180"/>
          </a:xfrm>
          <a:prstGeom prst="ellipse">
            <a:avLst/>
          </a:prstGeom>
          <a:solidFill>
            <a:srgbClr val="267CA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GB">
              <a:cs typeface="+mn-ea"/>
              <a:sym typeface="+mn-lt"/>
            </a:endParaRPr>
          </a:p>
        </p:txBody>
      </p:sp>
      <p:sp>
        <p:nvSpPr>
          <p:cNvPr id="8" name="Oval 82"/>
          <p:cNvSpPr/>
          <p:nvPr/>
        </p:nvSpPr>
        <p:spPr>
          <a:xfrm>
            <a:off x="803320" y="3812997"/>
            <a:ext cx="315083" cy="315180"/>
          </a:xfrm>
          <a:prstGeom prst="ellipse">
            <a:avLst/>
          </a:prstGeom>
          <a:solidFill>
            <a:srgbClr val="388BA5"/>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GB">
              <a:cs typeface="+mn-ea"/>
              <a:sym typeface="+mn-lt"/>
            </a:endParaRPr>
          </a:p>
        </p:txBody>
      </p:sp>
      <p:sp>
        <p:nvSpPr>
          <p:cNvPr id="100" name="Rectangle 172"/>
          <p:cNvSpPr/>
          <p:nvPr/>
        </p:nvSpPr>
        <p:spPr>
          <a:xfrm>
            <a:off x="1189990" y="4330065"/>
            <a:ext cx="5614035" cy="12096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cs typeface="+mn-ea"/>
              <a:sym typeface="+mn-lt"/>
            </a:endParaRPr>
          </a:p>
        </p:txBody>
      </p:sp>
      <p:sp>
        <p:nvSpPr>
          <p:cNvPr id="105" name="任意多边形: 形状 30"/>
          <p:cNvSpPr/>
          <p:nvPr/>
        </p:nvSpPr>
        <p:spPr>
          <a:xfrm>
            <a:off x="-436918" y="363640"/>
            <a:ext cx="1082592" cy="409932"/>
          </a:xfrm>
          <a:custGeom>
            <a:avLst/>
            <a:gdLst>
              <a:gd name="connsiteX0" fmla="*/ 124918 w 1413447"/>
              <a:gd name="connsiteY0" fmla="*/ 0 h 535213"/>
              <a:gd name="connsiteX1" fmla="*/ 1413447 w 1413447"/>
              <a:gd name="connsiteY1" fmla="*/ 0 h 535213"/>
              <a:gd name="connsiteX2" fmla="*/ 1293066 w 1413447"/>
              <a:gd name="connsiteY2" fmla="*/ 515770 h 535213"/>
              <a:gd name="connsiteX3" fmla="*/ 1296954 w 1413447"/>
              <a:gd name="connsiteY3" fmla="*/ 499111 h 535213"/>
              <a:gd name="connsiteX4" fmla="*/ 1284655 w 1413447"/>
              <a:gd name="connsiteY4" fmla="*/ 517355 h 535213"/>
              <a:gd name="connsiteX5" fmla="*/ 1263549 w 1413447"/>
              <a:gd name="connsiteY5" fmla="*/ 531584 h 535213"/>
              <a:gd name="connsiteX6" fmla="*/ 1245575 w 1413447"/>
              <a:gd name="connsiteY6" fmla="*/ 535213 h 535213"/>
              <a:gd name="connsiteX7" fmla="*/ 74294 w 1413447"/>
              <a:gd name="connsiteY7" fmla="*/ 535213 h 535213"/>
              <a:gd name="connsiteX8" fmla="*/ 56319 w 1413447"/>
              <a:gd name="connsiteY8" fmla="*/ 531584 h 535213"/>
              <a:gd name="connsiteX9" fmla="*/ 15766 w 1413447"/>
              <a:gd name="connsiteY9" fmla="*/ 470404 h 535213"/>
              <a:gd name="connsiteX10" fmla="*/ 19864 w 1413447"/>
              <a:gd name="connsiteY10" fmla="*/ 450109 h 535213"/>
              <a:gd name="connsiteX11" fmla="*/ 0 w 1413447"/>
              <a:gd name="connsiteY11" fmla="*/ 535213 h 535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13447" h="535213">
                <a:moveTo>
                  <a:pt x="124918" y="0"/>
                </a:moveTo>
                <a:lnTo>
                  <a:pt x="1413447" y="0"/>
                </a:lnTo>
                <a:lnTo>
                  <a:pt x="1293066" y="515770"/>
                </a:lnTo>
                <a:lnTo>
                  <a:pt x="1296954" y="499111"/>
                </a:lnTo>
                <a:lnTo>
                  <a:pt x="1284655" y="517355"/>
                </a:lnTo>
                <a:cubicBezTo>
                  <a:pt x="1278647" y="523362"/>
                  <a:pt x="1271493" y="528224"/>
                  <a:pt x="1263549" y="531584"/>
                </a:cubicBezTo>
                <a:lnTo>
                  <a:pt x="1245575" y="535213"/>
                </a:lnTo>
                <a:lnTo>
                  <a:pt x="74294" y="535213"/>
                </a:lnTo>
                <a:lnTo>
                  <a:pt x="56319" y="531584"/>
                </a:lnTo>
                <a:cubicBezTo>
                  <a:pt x="32488" y="521505"/>
                  <a:pt x="15766" y="497907"/>
                  <a:pt x="15766" y="470404"/>
                </a:cubicBezTo>
                <a:lnTo>
                  <a:pt x="19864" y="450109"/>
                </a:lnTo>
                <a:lnTo>
                  <a:pt x="0" y="535213"/>
                </a:lnTo>
                <a:close/>
              </a:path>
            </a:pathLst>
          </a:custGeom>
          <a:solidFill>
            <a:srgbClr val="267CA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sp>
        <p:nvSpPr>
          <p:cNvPr id="106" name="文本框 105"/>
          <p:cNvSpPr txBox="1"/>
          <p:nvPr/>
        </p:nvSpPr>
        <p:spPr>
          <a:xfrm>
            <a:off x="759974" y="319311"/>
            <a:ext cx="6258046" cy="460375"/>
          </a:xfrm>
          <a:prstGeom prst="rect">
            <a:avLst/>
          </a:prstGeom>
          <a:noFill/>
        </p:spPr>
        <p:txBody>
          <a:bodyPr wrap="square" rtlCol="0">
            <a:spAutoFit/>
          </a:bodyPr>
          <a:lstStyle>
            <a:defPPr>
              <a:defRPr lang="zh-CN"/>
            </a:defPPr>
            <a:lvl1pPr>
              <a:defRPr sz="2400" b="1">
                <a:solidFill>
                  <a:srgbClr val="267CA0"/>
                </a:solidFill>
                <a:latin typeface="包图粗黑体" panose="02000800000000000000" pitchFamily="2" charset="-122"/>
                <a:ea typeface="包图粗黑体" panose="02000800000000000000" pitchFamily="2" charset="-122"/>
              </a:defRPr>
            </a:lvl1pPr>
          </a:lstStyle>
          <a:p>
            <a:r>
              <a:rPr lang="zh-CN" altLang="en-US" dirty="0">
                <a:latin typeface="+mn-lt"/>
                <a:ea typeface="+mn-ea"/>
                <a:cs typeface="+mn-ea"/>
                <a:sym typeface="+mn-lt"/>
              </a:rPr>
              <a:t>（二）羟基氧化铁和氧化铁的区别</a:t>
            </a:r>
            <a:endParaRPr lang="zh-CN" altLang="en-US" dirty="0">
              <a:latin typeface="+mn-lt"/>
              <a:ea typeface="+mn-ea"/>
              <a:cs typeface="+mn-ea"/>
              <a:sym typeface="+mn-lt"/>
            </a:endParaRPr>
          </a:p>
        </p:txBody>
      </p:sp>
      <p:sp>
        <p:nvSpPr>
          <p:cNvPr id="117" name="文本框 116"/>
          <p:cNvSpPr txBox="1"/>
          <p:nvPr/>
        </p:nvSpPr>
        <p:spPr>
          <a:xfrm>
            <a:off x="1143635" y="1418590"/>
            <a:ext cx="5757545" cy="4246245"/>
          </a:xfrm>
          <a:prstGeom prst="rect">
            <a:avLst/>
          </a:prstGeom>
          <a:noFill/>
        </p:spPr>
        <p:txBody>
          <a:bodyPr wrap="square" rtlCol="0">
            <a:spAutoFit/>
          </a:bodyPr>
          <a:lstStyle/>
          <a:p>
            <a:pPr>
              <a:lnSpc>
                <a:spcPct val="150000"/>
              </a:lnSpc>
            </a:pPr>
            <a:r>
              <a:rPr lang="zh-CN" altLang="en-US" sz="2000" spc="150" dirty="0">
                <a:solidFill>
                  <a:srgbClr val="267CA0"/>
                </a:solidFill>
                <a:cs typeface="+mn-ea"/>
                <a:sym typeface="+mn-lt"/>
              </a:rPr>
              <a:t>羟基氧化铁和氧化铁最大的区别在于前者含有羟基团，后者没有。另外，由于羟基团的存在，羟基氧化铁具有更强的亲水性和化学反应性，能更容易地吸附和催化物质。但是，在应用领域方面，氧化铁却有着更广泛的应用，因其种类多，用途广泛。</a:t>
            </a:r>
            <a:endParaRPr lang="zh-CN" altLang="en-US" sz="2000" spc="150" dirty="0">
              <a:solidFill>
                <a:srgbClr val="267CA0"/>
              </a:solidFill>
              <a:cs typeface="+mn-ea"/>
              <a:sym typeface="+mn-lt"/>
            </a:endParaRPr>
          </a:p>
          <a:p>
            <a:pPr>
              <a:lnSpc>
                <a:spcPct val="150000"/>
              </a:lnSpc>
            </a:pPr>
            <a:r>
              <a:rPr lang="zh-CN" altLang="en-US" sz="2000" spc="150" dirty="0">
                <a:solidFill>
                  <a:srgbClr val="267CA0"/>
                </a:solidFill>
                <a:cs typeface="+mn-ea"/>
                <a:sym typeface="+mn-lt"/>
              </a:rPr>
              <a:t>总体而言，羟基氧化铁和氧化铁虽然都属于铁矿物，但却具有很大的差异。有选择性地应用它们，可以更好地满足不同领域的需求。</a:t>
            </a:r>
            <a:endParaRPr lang="zh-CN" altLang="en-US" sz="2000" spc="150" dirty="0">
              <a:solidFill>
                <a:srgbClr val="267CA0"/>
              </a:solidFill>
              <a:cs typeface="+mn-ea"/>
              <a:sym typeface="+mn-lt"/>
            </a:endParaRPr>
          </a:p>
        </p:txBody>
      </p:sp>
      <p:pic>
        <p:nvPicPr>
          <p:cNvPr id="5" name="图片 4"/>
          <p:cNvPicPr>
            <a:picLocks noChangeAspect="1"/>
          </p:cNvPicPr>
          <p:nvPr/>
        </p:nvPicPr>
        <p:blipFill>
          <a:blip r:embed="rId2"/>
          <a:stretch>
            <a:fillRect/>
          </a:stretch>
        </p:blipFill>
        <p:spPr>
          <a:xfrm>
            <a:off x="7249795" y="887730"/>
            <a:ext cx="4942205" cy="4942205"/>
          </a:xfrm>
          <a:prstGeom prst="rect">
            <a:avLst/>
          </a:prstGeom>
        </p:spPr>
      </p:pic>
    </p:spTree>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8" grpId="0" bldLvl="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cstate="print">
            <a:extLst>
              <a:ext uri="{28A0092B-C50C-407E-A947-70E740481C1C}">
                <a14:useLocalDpi xmlns:a14="http://schemas.microsoft.com/office/drawing/2010/main" val="0"/>
              </a:ext>
            </a:extLst>
          </a:blip>
          <a:srcRect/>
          <a:stretch>
            <a:fillRect/>
          </a:stretch>
        </p:blipFill>
        <p:spPr>
          <a:xfrm>
            <a:off x="-1730" y="0"/>
            <a:ext cx="12193730" cy="6858000"/>
          </a:xfrm>
          <a:prstGeom prst="rect">
            <a:avLst/>
          </a:prstGeom>
        </p:spPr>
      </p:pic>
      <p:sp>
        <p:nvSpPr>
          <p:cNvPr id="9" name="矩形 8"/>
          <p:cNvSpPr/>
          <p:nvPr/>
        </p:nvSpPr>
        <p:spPr>
          <a:xfrm>
            <a:off x="0" y="0"/>
            <a:ext cx="12192000" cy="6858000"/>
          </a:xfrm>
          <a:prstGeom prst="rect">
            <a:avLst/>
          </a:prstGeom>
          <a:gradFill>
            <a:gsLst>
              <a:gs pos="0">
                <a:srgbClr val="267CA0"/>
              </a:gs>
              <a:gs pos="33000">
                <a:srgbClr val="388BA5">
                  <a:alpha val="90000"/>
                </a:srgbClr>
              </a:gs>
              <a:gs pos="66000">
                <a:srgbClr val="509FA4">
                  <a:alpha val="90000"/>
                </a:srgbClr>
              </a:gs>
              <a:gs pos="100000">
                <a:srgbClr val="5BAAA4">
                  <a:alpha val="85000"/>
                </a:srgb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sp>
        <p:nvSpPr>
          <p:cNvPr id="10" name="矩形 9"/>
          <p:cNvSpPr/>
          <p:nvPr/>
        </p:nvSpPr>
        <p:spPr>
          <a:xfrm>
            <a:off x="0" y="4019550"/>
            <a:ext cx="12192000" cy="2838450"/>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 name="矩形 10"/>
          <p:cNvSpPr/>
          <p:nvPr/>
        </p:nvSpPr>
        <p:spPr>
          <a:xfrm>
            <a:off x="342900" y="2374244"/>
            <a:ext cx="11506200" cy="3276000"/>
          </a:xfrm>
          <a:prstGeom prst="rect">
            <a:avLst/>
          </a:prstGeom>
          <a:solidFill>
            <a:schemeClr val="bg1"/>
          </a:solidFill>
          <a:ln>
            <a:noFill/>
          </a:ln>
          <a:effectLst>
            <a:outerShdw blurRad="50800" dist="50800" dir="5400000" algn="t"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12" name="直接连接符 11"/>
          <p:cNvCxnSpPr/>
          <p:nvPr/>
        </p:nvCxnSpPr>
        <p:spPr>
          <a:xfrm>
            <a:off x="5646000" y="1123950"/>
            <a:ext cx="900000" cy="0"/>
          </a:xfrm>
          <a:prstGeom prst="line">
            <a:avLst/>
          </a:prstGeom>
          <a:ln w="28575">
            <a:solidFill>
              <a:srgbClr val="009B97"/>
            </a:solidFill>
          </a:ln>
        </p:spPr>
        <p:style>
          <a:lnRef idx="1">
            <a:schemeClr val="accent1"/>
          </a:lnRef>
          <a:fillRef idx="0">
            <a:schemeClr val="accent1"/>
          </a:fillRef>
          <a:effectRef idx="0">
            <a:schemeClr val="accent1"/>
          </a:effectRef>
          <a:fontRef idx="minor">
            <a:schemeClr val="tx1"/>
          </a:fontRef>
        </p:style>
      </p:cxnSp>
      <p:sp>
        <p:nvSpPr>
          <p:cNvPr id="4" name="文本框 3"/>
          <p:cNvSpPr txBox="1"/>
          <p:nvPr/>
        </p:nvSpPr>
        <p:spPr>
          <a:xfrm>
            <a:off x="4521221" y="94649"/>
            <a:ext cx="3171329" cy="1106805"/>
          </a:xfrm>
          <a:prstGeom prst="rect">
            <a:avLst/>
          </a:prstGeom>
          <a:noFill/>
        </p:spPr>
        <p:txBody>
          <a:bodyPr wrap="square" rtlCol="0">
            <a:spAutoFit/>
          </a:bodyPr>
          <a:lstStyle/>
          <a:p>
            <a:pPr algn="ctr"/>
            <a:r>
              <a:rPr lang="en-US" altLang="zh-CN" sz="6600" dirty="0">
                <a:solidFill>
                  <a:schemeClr val="bg1"/>
                </a:solidFill>
                <a:effectLst>
                  <a:outerShdw blurRad="38100" dist="38100" dir="2700000" algn="tl" rotWithShape="0">
                    <a:prstClr val="black">
                      <a:alpha val="40000"/>
                    </a:prstClr>
                  </a:outerShdw>
                </a:effectLst>
                <a:cs typeface="+mn-ea"/>
                <a:sym typeface="+mn-lt"/>
              </a:rPr>
              <a:t>07</a:t>
            </a:r>
            <a:endParaRPr lang="zh-CN" altLang="en-US" sz="6600" dirty="0">
              <a:solidFill>
                <a:schemeClr val="bg1"/>
              </a:solidFill>
              <a:effectLst>
                <a:outerShdw blurRad="38100" dist="38100" dir="2700000" algn="tl" rotWithShape="0">
                  <a:prstClr val="black">
                    <a:alpha val="40000"/>
                  </a:prstClr>
                </a:outerShdw>
              </a:effectLst>
              <a:cs typeface="+mn-ea"/>
              <a:sym typeface="+mn-lt"/>
            </a:endParaRPr>
          </a:p>
        </p:txBody>
      </p:sp>
      <p:sp>
        <p:nvSpPr>
          <p:cNvPr id="5" name="文本框 4"/>
          <p:cNvSpPr txBox="1"/>
          <p:nvPr/>
        </p:nvSpPr>
        <p:spPr>
          <a:xfrm>
            <a:off x="342900" y="2850341"/>
            <a:ext cx="11506200" cy="768350"/>
          </a:xfrm>
          <a:prstGeom prst="rect">
            <a:avLst/>
          </a:prstGeom>
          <a:noFill/>
        </p:spPr>
        <p:txBody>
          <a:bodyPr wrap="square" rtlCol="0">
            <a:spAutoFit/>
          </a:bodyPr>
          <a:lstStyle>
            <a:defPPr>
              <a:defRPr lang="zh-CN"/>
            </a:defPPr>
            <a:lvl1pPr algn="ctr">
              <a:defRPr sz="4800" spc="400">
                <a:solidFill>
                  <a:srgbClr val="267CA0"/>
                </a:solidFill>
                <a:effectLst>
                  <a:outerShdw blurRad="38100" dist="25400" dir="2700000" algn="tl" rotWithShape="0">
                    <a:prstClr val="black">
                      <a:alpha val="30000"/>
                    </a:prstClr>
                  </a:outerShdw>
                </a:effectLst>
                <a:latin typeface="包图粗黑体" panose="02000800000000000000" pitchFamily="2" charset="-122"/>
                <a:ea typeface="包图粗黑体" panose="02000800000000000000" pitchFamily="2" charset="-122"/>
              </a:defRPr>
            </a:lvl1pPr>
          </a:lstStyle>
          <a:p>
            <a:r>
              <a:rPr lang="en-US" altLang="zh-CN" sz="4400" dirty="0">
                <a:latin typeface="+mn-lt"/>
                <a:ea typeface="+mn-ea"/>
                <a:cs typeface="+mn-ea"/>
                <a:sym typeface="+mn-lt"/>
              </a:rPr>
              <a:t>羟基氧化铁脱硫剂和氧化铁脱硫剂的区别</a:t>
            </a:r>
            <a:endParaRPr lang="en-US" altLang="zh-CN" sz="4400" dirty="0">
              <a:latin typeface="+mn-lt"/>
              <a:ea typeface="+mn-ea"/>
              <a:cs typeface="+mn-ea"/>
              <a:sym typeface="+mn-lt"/>
            </a:endParaRPr>
          </a:p>
        </p:txBody>
      </p:sp>
      <p:cxnSp>
        <p:nvCxnSpPr>
          <p:cNvPr id="7" name="直接连接符 6"/>
          <p:cNvCxnSpPr/>
          <p:nvPr/>
        </p:nvCxnSpPr>
        <p:spPr>
          <a:xfrm>
            <a:off x="696000" y="4005931"/>
            <a:ext cx="10800000" cy="0"/>
          </a:xfrm>
          <a:prstGeom prst="line">
            <a:avLst/>
          </a:prstGeom>
          <a:noFill/>
          <a:ln w="1905">
            <a:solidFill>
              <a:srgbClr val="009B97">
                <a:alpha val="70000"/>
              </a:srgbClr>
            </a:solidFill>
          </a:ln>
        </p:spPr>
        <p:style>
          <a:lnRef idx="2">
            <a:schemeClr val="accent1">
              <a:shade val="50000"/>
            </a:schemeClr>
          </a:lnRef>
          <a:fillRef idx="1">
            <a:schemeClr val="accent1"/>
          </a:fillRef>
          <a:effectRef idx="0">
            <a:schemeClr val="accent1"/>
          </a:effectRef>
          <a:fontRef idx="minor">
            <a:schemeClr val="lt1"/>
          </a:fontRef>
        </p:style>
      </p:cxnSp>
      <p:sp>
        <p:nvSpPr>
          <p:cNvPr id="19" name="Freeform 41"/>
          <p:cNvSpPr>
            <a:spLocks noEditPoints="1"/>
          </p:cNvSpPr>
          <p:nvPr/>
        </p:nvSpPr>
        <p:spPr bwMode="auto">
          <a:xfrm>
            <a:off x="5840224" y="1496264"/>
            <a:ext cx="523889" cy="449364"/>
          </a:xfrm>
          <a:custGeom>
            <a:avLst/>
            <a:gdLst>
              <a:gd name="T0" fmla="*/ 286 w 800"/>
              <a:gd name="T1" fmla="*/ 114 h 686"/>
              <a:gd name="T2" fmla="*/ 514 w 800"/>
              <a:gd name="T3" fmla="*/ 114 h 686"/>
              <a:gd name="T4" fmla="*/ 514 w 800"/>
              <a:gd name="T5" fmla="*/ 57 h 686"/>
              <a:gd name="T6" fmla="*/ 286 w 800"/>
              <a:gd name="T7" fmla="*/ 57 h 686"/>
              <a:gd name="T8" fmla="*/ 286 w 800"/>
              <a:gd name="T9" fmla="*/ 114 h 686"/>
              <a:gd name="T10" fmla="*/ 129 w 800"/>
              <a:gd name="T11" fmla="*/ 114 h 686"/>
              <a:gd name="T12" fmla="*/ 129 w 800"/>
              <a:gd name="T13" fmla="*/ 686 h 686"/>
              <a:gd name="T14" fmla="*/ 100 w 800"/>
              <a:gd name="T15" fmla="*/ 686 h 686"/>
              <a:gd name="T16" fmla="*/ 0 w 800"/>
              <a:gd name="T17" fmla="*/ 586 h 686"/>
              <a:gd name="T18" fmla="*/ 0 w 800"/>
              <a:gd name="T19" fmla="*/ 214 h 686"/>
              <a:gd name="T20" fmla="*/ 100 w 800"/>
              <a:gd name="T21" fmla="*/ 114 h 686"/>
              <a:gd name="T22" fmla="*/ 129 w 800"/>
              <a:gd name="T23" fmla="*/ 114 h 686"/>
              <a:gd name="T24" fmla="*/ 629 w 800"/>
              <a:gd name="T25" fmla="*/ 114 h 686"/>
              <a:gd name="T26" fmla="*/ 629 w 800"/>
              <a:gd name="T27" fmla="*/ 686 h 686"/>
              <a:gd name="T28" fmla="*/ 171 w 800"/>
              <a:gd name="T29" fmla="*/ 686 h 686"/>
              <a:gd name="T30" fmla="*/ 171 w 800"/>
              <a:gd name="T31" fmla="*/ 114 h 686"/>
              <a:gd name="T32" fmla="*/ 229 w 800"/>
              <a:gd name="T33" fmla="*/ 114 h 686"/>
              <a:gd name="T34" fmla="*/ 229 w 800"/>
              <a:gd name="T35" fmla="*/ 43 h 686"/>
              <a:gd name="T36" fmla="*/ 271 w 800"/>
              <a:gd name="T37" fmla="*/ 0 h 686"/>
              <a:gd name="T38" fmla="*/ 529 w 800"/>
              <a:gd name="T39" fmla="*/ 0 h 686"/>
              <a:gd name="T40" fmla="*/ 571 w 800"/>
              <a:gd name="T41" fmla="*/ 43 h 686"/>
              <a:gd name="T42" fmla="*/ 571 w 800"/>
              <a:gd name="T43" fmla="*/ 43 h 686"/>
              <a:gd name="T44" fmla="*/ 571 w 800"/>
              <a:gd name="T45" fmla="*/ 114 h 686"/>
              <a:gd name="T46" fmla="*/ 629 w 800"/>
              <a:gd name="T47" fmla="*/ 114 h 686"/>
              <a:gd name="T48" fmla="*/ 800 w 800"/>
              <a:gd name="T49" fmla="*/ 214 h 686"/>
              <a:gd name="T50" fmla="*/ 800 w 800"/>
              <a:gd name="T51" fmla="*/ 586 h 686"/>
              <a:gd name="T52" fmla="*/ 700 w 800"/>
              <a:gd name="T53" fmla="*/ 686 h 686"/>
              <a:gd name="T54" fmla="*/ 671 w 800"/>
              <a:gd name="T55" fmla="*/ 686 h 686"/>
              <a:gd name="T56" fmla="*/ 671 w 800"/>
              <a:gd name="T57" fmla="*/ 114 h 686"/>
              <a:gd name="T58" fmla="*/ 700 w 800"/>
              <a:gd name="T59" fmla="*/ 114 h 686"/>
              <a:gd name="T60" fmla="*/ 800 w 800"/>
              <a:gd name="T61" fmla="*/ 214 h 6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00" h="686">
                <a:moveTo>
                  <a:pt x="286" y="114"/>
                </a:moveTo>
                <a:cubicBezTo>
                  <a:pt x="514" y="114"/>
                  <a:pt x="514" y="114"/>
                  <a:pt x="514" y="114"/>
                </a:cubicBezTo>
                <a:cubicBezTo>
                  <a:pt x="514" y="57"/>
                  <a:pt x="514" y="57"/>
                  <a:pt x="514" y="57"/>
                </a:cubicBezTo>
                <a:cubicBezTo>
                  <a:pt x="286" y="57"/>
                  <a:pt x="286" y="57"/>
                  <a:pt x="286" y="57"/>
                </a:cubicBezTo>
                <a:lnTo>
                  <a:pt x="286" y="114"/>
                </a:lnTo>
                <a:close/>
                <a:moveTo>
                  <a:pt x="129" y="114"/>
                </a:moveTo>
                <a:cubicBezTo>
                  <a:pt x="129" y="686"/>
                  <a:pt x="129" y="686"/>
                  <a:pt x="129" y="686"/>
                </a:cubicBezTo>
                <a:cubicBezTo>
                  <a:pt x="100" y="686"/>
                  <a:pt x="100" y="686"/>
                  <a:pt x="100" y="686"/>
                </a:cubicBezTo>
                <a:cubicBezTo>
                  <a:pt x="45" y="686"/>
                  <a:pt x="0" y="641"/>
                  <a:pt x="0" y="586"/>
                </a:cubicBezTo>
                <a:cubicBezTo>
                  <a:pt x="0" y="214"/>
                  <a:pt x="0" y="214"/>
                  <a:pt x="0" y="214"/>
                </a:cubicBezTo>
                <a:cubicBezTo>
                  <a:pt x="0" y="160"/>
                  <a:pt x="45" y="114"/>
                  <a:pt x="100" y="114"/>
                </a:cubicBezTo>
                <a:lnTo>
                  <a:pt x="129" y="114"/>
                </a:lnTo>
                <a:close/>
                <a:moveTo>
                  <a:pt x="629" y="114"/>
                </a:moveTo>
                <a:cubicBezTo>
                  <a:pt x="629" y="686"/>
                  <a:pt x="629" y="686"/>
                  <a:pt x="629" y="686"/>
                </a:cubicBezTo>
                <a:cubicBezTo>
                  <a:pt x="171" y="686"/>
                  <a:pt x="171" y="686"/>
                  <a:pt x="171" y="686"/>
                </a:cubicBezTo>
                <a:cubicBezTo>
                  <a:pt x="171" y="114"/>
                  <a:pt x="171" y="114"/>
                  <a:pt x="171" y="114"/>
                </a:cubicBezTo>
                <a:cubicBezTo>
                  <a:pt x="229" y="114"/>
                  <a:pt x="229" y="114"/>
                  <a:pt x="229" y="114"/>
                </a:cubicBezTo>
                <a:cubicBezTo>
                  <a:pt x="229" y="43"/>
                  <a:pt x="229" y="43"/>
                  <a:pt x="229" y="43"/>
                </a:cubicBezTo>
                <a:cubicBezTo>
                  <a:pt x="229" y="19"/>
                  <a:pt x="248" y="0"/>
                  <a:pt x="271" y="0"/>
                </a:cubicBezTo>
                <a:cubicBezTo>
                  <a:pt x="529" y="0"/>
                  <a:pt x="529" y="0"/>
                  <a:pt x="529" y="0"/>
                </a:cubicBezTo>
                <a:cubicBezTo>
                  <a:pt x="552" y="0"/>
                  <a:pt x="571" y="19"/>
                  <a:pt x="571" y="43"/>
                </a:cubicBezTo>
                <a:cubicBezTo>
                  <a:pt x="571" y="43"/>
                  <a:pt x="571" y="43"/>
                  <a:pt x="571" y="43"/>
                </a:cubicBezTo>
                <a:cubicBezTo>
                  <a:pt x="571" y="114"/>
                  <a:pt x="571" y="114"/>
                  <a:pt x="571" y="114"/>
                </a:cubicBezTo>
                <a:cubicBezTo>
                  <a:pt x="629" y="114"/>
                  <a:pt x="629" y="114"/>
                  <a:pt x="629" y="114"/>
                </a:cubicBezTo>
                <a:close/>
                <a:moveTo>
                  <a:pt x="800" y="214"/>
                </a:moveTo>
                <a:cubicBezTo>
                  <a:pt x="800" y="586"/>
                  <a:pt x="800" y="586"/>
                  <a:pt x="800" y="586"/>
                </a:cubicBezTo>
                <a:cubicBezTo>
                  <a:pt x="800" y="641"/>
                  <a:pt x="755" y="686"/>
                  <a:pt x="700" y="686"/>
                </a:cubicBezTo>
                <a:cubicBezTo>
                  <a:pt x="671" y="686"/>
                  <a:pt x="671" y="686"/>
                  <a:pt x="671" y="686"/>
                </a:cubicBezTo>
                <a:cubicBezTo>
                  <a:pt x="671" y="114"/>
                  <a:pt x="671" y="114"/>
                  <a:pt x="671" y="114"/>
                </a:cubicBezTo>
                <a:cubicBezTo>
                  <a:pt x="700" y="114"/>
                  <a:pt x="700" y="114"/>
                  <a:pt x="700" y="114"/>
                </a:cubicBezTo>
                <a:cubicBezTo>
                  <a:pt x="755" y="114"/>
                  <a:pt x="800" y="160"/>
                  <a:pt x="800" y="214"/>
                </a:cubicBezTo>
                <a:close/>
              </a:path>
            </a:pathLst>
          </a:custGeom>
          <a:solidFill>
            <a:schemeClr val="bg1"/>
          </a:solidFill>
          <a:ln>
            <a:noFill/>
          </a:ln>
          <a:effectLst>
            <a:outerShdw blurRad="38100" dist="25400" dir="2700000" algn="tl" rotWithShape="0">
              <a:prstClr val="black">
                <a:alpha val="40000"/>
              </a:prstClr>
            </a:outerShdw>
          </a:effectLst>
        </p:spPr>
        <p:txBody>
          <a:bodyPr vert="horz" wrap="square" lIns="91440" tIns="45720" rIns="91440" bIns="45720" numCol="1" anchor="t" anchorCtr="0" compatLnSpc="1"/>
          <a:lstStyle/>
          <a:p>
            <a:endParaRPr lang="zh-CN" altLang="en-US">
              <a:cs typeface="+mn-ea"/>
              <a:sym typeface="+mn-lt"/>
            </a:endParaRPr>
          </a:p>
        </p:txBody>
      </p:sp>
      <p:pic>
        <p:nvPicPr>
          <p:cNvPr id="3" name="图片 2"/>
          <p:cNvPicPr>
            <a:picLocks noChangeAspect="1"/>
          </p:cNvPicPr>
          <p:nvPr/>
        </p:nvPicPr>
        <p:blipFill>
          <a:blip r:embed="rId2">
            <a:clrChange>
              <a:clrFrom>
                <a:srgbClr val="FFFFFE">
                  <a:alpha val="100000"/>
                </a:srgbClr>
              </a:clrFrom>
              <a:clrTo>
                <a:srgbClr val="FFFFFE">
                  <a:alpha val="100000"/>
                  <a:alpha val="0"/>
                </a:srgbClr>
              </a:clrTo>
            </a:clrChange>
          </a:blip>
          <a:srcRect r="83031" b="81863"/>
          <a:stretch>
            <a:fillRect/>
          </a:stretch>
        </p:blipFill>
        <p:spPr>
          <a:xfrm>
            <a:off x="4232275" y="4331970"/>
            <a:ext cx="3338830" cy="1169670"/>
          </a:xfrm>
          <a:prstGeom prst="rect">
            <a:avLst/>
          </a:prstGeom>
        </p:spPr>
      </p:pic>
    </p:spTree>
  </p:cSld>
  <p:clrMapOvr>
    <a:masterClrMapping/>
  </p:clrMapOvr>
  <p:transition spd="slow" advClick="0" advTm="2000">
    <p:push dir="u"/>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cstate="print">
            <a:extLst>
              <a:ext uri="{28A0092B-C50C-407E-A947-70E740481C1C}">
                <a14:useLocalDpi xmlns:a14="http://schemas.microsoft.com/office/drawing/2010/main" val="0"/>
              </a:ext>
            </a:extLst>
          </a:blip>
          <a:srcRect/>
          <a:stretch>
            <a:fillRect/>
          </a:stretch>
        </p:blipFill>
        <p:spPr>
          <a:xfrm>
            <a:off x="-1730" y="0"/>
            <a:ext cx="12193730" cy="6858000"/>
          </a:xfrm>
          <a:prstGeom prst="rect">
            <a:avLst/>
          </a:prstGeom>
        </p:spPr>
      </p:pic>
      <p:sp>
        <p:nvSpPr>
          <p:cNvPr id="3" name="矩形 2"/>
          <p:cNvSpPr/>
          <p:nvPr/>
        </p:nvSpPr>
        <p:spPr>
          <a:xfrm>
            <a:off x="57325" y="-635"/>
            <a:ext cx="12193729" cy="6857999"/>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任意多边形: 形状 30"/>
          <p:cNvSpPr/>
          <p:nvPr/>
        </p:nvSpPr>
        <p:spPr>
          <a:xfrm>
            <a:off x="-436918" y="363640"/>
            <a:ext cx="1082592" cy="409932"/>
          </a:xfrm>
          <a:custGeom>
            <a:avLst/>
            <a:gdLst>
              <a:gd name="connsiteX0" fmla="*/ 124918 w 1413447"/>
              <a:gd name="connsiteY0" fmla="*/ 0 h 535213"/>
              <a:gd name="connsiteX1" fmla="*/ 1413447 w 1413447"/>
              <a:gd name="connsiteY1" fmla="*/ 0 h 535213"/>
              <a:gd name="connsiteX2" fmla="*/ 1293066 w 1413447"/>
              <a:gd name="connsiteY2" fmla="*/ 515770 h 535213"/>
              <a:gd name="connsiteX3" fmla="*/ 1296954 w 1413447"/>
              <a:gd name="connsiteY3" fmla="*/ 499111 h 535213"/>
              <a:gd name="connsiteX4" fmla="*/ 1284655 w 1413447"/>
              <a:gd name="connsiteY4" fmla="*/ 517355 h 535213"/>
              <a:gd name="connsiteX5" fmla="*/ 1263549 w 1413447"/>
              <a:gd name="connsiteY5" fmla="*/ 531584 h 535213"/>
              <a:gd name="connsiteX6" fmla="*/ 1245575 w 1413447"/>
              <a:gd name="connsiteY6" fmla="*/ 535213 h 535213"/>
              <a:gd name="connsiteX7" fmla="*/ 74294 w 1413447"/>
              <a:gd name="connsiteY7" fmla="*/ 535213 h 535213"/>
              <a:gd name="connsiteX8" fmla="*/ 56319 w 1413447"/>
              <a:gd name="connsiteY8" fmla="*/ 531584 h 535213"/>
              <a:gd name="connsiteX9" fmla="*/ 15766 w 1413447"/>
              <a:gd name="connsiteY9" fmla="*/ 470404 h 535213"/>
              <a:gd name="connsiteX10" fmla="*/ 19864 w 1413447"/>
              <a:gd name="connsiteY10" fmla="*/ 450109 h 535213"/>
              <a:gd name="connsiteX11" fmla="*/ 0 w 1413447"/>
              <a:gd name="connsiteY11" fmla="*/ 535213 h 535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13447" h="535213">
                <a:moveTo>
                  <a:pt x="124918" y="0"/>
                </a:moveTo>
                <a:lnTo>
                  <a:pt x="1413447" y="0"/>
                </a:lnTo>
                <a:lnTo>
                  <a:pt x="1293066" y="515770"/>
                </a:lnTo>
                <a:lnTo>
                  <a:pt x="1296954" y="499111"/>
                </a:lnTo>
                <a:lnTo>
                  <a:pt x="1284655" y="517355"/>
                </a:lnTo>
                <a:cubicBezTo>
                  <a:pt x="1278647" y="523362"/>
                  <a:pt x="1271493" y="528224"/>
                  <a:pt x="1263549" y="531584"/>
                </a:cubicBezTo>
                <a:lnTo>
                  <a:pt x="1245575" y="535213"/>
                </a:lnTo>
                <a:lnTo>
                  <a:pt x="74294" y="535213"/>
                </a:lnTo>
                <a:lnTo>
                  <a:pt x="56319" y="531584"/>
                </a:lnTo>
                <a:cubicBezTo>
                  <a:pt x="32488" y="521505"/>
                  <a:pt x="15766" y="497907"/>
                  <a:pt x="15766" y="470404"/>
                </a:cubicBezTo>
                <a:lnTo>
                  <a:pt x="19864" y="450109"/>
                </a:lnTo>
                <a:lnTo>
                  <a:pt x="0" y="535213"/>
                </a:lnTo>
                <a:close/>
              </a:path>
            </a:pathLst>
          </a:custGeom>
          <a:solidFill>
            <a:srgbClr val="267CA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sp>
        <p:nvSpPr>
          <p:cNvPr id="5" name="文本框 4"/>
          <p:cNvSpPr txBox="1"/>
          <p:nvPr/>
        </p:nvSpPr>
        <p:spPr>
          <a:xfrm>
            <a:off x="759974" y="319311"/>
            <a:ext cx="6258046" cy="460375"/>
          </a:xfrm>
          <a:prstGeom prst="rect">
            <a:avLst/>
          </a:prstGeom>
          <a:noFill/>
        </p:spPr>
        <p:txBody>
          <a:bodyPr wrap="square" rtlCol="0">
            <a:spAutoFit/>
          </a:bodyPr>
          <a:lstStyle>
            <a:defPPr>
              <a:defRPr lang="zh-CN"/>
            </a:defPPr>
            <a:lvl1pPr>
              <a:defRPr sz="2400" b="1">
                <a:solidFill>
                  <a:srgbClr val="267CA0"/>
                </a:solidFill>
                <a:latin typeface="包图粗黑体" panose="02000800000000000000" pitchFamily="2" charset="-122"/>
                <a:ea typeface="包图粗黑体" panose="02000800000000000000" pitchFamily="2" charset="-122"/>
              </a:defRPr>
            </a:lvl1pPr>
          </a:lstStyle>
          <a:p>
            <a:r>
              <a:rPr lang="zh-CN" altLang="en-US" dirty="0">
                <a:latin typeface="+mn-lt"/>
                <a:ea typeface="+mn-ea"/>
                <a:cs typeface="+mn-ea"/>
                <a:sym typeface="+mn-lt"/>
              </a:rPr>
              <a:t>羟基氧化铁脱硫剂和氧化铁脱硫剂的区别</a:t>
            </a:r>
            <a:endParaRPr lang="zh-CN" altLang="en-US" dirty="0">
              <a:latin typeface="+mn-lt"/>
              <a:ea typeface="+mn-ea"/>
              <a:cs typeface="+mn-ea"/>
              <a:sym typeface="+mn-lt"/>
            </a:endParaRPr>
          </a:p>
        </p:txBody>
      </p:sp>
      <p:sp>
        <p:nvSpPr>
          <p:cNvPr id="158" name="任意多边形: 形状 3"/>
          <p:cNvSpPr/>
          <p:nvPr/>
        </p:nvSpPr>
        <p:spPr>
          <a:xfrm>
            <a:off x="523240" y="1675765"/>
            <a:ext cx="4126865" cy="4079875"/>
          </a:xfrm>
          <a:custGeom>
            <a:avLst/>
            <a:gdLst>
              <a:gd name="connsiteX0" fmla="*/ 0 w 4093507"/>
              <a:gd name="connsiteY0" fmla="*/ 2046754 h 4093507"/>
              <a:gd name="connsiteX1" fmla="*/ 2046754 w 4093507"/>
              <a:gd name="connsiteY1" fmla="*/ 0 h 4093507"/>
              <a:gd name="connsiteX2" fmla="*/ 4093508 w 4093507"/>
              <a:gd name="connsiteY2" fmla="*/ 2046754 h 4093507"/>
              <a:gd name="connsiteX3" fmla="*/ 2046754 w 4093507"/>
              <a:gd name="connsiteY3" fmla="*/ 4093508 h 4093507"/>
              <a:gd name="connsiteX4" fmla="*/ 0 w 4093507"/>
              <a:gd name="connsiteY4" fmla="*/ 2046754 h 40935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93507" h="4093507">
                <a:moveTo>
                  <a:pt x="0" y="2046754"/>
                </a:moveTo>
                <a:cubicBezTo>
                  <a:pt x="0" y="916363"/>
                  <a:pt x="916363" y="0"/>
                  <a:pt x="2046754" y="0"/>
                </a:cubicBezTo>
                <a:cubicBezTo>
                  <a:pt x="3177145" y="0"/>
                  <a:pt x="4093508" y="916363"/>
                  <a:pt x="4093508" y="2046754"/>
                </a:cubicBezTo>
                <a:cubicBezTo>
                  <a:pt x="4093508" y="3177145"/>
                  <a:pt x="3177145" y="4093508"/>
                  <a:pt x="2046754" y="4093508"/>
                </a:cubicBezTo>
                <a:cubicBezTo>
                  <a:pt x="916363" y="4093508"/>
                  <a:pt x="0" y="3177145"/>
                  <a:pt x="0" y="2046754"/>
                </a:cubicBezTo>
                <a:close/>
              </a:path>
            </a:pathLst>
          </a:custGeom>
          <a:solidFill>
            <a:srgbClr val="5BAAA4"/>
          </a:solidFill>
          <a:ln w="3175" cmpd="sng">
            <a:noFill/>
          </a:ln>
          <a:effectLst>
            <a:outerShdw dist="127000" dir="10800000" algn="r" rotWithShape="0">
              <a:prstClr val="black">
                <a:alpha val="25000"/>
              </a:prstClr>
            </a:outerShdw>
          </a:effectLst>
        </p:spPr>
        <p:style>
          <a:lnRef idx="0">
            <a:scrgbClr r="0" g="0" b="0"/>
          </a:lnRef>
          <a:fillRef idx="3">
            <a:scrgbClr r="0" g="0" b="0"/>
          </a:fillRef>
          <a:effectRef idx="2">
            <a:scrgbClr r="0" g="0" b="0"/>
          </a:effectRef>
          <a:fontRef idx="minor">
            <a:schemeClr val="lt1"/>
          </a:fontRef>
        </p:style>
        <p:txBody>
          <a:bodyPr anchor="ctr"/>
          <a:lstStyle/>
          <a:p>
            <a:pPr algn="ctr"/>
            <a:endParaRPr sz="2400" dirty="0">
              <a:cs typeface="+mn-ea"/>
              <a:sym typeface="+mn-lt"/>
            </a:endParaRPr>
          </a:p>
        </p:txBody>
      </p:sp>
      <p:sp>
        <p:nvSpPr>
          <p:cNvPr id="159" name="文本框 52"/>
          <p:cNvSpPr txBox="1"/>
          <p:nvPr/>
        </p:nvSpPr>
        <p:spPr>
          <a:xfrm>
            <a:off x="605512" y="3469172"/>
            <a:ext cx="905947" cy="390735"/>
          </a:xfrm>
          <a:prstGeom prst="rect">
            <a:avLst/>
          </a:prstGeom>
          <a:noFill/>
        </p:spPr>
        <p:txBody>
          <a:bodyPr wrap="square"/>
          <a:lstStyle/>
          <a:p>
            <a:r>
              <a:rPr lang="en-US" sz="3200" b="1" dirty="0">
                <a:solidFill>
                  <a:schemeClr val="bg2"/>
                </a:solidFill>
                <a:cs typeface="+mn-ea"/>
                <a:sym typeface="+mn-lt"/>
              </a:rPr>
              <a:t>01</a:t>
            </a:r>
            <a:endParaRPr lang="en-US" sz="3200" b="1" dirty="0">
              <a:solidFill>
                <a:schemeClr val="bg2"/>
              </a:solidFill>
              <a:cs typeface="+mn-ea"/>
              <a:sym typeface="+mn-lt"/>
            </a:endParaRPr>
          </a:p>
        </p:txBody>
      </p:sp>
      <p:grpSp>
        <p:nvGrpSpPr>
          <p:cNvPr id="160" name="组合 159"/>
          <p:cNvGrpSpPr/>
          <p:nvPr/>
        </p:nvGrpSpPr>
        <p:grpSpPr>
          <a:xfrm>
            <a:off x="1307465" y="2048510"/>
            <a:ext cx="3302000" cy="3263900"/>
            <a:chOff x="1265201" y="1473100"/>
            <a:chExt cx="2660072" cy="2660072"/>
          </a:xfrm>
        </p:grpSpPr>
        <p:sp>
          <p:nvSpPr>
            <p:cNvPr id="161" name="任意多边形: 形状 4"/>
            <p:cNvSpPr/>
            <p:nvPr/>
          </p:nvSpPr>
          <p:spPr>
            <a:xfrm>
              <a:off x="1265201" y="1473100"/>
              <a:ext cx="2660072" cy="2660072"/>
            </a:xfrm>
            <a:custGeom>
              <a:avLst/>
              <a:gdLst>
                <a:gd name="connsiteX0" fmla="*/ 0 w 3274805"/>
                <a:gd name="connsiteY0" fmla="*/ 1637403 h 3274805"/>
                <a:gd name="connsiteX1" fmla="*/ 1637403 w 3274805"/>
                <a:gd name="connsiteY1" fmla="*/ 0 h 3274805"/>
                <a:gd name="connsiteX2" fmla="*/ 3274806 w 3274805"/>
                <a:gd name="connsiteY2" fmla="*/ 1637403 h 3274805"/>
                <a:gd name="connsiteX3" fmla="*/ 1637403 w 3274805"/>
                <a:gd name="connsiteY3" fmla="*/ 3274806 h 3274805"/>
                <a:gd name="connsiteX4" fmla="*/ 0 w 3274805"/>
                <a:gd name="connsiteY4" fmla="*/ 1637403 h 32748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74805" h="3274805">
                  <a:moveTo>
                    <a:pt x="0" y="1637403"/>
                  </a:moveTo>
                  <a:cubicBezTo>
                    <a:pt x="0" y="733090"/>
                    <a:pt x="733090" y="0"/>
                    <a:pt x="1637403" y="0"/>
                  </a:cubicBezTo>
                  <a:cubicBezTo>
                    <a:pt x="2541716" y="0"/>
                    <a:pt x="3274806" y="733090"/>
                    <a:pt x="3274806" y="1637403"/>
                  </a:cubicBezTo>
                  <a:cubicBezTo>
                    <a:pt x="3274806" y="2541716"/>
                    <a:pt x="2541716" y="3274806"/>
                    <a:pt x="1637403" y="3274806"/>
                  </a:cubicBezTo>
                  <a:cubicBezTo>
                    <a:pt x="733090" y="3274806"/>
                    <a:pt x="0" y="2541716"/>
                    <a:pt x="0" y="1637403"/>
                  </a:cubicBezTo>
                  <a:close/>
                </a:path>
              </a:pathLst>
            </a:custGeom>
            <a:solidFill>
              <a:srgbClr val="509FA4"/>
            </a:solidFill>
            <a:ln w="3175" cmpd="sng">
              <a:noFill/>
            </a:ln>
            <a:effectLst>
              <a:outerShdw dist="127000" dir="10800000" algn="r" rotWithShape="0">
                <a:prstClr val="black">
                  <a:alpha val="25000"/>
                </a:prstClr>
              </a:outerShdw>
            </a:effectLst>
          </p:spPr>
          <p:style>
            <a:lnRef idx="0">
              <a:scrgbClr r="0" g="0" b="0"/>
            </a:lnRef>
            <a:fillRef idx="3">
              <a:scrgbClr r="0" g="0" b="0"/>
            </a:fillRef>
            <a:effectRef idx="2">
              <a:scrgbClr r="0" g="0" b="0"/>
            </a:effectRef>
            <a:fontRef idx="minor">
              <a:schemeClr val="lt1"/>
            </a:fontRef>
          </p:style>
          <p:txBody>
            <a:bodyPr anchor="ctr"/>
            <a:lstStyle/>
            <a:p>
              <a:pPr algn="ctr"/>
              <a:endParaRPr sz="2400" dirty="0">
                <a:cs typeface="+mn-ea"/>
                <a:sym typeface="+mn-lt"/>
              </a:endParaRPr>
            </a:p>
          </p:txBody>
        </p:sp>
        <p:sp>
          <p:nvSpPr>
            <p:cNvPr id="162" name="文本框 53"/>
            <p:cNvSpPr txBox="1"/>
            <p:nvPr/>
          </p:nvSpPr>
          <p:spPr>
            <a:xfrm>
              <a:off x="1321551" y="2634538"/>
              <a:ext cx="822557" cy="293157"/>
            </a:xfrm>
            <a:prstGeom prst="rect">
              <a:avLst/>
            </a:prstGeom>
            <a:noFill/>
          </p:spPr>
          <p:txBody>
            <a:bodyPr wrap="square"/>
            <a:lstStyle/>
            <a:p>
              <a:r>
                <a:rPr lang="en-US" sz="3200" b="1" dirty="0">
                  <a:solidFill>
                    <a:schemeClr val="bg2"/>
                  </a:solidFill>
                  <a:cs typeface="+mn-ea"/>
                  <a:sym typeface="+mn-lt"/>
                </a:rPr>
                <a:t>02</a:t>
              </a:r>
              <a:endParaRPr lang="en-US" sz="3200" b="1" dirty="0">
                <a:solidFill>
                  <a:schemeClr val="bg2"/>
                </a:solidFill>
                <a:cs typeface="+mn-ea"/>
                <a:sym typeface="+mn-lt"/>
              </a:endParaRPr>
            </a:p>
          </p:txBody>
        </p:sp>
      </p:grpSp>
      <p:grpSp>
        <p:nvGrpSpPr>
          <p:cNvPr id="163" name="组合 162"/>
          <p:cNvGrpSpPr/>
          <p:nvPr/>
        </p:nvGrpSpPr>
        <p:grpSpPr>
          <a:xfrm>
            <a:off x="2093595" y="2421890"/>
            <a:ext cx="2476500" cy="2447925"/>
            <a:chOff x="1854759" y="1805609"/>
            <a:chExt cx="1995055" cy="1995055"/>
          </a:xfrm>
        </p:grpSpPr>
        <p:sp>
          <p:nvSpPr>
            <p:cNvPr id="164" name="任意多边形: 形状 5"/>
            <p:cNvSpPr/>
            <p:nvPr/>
          </p:nvSpPr>
          <p:spPr>
            <a:xfrm>
              <a:off x="1854759" y="1805609"/>
              <a:ext cx="1995055" cy="1995055"/>
            </a:xfrm>
            <a:custGeom>
              <a:avLst/>
              <a:gdLst>
                <a:gd name="connsiteX0" fmla="*/ 0 w 2456104"/>
                <a:gd name="connsiteY0" fmla="*/ 1228052 h 2456104"/>
                <a:gd name="connsiteX1" fmla="*/ 1228052 w 2456104"/>
                <a:gd name="connsiteY1" fmla="*/ 0 h 2456104"/>
                <a:gd name="connsiteX2" fmla="*/ 2456104 w 2456104"/>
                <a:gd name="connsiteY2" fmla="*/ 1228052 h 2456104"/>
                <a:gd name="connsiteX3" fmla="*/ 1228052 w 2456104"/>
                <a:gd name="connsiteY3" fmla="*/ 2456104 h 2456104"/>
                <a:gd name="connsiteX4" fmla="*/ 0 w 2456104"/>
                <a:gd name="connsiteY4" fmla="*/ 1228052 h 24561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6104" h="2456104">
                  <a:moveTo>
                    <a:pt x="0" y="1228052"/>
                  </a:moveTo>
                  <a:cubicBezTo>
                    <a:pt x="0" y="549818"/>
                    <a:pt x="549818" y="0"/>
                    <a:pt x="1228052" y="0"/>
                  </a:cubicBezTo>
                  <a:cubicBezTo>
                    <a:pt x="1906286" y="0"/>
                    <a:pt x="2456104" y="549818"/>
                    <a:pt x="2456104" y="1228052"/>
                  </a:cubicBezTo>
                  <a:cubicBezTo>
                    <a:pt x="2456104" y="1906286"/>
                    <a:pt x="1906286" y="2456104"/>
                    <a:pt x="1228052" y="2456104"/>
                  </a:cubicBezTo>
                  <a:cubicBezTo>
                    <a:pt x="549818" y="2456104"/>
                    <a:pt x="0" y="1906286"/>
                    <a:pt x="0" y="1228052"/>
                  </a:cubicBezTo>
                  <a:close/>
                </a:path>
              </a:pathLst>
            </a:custGeom>
            <a:solidFill>
              <a:srgbClr val="388BA5"/>
            </a:solidFill>
            <a:ln w="3175" cmpd="sng">
              <a:noFill/>
            </a:ln>
            <a:effectLst>
              <a:outerShdw dist="127000" dir="10800000" algn="r" rotWithShape="0">
                <a:prstClr val="black">
                  <a:alpha val="25000"/>
                </a:prstClr>
              </a:outerShdw>
            </a:effectLst>
          </p:spPr>
          <p:style>
            <a:lnRef idx="0">
              <a:scrgbClr r="0" g="0" b="0"/>
            </a:lnRef>
            <a:fillRef idx="3">
              <a:scrgbClr r="0" g="0" b="0"/>
            </a:fillRef>
            <a:effectRef idx="2">
              <a:scrgbClr r="0" g="0" b="0"/>
            </a:effectRef>
            <a:fontRef idx="minor">
              <a:schemeClr val="lt1"/>
            </a:fontRef>
          </p:style>
          <p:txBody>
            <a:bodyPr anchor="ctr"/>
            <a:lstStyle/>
            <a:p>
              <a:pPr algn="ctr"/>
              <a:endParaRPr sz="2400" dirty="0">
                <a:cs typeface="+mn-ea"/>
                <a:sym typeface="+mn-lt"/>
              </a:endParaRPr>
            </a:p>
          </p:txBody>
        </p:sp>
        <p:sp>
          <p:nvSpPr>
            <p:cNvPr id="165" name="文本框 54"/>
            <p:cNvSpPr txBox="1"/>
            <p:nvPr/>
          </p:nvSpPr>
          <p:spPr>
            <a:xfrm>
              <a:off x="1896441" y="2673353"/>
              <a:ext cx="679706" cy="293157"/>
            </a:xfrm>
            <a:prstGeom prst="rect">
              <a:avLst/>
            </a:prstGeom>
            <a:noFill/>
          </p:spPr>
          <p:txBody>
            <a:bodyPr wrap="square"/>
            <a:lstStyle/>
            <a:p>
              <a:r>
                <a:rPr lang="en-US" sz="3200" b="1" dirty="0">
                  <a:solidFill>
                    <a:schemeClr val="bg2"/>
                  </a:solidFill>
                  <a:cs typeface="+mn-ea"/>
                  <a:sym typeface="+mn-lt"/>
                </a:rPr>
                <a:t>03</a:t>
              </a:r>
              <a:endParaRPr lang="en-US" sz="3200" b="1" dirty="0">
                <a:solidFill>
                  <a:schemeClr val="bg2"/>
                </a:solidFill>
                <a:cs typeface="+mn-ea"/>
                <a:sym typeface="+mn-lt"/>
              </a:endParaRPr>
            </a:p>
          </p:txBody>
        </p:sp>
      </p:grpSp>
      <p:sp>
        <p:nvSpPr>
          <p:cNvPr id="169" name="任意多边形: 形状 21"/>
          <p:cNvSpPr/>
          <p:nvPr/>
        </p:nvSpPr>
        <p:spPr>
          <a:xfrm>
            <a:off x="4461389" y="1062350"/>
            <a:ext cx="331726" cy="331701"/>
          </a:xfrm>
          <a:custGeom>
            <a:avLst/>
            <a:gdLst/>
            <a:ahLst/>
            <a:cxnLst>
              <a:cxn ang="0">
                <a:pos x="wd2" y="hd2"/>
              </a:cxn>
              <a:cxn ang="5400000">
                <a:pos x="wd2" y="hd2"/>
              </a:cxn>
              <a:cxn ang="10800000">
                <a:pos x="wd2" y="hd2"/>
              </a:cxn>
              <a:cxn ang="16200000">
                <a:pos x="wd2" y="hd2"/>
              </a:cxn>
            </a:cxnLst>
            <a:rect l="0" t="0" r="r" b="b"/>
            <a:pathLst>
              <a:path w="21600" h="21600" extrusionOk="0">
                <a:moveTo>
                  <a:pt x="20353" y="11229"/>
                </a:moveTo>
                <a:lnTo>
                  <a:pt x="20356" y="11234"/>
                </a:lnTo>
                <a:lnTo>
                  <a:pt x="11029" y="16143"/>
                </a:lnTo>
                <a:lnTo>
                  <a:pt x="11026" y="16138"/>
                </a:lnTo>
                <a:cubicBezTo>
                  <a:pt x="10957" y="16174"/>
                  <a:pt x="10883" y="16200"/>
                  <a:pt x="10800" y="16200"/>
                </a:cubicBezTo>
                <a:cubicBezTo>
                  <a:pt x="10717" y="16200"/>
                  <a:pt x="10643" y="16174"/>
                  <a:pt x="10574" y="16138"/>
                </a:cubicBezTo>
                <a:lnTo>
                  <a:pt x="10571" y="16143"/>
                </a:lnTo>
                <a:lnTo>
                  <a:pt x="1244" y="11234"/>
                </a:lnTo>
                <a:lnTo>
                  <a:pt x="1247" y="11229"/>
                </a:lnTo>
                <a:cubicBezTo>
                  <a:pt x="1091" y="11147"/>
                  <a:pt x="982" y="10988"/>
                  <a:pt x="982" y="10800"/>
                </a:cubicBezTo>
                <a:cubicBezTo>
                  <a:pt x="982" y="10612"/>
                  <a:pt x="1091" y="10453"/>
                  <a:pt x="1247" y="10371"/>
                </a:cubicBezTo>
                <a:lnTo>
                  <a:pt x="1244" y="10366"/>
                </a:lnTo>
                <a:lnTo>
                  <a:pt x="3562" y="9146"/>
                </a:lnTo>
                <a:lnTo>
                  <a:pt x="10113" y="12594"/>
                </a:lnTo>
                <a:lnTo>
                  <a:pt x="10117" y="12588"/>
                </a:lnTo>
                <a:cubicBezTo>
                  <a:pt x="10322" y="12697"/>
                  <a:pt x="10552" y="12764"/>
                  <a:pt x="10800" y="12764"/>
                </a:cubicBezTo>
                <a:cubicBezTo>
                  <a:pt x="11048" y="12764"/>
                  <a:pt x="11278" y="12697"/>
                  <a:pt x="11483" y="12588"/>
                </a:cubicBezTo>
                <a:lnTo>
                  <a:pt x="11486" y="12594"/>
                </a:lnTo>
                <a:lnTo>
                  <a:pt x="18038" y="9146"/>
                </a:lnTo>
                <a:lnTo>
                  <a:pt x="20356" y="10366"/>
                </a:lnTo>
                <a:lnTo>
                  <a:pt x="20353" y="10371"/>
                </a:lnTo>
                <a:cubicBezTo>
                  <a:pt x="20509" y="10453"/>
                  <a:pt x="20618" y="10612"/>
                  <a:pt x="20618" y="10800"/>
                </a:cubicBezTo>
                <a:cubicBezTo>
                  <a:pt x="20618" y="10988"/>
                  <a:pt x="20509" y="11147"/>
                  <a:pt x="20353" y="11229"/>
                </a:cubicBezTo>
                <a:moveTo>
                  <a:pt x="20356" y="14784"/>
                </a:moveTo>
                <a:lnTo>
                  <a:pt x="20353" y="14790"/>
                </a:lnTo>
                <a:cubicBezTo>
                  <a:pt x="20509" y="14872"/>
                  <a:pt x="20618" y="15030"/>
                  <a:pt x="20618" y="15218"/>
                </a:cubicBezTo>
                <a:cubicBezTo>
                  <a:pt x="20618" y="15407"/>
                  <a:pt x="20509" y="15565"/>
                  <a:pt x="20353" y="15647"/>
                </a:cubicBezTo>
                <a:lnTo>
                  <a:pt x="20356" y="15653"/>
                </a:lnTo>
                <a:lnTo>
                  <a:pt x="11029" y="20562"/>
                </a:lnTo>
                <a:lnTo>
                  <a:pt x="11026" y="20556"/>
                </a:lnTo>
                <a:cubicBezTo>
                  <a:pt x="10957" y="20592"/>
                  <a:pt x="10883" y="20618"/>
                  <a:pt x="10800" y="20618"/>
                </a:cubicBezTo>
                <a:cubicBezTo>
                  <a:pt x="10717" y="20618"/>
                  <a:pt x="10643" y="20592"/>
                  <a:pt x="10574" y="20556"/>
                </a:cubicBezTo>
                <a:lnTo>
                  <a:pt x="10571" y="20562"/>
                </a:lnTo>
                <a:lnTo>
                  <a:pt x="1244" y="15653"/>
                </a:lnTo>
                <a:lnTo>
                  <a:pt x="1247" y="15647"/>
                </a:lnTo>
                <a:cubicBezTo>
                  <a:pt x="1091" y="15565"/>
                  <a:pt x="982" y="15407"/>
                  <a:pt x="982" y="15218"/>
                </a:cubicBezTo>
                <a:cubicBezTo>
                  <a:pt x="982" y="15030"/>
                  <a:pt x="1091" y="14872"/>
                  <a:pt x="1247" y="14790"/>
                </a:cubicBezTo>
                <a:lnTo>
                  <a:pt x="1244" y="14784"/>
                </a:lnTo>
                <a:lnTo>
                  <a:pt x="3562" y="13564"/>
                </a:lnTo>
                <a:lnTo>
                  <a:pt x="10113" y="17012"/>
                </a:lnTo>
                <a:lnTo>
                  <a:pt x="10117" y="17006"/>
                </a:lnTo>
                <a:cubicBezTo>
                  <a:pt x="10322" y="17115"/>
                  <a:pt x="10552" y="17182"/>
                  <a:pt x="10800" y="17182"/>
                </a:cubicBezTo>
                <a:cubicBezTo>
                  <a:pt x="11048" y="17182"/>
                  <a:pt x="11278" y="17115"/>
                  <a:pt x="11483" y="17006"/>
                </a:cubicBezTo>
                <a:lnTo>
                  <a:pt x="11486" y="17012"/>
                </a:lnTo>
                <a:lnTo>
                  <a:pt x="18038" y="13564"/>
                </a:lnTo>
                <a:cubicBezTo>
                  <a:pt x="18038" y="13564"/>
                  <a:pt x="20356" y="14784"/>
                  <a:pt x="20356" y="14784"/>
                </a:cubicBezTo>
                <a:close/>
                <a:moveTo>
                  <a:pt x="1244" y="6816"/>
                </a:moveTo>
                <a:lnTo>
                  <a:pt x="1247" y="6811"/>
                </a:lnTo>
                <a:cubicBezTo>
                  <a:pt x="1091" y="6728"/>
                  <a:pt x="982" y="6570"/>
                  <a:pt x="982" y="6382"/>
                </a:cubicBezTo>
                <a:cubicBezTo>
                  <a:pt x="982" y="6194"/>
                  <a:pt x="1091" y="6035"/>
                  <a:pt x="1247" y="5953"/>
                </a:cubicBezTo>
                <a:lnTo>
                  <a:pt x="1244" y="5947"/>
                </a:lnTo>
                <a:lnTo>
                  <a:pt x="10571" y="1038"/>
                </a:lnTo>
                <a:lnTo>
                  <a:pt x="10574" y="1044"/>
                </a:lnTo>
                <a:cubicBezTo>
                  <a:pt x="10643" y="1008"/>
                  <a:pt x="10717" y="982"/>
                  <a:pt x="10800" y="982"/>
                </a:cubicBezTo>
                <a:cubicBezTo>
                  <a:pt x="10883" y="982"/>
                  <a:pt x="10957" y="1008"/>
                  <a:pt x="11026" y="1044"/>
                </a:cubicBezTo>
                <a:lnTo>
                  <a:pt x="11029" y="1038"/>
                </a:lnTo>
                <a:lnTo>
                  <a:pt x="20356" y="5947"/>
                </a:lnTo>
                <a:lnTo>
                  <a:pt x="20353" y="5953"/>
                </a:lnTo>
                <a:cubicBezTo>
                  <a:pt x="20509" y="6035"/>
                  <a:pt x="20618" y="6194"/>
                  <a:pt x="20618" y="6382"/>
                </a:cubicBezTo>
                <a:cubicBezTo>
                  <a:pt x="20618" y="6570"/>
                  <a:pt x="20509" y="6728"/>
                  <a:pt x="20353" y="6811"/>
                </a:cubicBezTo>
                <a:lnTo>
                  <a:pt x="20356" y="6816"/>
                </a:lnTo>
                <a:lnTo>
                  <a:pt x="11029" y="11725"/>
                </a:lnTo>
                <a:lnTo>
                  <a:pt x="11026" y="11720"/>
                </a:lnTo>
                <a:cubicBezTo>
                  <a:pt x="10957" y="11756"/>
                  <a:pt x="10883" y="11782"/>
                  <a:pt x="10800" y="11782"/>
                </a:cubicBezTo>
                <a:cubicBezTo>
                  <a:pt x="10717" y="11782"/>
                  <a:pt x="10643" y="11756"/>
                  <a:pt x="10574" y="11720"/>
                </a:cubicBezTo>
                <a:lnTo>
                  <a:pt x="10571" y="11725"/>
                </a:lnTo>
                <a:cubicBezTo>
                  <a:pt x="10571" y="11725"/>
                  <a:pt x="1244" y="6816"/>
                  <a:pt x="1244" y="6816"/>
                </a:cubicBezTo>
                <a:close/>
                <a:moveTo>
                  <a:pt x="21600" y="10800"/>
                </a:moveTo>
                <a:cubicBezTo>
                  <a:pt x="21600" y="10234"/>
                  <a:pt x="21278" y="9749"/>
                  <a:pt x="20810" y="9503"/>
                </a:cubicBezTo>
                <a:lnTo>
                  <a:pt x="20813" y="9497"/>
                </a:lnTo>
                <a:lnTo>
                  <a:pt x="19092" y="8591"/>
                </a:lnTo>
                <a:lnTo>
                  <a:pt x="20813" y="7685"/>
                </a:lnTo>
                <a:lnTo>
                  <a:pt x="20810" y="7679"/>
                </a:lnTo>
                <a:cubicBezTo>
                  <a:pt x="21278" y="7433"/>
                  <a:pt x="21600" y="6948"/>
                  <a:pt x="21600" y="6382"/>
                </a:cubicBezTo>
                <a:cubicBezTo>
                  <a:pt x="21600" y="5816"/>
                  <a:pt x="21278" y="5331"/>
                  <a:pt x="20810" y="5085"/>
                </a:cubicBezTo>
                <a:lnTo>
                  <a:pt x="20813" y="5079"/>
                </a:lnTo>
                <a:lnTo>
                  <a:pt x="11486" y="170"/>
                </a:lnTo>
                <a:lnTo>
                  <a:pt x="11483" y="175"/>
                </a:lnTo>
                <a:cubicBezTo>
                  <a:pt x="11278" y="67"/>
                  <a:pt x="11048" y="0"/>
                  <a:pt x="10800" y="0"/>
                </a:cubicBezTo>
                <a:cubicBezTo>
                  <a:pt x="10552" y="0"/>
                  <a:pt x="10322" y="67"/>
                  <a:pt x="10117" y="175"/>
                </a:cubicBezTo>
                <a:lnTo>
                  <a:pt x="10113" y="170"/>
                </a:lnTo>
                <a:lnTo>
                  <a:pt x="786" y="5079"/>
                </a:lnTo>
                <a:lnTo>
                  <a:pt x="790" y="5085"/>
                </a:lnTo>
                <a:cubicBezTo>
                  <a:pt x="322" y="5331"/>
                  <a:pt x="0" y="5816"/>
                  <a:pt x="0" y="6382"/>
                </a:cubicBezTo>
                <a:cubicBezTo>
                  <a:pt x="0" y="6948"/>
                  <a:pt x="322" y="7433"/>
                  <a:pt x="790" y="7679"/>
                </a:cubicBezTo>
                <a:lnTo>
                  <a:pt x="786" y="7685"/>
                </a:lnTo>
                <a:lnTo>
                  <a:pt x="2508" y="8591"/>
                </a:lnTo>
                <a:lnTo>
                  <a:pt x="786" y="9497"/>
                </a:lnTo>
                <a:lnTo>
                  <a:pt x="790" y="9503"/>
                </a:lnTo>
                <a:cubicBezTo>
                  <a:pt x="322" y="9749"/>
                  <a:pt x="0" y="10234"/>
                  <a:pt x="0" y="10800"/>
                </a:cubicBezTo>
                <a:cubicBezTo>
                  <a:pt x="0" y="11366"/>
                  <a:pt x="322" y="11851"/>
                  <a:pt x="790" y="12097"/>
                </a:cubicBezTo>
                <a:lnTo>
                  <a:pt x="786" y="12103"/>
                </a:lnTo>
                <a:lnTo>
                  <a:pt x="2508" y="13009"/>
                </a:lnTo>
                <a:lnTo>
                  <a:pt x="786" y="13915"/>
                </a:lnTo>
                <a:lnTo>
                  <a:pt x="790" y="13921"/>
                </a:lnTo>
                <a:cubicBezTo>
                  <a:pt x="322" y="14167"/>
                  <a:pt x="0" y="14652"/>
                  <a:pt x="0" y="15218"/>
                </a:cubicBezTo>
                <a:cubicBezTo>
                  <a:pt x="0" y="15784"/>
                  <a:pt x="322" y="16269"/>
                  <a:pt x="790" y="16515"/>
                </a:cubicBezTo>
                <a:lnTo>
                  <a:pt x="786" y="16521"/>
                </a:lnTo>
                <a:lnTo>
                  <a:pt x="10113" y="21430"/>
                </a:lnTo>
                <a:lnTo>
                  <a:pt x="10117" y="21425"/>
                </a:lnTo>
                <a:cubicBezTo>
                  <a:pt x="10322" y="21533"/>
                  <a:pt x="10552" y="21600"/>
                  <a:pt x="10800" y="21600"/>
                </a:cubicBezTo>
                <a:cubicBezTo>
                  <a:pt x="11048" y="21600"/>
                  <a:pt x="11278" y="21533"/>
                  <a:pt x="11483" y="21425"/>
                </a:cubicBezTo>
                <a:lnTo>
                  <a:pt x="11486" y="21430"/>
                </a:lnTo>
                <a:lnTo>
                  <a:pt x="20813" y="16521"/>
                </a:lnTo>
                <a:lnTo>
                  <a:pt x="20810" y="16515"/>
                </a:lnTo>
                <a:cubicBezTo>
                  <a:pt x="21278" y="16269"/>
                  <a:pt x="21600" y="15784"/>
                  <a:pt x="21600" y="15218"/>
                </a:cubicBezTo>
                <a:cubicBezTo>
                  <a:pt x="21600" y="14652"/>
                  <a:pt x="21278" y="14167"/>
                  <a:pt x="20810" y="13921"/>
                </a:cubicBezTo>
                <a:lnTo>
                  <a:pt x="20813" y="13915"/>
                </a:lnTo>
                <a:lnTo>
                  <a:pt x="19092" y="13009"/>
                </a:lnTo>
                <a:lnTo>
                  <a:pt x="20813" y="12103"/>
                </a:lnTo>
                <a:lnTo>
                  <a:pt x="20810" y="12097"/>
                </a:lnTo>
                <a:cubicBezTo>
                  <a:pt x="21278" y="11851"/>
                  <a:pt x="21600" y="11366"/>
                  <a:pt x="21600" y="10800"/>
                </a:cubicBezTo>
              </a:path>
            </a:pathLst>
          </a:custGeom>
          <a:solidFill>
            <a:srgbClr val="009B97"/>
          </a:solidFill>
          <a:ln w="12700">
            <a:miter lim="400000"/>
          </a:ln>
        </p:spPr>
        <p:txBody>
          <a:bodyPr anchor="ctr"/>
          <a:lstStyle/>
          <a:p>
            <a:pPr algn="ctr"/>
            <a:endParaRPr sz="2000" dirty="0">
              <a:cs typeface="+mn-ea"/>
              <a:sym typeface="+mn-lt"/>
            </a:endParaRPr>
          </a:p>
        </p:txBody>
      </p:sp>
      <p:sp>
        <p:nvSpPr>
          <p:cNvPr id="172" name="任意多边形: 形状 19"/>
          <p:cNvSpPr/>
          <p:nvPr/>
        </p:nvSpPr>
        <p:spPr>
          <a:xfrm>
            <a:off x="4569975" y="2828203"/>
            <a:ext cx="331725" cy="271392"/>
          </a:xfrm>
          <a:custGeom>
            <a:avLst/>
            <a:gdLst/>
            <a:ahLst/>
            <a:cxnLst>
              <a:cxn ang="0">
                <a:pos x="wd2" y="hd2"/>
              </a:cxn>
              <a:cxn ang="5400000">
                <a:pos x="wd2" y="hd2"/>
              </a:cxn>
              <a:cxn ang="10800000">
                <a:pos x="wd2" y="hd2"/>
              </a:cxn>
              <a:cxn ang="16200000">
                <a:pos x="wd2" y="hd2"/>
              </a:cxn>
            </a:cxnLst>
            <a:rect l="0" t="0" r="r" b="b"/>
            <a:pathLst>
              <a:path w="21600" h="21600" extrusionOk="0">
                <a:moveTo>
                  <a:pt x="16691" y="20400"/>
                </a:moveTo>
                <a:cubicBezTo>
                  <a:pt x="14522" y="20400"/>
                  <a:pt x="12764" y="18251"/>
                  <a:pt x="12764" y="15600"/>
                </a:cubicBezTo>
                <a:cubicBezTo>
                  <a:pt x="12764" y="12949"/>
                  <a:pt x="14522" y="10800"/>
                  <a:pt x="16691" y="10800"/>
                </a:cubicBezTo>
                <a:cubicBezTo>
                  <a:pt x="18860" y="10800"/>
                  <a:pt x="20618" y="12949"/>
                  <a:pt x="20618" y="15600"/>
                </a:cubicBezTo>
                <a:cubicBezTo>
                  <a:pt x="20618" y="18251"/>
                  <a:pt x="18860" y="20400"/>
                  <a:pt x="16691" y="20400"/>
                </a:cubicBezTo>
                <a:moveTo>
                  <a:pt x="12762" y="3393"/>
                </a:moveTo>
                <a:lnTo>
                  <a:pt x="12781" y="3388"/>
                </a:lnTo>
                <a:cubicBezTo>
                  <a:pt x="12870" y="2164"/>
                  <a:pt x="13702" y="1200"/>
                  <a:pt x="14727" y="1200"/>
                </a:cubicBezTo>
                <a:cubicBezTo>
                  <a:pt x="15521" y="1200"/>
                  <a:pt x="16202" y="1779"/>
                  <a:pt x="16511" y="2609"/>
                </a:cubicBezTo>
                <a:lnTo>
                  <a:pt x="16509" y="2609"/>
                </a:lnTo>
                <a:lnTo>
                  <a:pt x="19162" y="10421"/>
                </a:lnTo>
                <a:cubicBezTo>
                  <a:pt x="18436" y="9902"/>
                  <a:pt x="17593" y="9600"/>
                  <a:pt x="16691" y="9600"/>
                </a:cubicBezTo>
                <a:cubicBezTo>
                  <a:pt x="15082" y="9600"/>
                  <a:pt x="13658" y="10550"/>
                  <a:pt x="12763" y="12012"/>
                </a:cubicBezTo>
                <a:cubicBezTo>
                  <a:pt x="12763" y="12012"/>
                  <a:pt x="12762" y="3393"/>
                  <a:pt x="12762" y="3393"/>
                </a:cubicBezTo>
                <a:close/>
                <a:moveTo>
                  <a:pt x="11782" y="13200"/>
                </a:moveTo>
                <a:lnTo>
                  <a:pt x="9818" y="13200"/>
                </a:lnTo>
                <a:lnTo>
                  <a:pt x="9818" y="4800"/>
                </a:lnTo>
                <a:lnTo>
                  <a:pt x="11782" y="4800"/>
                </a:lnTo>
                <a:cubicBezTo>
                  <a:pt x="11782" y="4800"/>
                  <a:pt x="11782" y="13200"/>
                  <a:pt x="11782" y="13200"/>
                </a:cubicBezTo>
                <a:close/>
                <a:moveTo>
                  <a:pt x="11782" y="15600"/>
                </a:moveTo>
                <a:lnTo>
                  <a:pt x="9818" y="15600"/>
                </a:lnTo>
                <a:lnTo>
                  <a:pt x="9818" y="14400"/>
                </a:lnTo>
                <a:lnTo>
                  <a:pt x="11782" y="14400"/>
                </a:lnTo>
                <a:cubicBezTo>
                  <a:pt x="11782" y="14400"/>
                  <a:pt x="11782" y="15600"/>
                  <a:pt x="11782" y="15600"/>
                </a:cubicBezTo>
                <a:close/>
                <a:moveTo>
                  <a:pt x="8837" y="12012"/>
                </a:moveTo>
                <a:cubicBezTo>
                  <a:pt x="7942" y="10550"/>
                  <a:pt x="6518" y="9600"/>
                  <a:pt x="4909" y="9600"/>
                </a:cubicBezTo>
                <a:cubicBezTo>
                  <a:pt x="4007" y="9600"/>
                  <a:pt x="3164" y="9902"/>
                  <a:pt x="2438" y="10421"/>
                </a:cubicBezTo>
                <a:lnTo>
                  <a:pt x="5091" y="2609"/>
                </a:lnTo>
                <a:lnTo>
                  <a:pt x="5089" y="2609"/>
                </a:lnTo>
                <a:cubicBezTo>
                  <a:pt x="5398" y="1779"/>
                  <a:pt x="6079" y="1200"/>
                  <a:pt x="6873" y="1200"/>
                </a:cubicBezTo>
                <a:cubicBezTo>
                  <a:pt x="7898" y="1200"/>
                  <a:pt x="8730" y="2164"/>
                  <a:pt x="8819" y="3388"/>
                </a:cubicBezTo>
                <a:lnTo>
                  <a:pt x="8838" y="3393"/>
                </a:lnTo>
                <a:cubicBezTo>
                  <a:pt x="8838" y="3393"/>
                  <a:pt x="8837" y="12012"/>
                  <a:pt x="8837" y="12012"/>
                </a:cubicBezTo>
                <a:close/>
                <a:moveTo>
                  <a:pt x="4909" y="20400"/>
                </a:moveTo>
                <a:cubicBezTo>
                  <a:pt x="2740" y="20400"/>
                  <a:pt x="982" y="18251"/>
                  <a:pt x="982" y="15600"/>
                </a:cubicBezTo>
                <a:cubicBezTo>
                  <a:pt x="982" y="12949"/>
                  <a:pt x="2740" y="10800"/>
                  <a:pt x="4909" y="10800"/>
                </a:cubicBezTo>
                <a:cubicBezTo>
                  <a:pt x="7078" y="10800"/>
                  <a:pt x="8836" y="12949"/>
                  <a:pt x="8836" y="15600"/>
                </a:cubicBezTo>
                <a:cubicBezTo>
                  <a:pt x="8836" y="18251"/>
                  <a:pt x="7078" y="20400"/>
                  <a:pt x="4909" y="20400"/>
                </a:cubicBezTo>
                <a:moveTo>
                  <a:pt x="21102" y="12980"/>
                </a:moveTo>
                <a:lnTo>
                  <a:pt x="17504" y="2400"/>
                </a:lnTo>
                <a:lnTo>
                  <a:pt x="17493" y="2402"/>
                </a:lnTo>
                <a:cubicBezTo>
                  <a:pt x="17088" y="1006"/>
                  <a:pt x="16009" y="0"/>
                  <a:pt x="14727" y="0"/>
                </a:cubicBezTo>
                <a:cubicBezTo>
                  <a:pt x="13101" y="0"/>
                  <a:pt x="11782" y="1612"/>
                  <a:pt x="11782" y="3600"/>
                </a:cubicBezTo>
                <a:lnTo>
                  <a:pt x="9818" y="3600"/>
                </a:lnTo>
                <a:cubicBezTo>
                  <a:pt x="9818" y="1612"/>
                  <a:pt x="8499" y="0"/>
                  <a:pt x="6873" y="0"/>
                </a:cubicBezTo>
                <a:cubicBezTo>
                  <a:pt x="5592" y="0"/>
                  <a:pt x="4512" y="1006"/>
                  <a:pt x="4107" y="2402"/>
                </a:cubicBezTo>
                <a:lnTo>
                  <a:pt x="4096" y="2400"/>
                </a:lnTo>
                <a:lnTo>
                  <a:pt x="498" y="12980"/>
                </a:lnTo>
                <a:cubicBezTo>
                  <a:pt x="182" y="13772"/>
                  <a:pt x="0" y="14659"/>
                  <a:pt x="0" y="15600"/>
                </a:cubicBezTo>
                <a:cubicBezTo>
                  <a:pt x="0" y="18914"/>
                  <a:pt x="2198" y="21600"/>
                  <a:pt x="4909" y="21600"/>
                </a:cubicBezTo>
                <a:cubicBezTo>
                  <a:pt x="7284" y="21600"/>
                  <a:pt x="9265" y="19539"/>
                  <a:pt x="9719" y="16800"/>
                </a:cubicBezTo>
                <a:lnTo>
                  <a:pt x="11881" y="16800"/>
                </a:lnTo>
                <a:cubicBezTo>
                  <a:pt x="12335" y="19539"/>
                  <a:pt x="14316" y="21600"/>
                  <a:pt x="16691" y="21600"/>
                </a:cubicBezTo>
                <a:cubicBezTo>
                  <a:pt x="19402" y="21600"/>
                  <a:pt x="21600" y="18914"/>
                  <a:pt x="21600" y="15600"/>
                </a:cubicBezTo>
                <a:cubicBezTo>
                  <a:pt x="21600" y="14659"/>
                  <a:pt x="21418" y="13772"/>
                  <a:pt x="21102" y="12980"/>
                </a:cubicBezTo>
                <a:moveTo>
                  <a:pt x="16691" y="12000"/>
                </a:moveTo>
                <a:cubicBezTo>
                  <a:pt x="15064" y="12000"/>
                  <a:pt x="13745" y="13612"/>
                  <a:pt x="13745" y="15600"/>
                </a:cubicBezTo>
                <a:cubicBezTo>
                  <a:pt x="13745" y="15932"/>
                  <a:pt x="13965" y="16200"/>
                  <a:pt x="14236" y="16200"/>
                </a:cubicBezTo>
                <a:cubicBezTo>
                  <a:pt x="14508" y="16200"/>
                  <a:pt x="14727" y="15932"/>
                  <a:pt x="14727" y="15600"/>
                </a:cubicBezTo>
                <a:cubicBezTo>
                  <a:pt x="14727" y="14275"/>
                  <a:pt x="15606" y="13200"/>
                  <a:pt x="16691" y="13200"/>
                </a:cubicBezTo>
                <a:cubicBezTo>
                  <a:pt x="16962" y="13200"/>
                  <a:pt x="17182" y="12932"/>
                  <a:pt x="17182" y="12600"/>
                </a:cubicBezTo>
                <a:cubicBezTo>
                  <a:pt x="17182" y="12268"/>
                  <a:pt x="16962" y="12000"/>
                  <a:pt x="16691" y="12000"/>
                </a:cubicBezTo>
                <a:moveTo>
                  <a:pt x="4909" y="12000"/>
                </a:moveTo>
                <a:cubicBezTo>
                  <a:pt x="3282" y="12000"/>
                  <a:pt x="1964" y="13612"/>
                  <a:pt x="1964" y="15600"/>
                </a:cubicBezTo>
                <a:cubicBezTo>
                  <a:pt x="1964" y="15932"/>
                  <a:pt x="2183" y="16200"/>
                  <a:pt x="2455" y="16200"/>
                </a:cubicBezTo>
                <a:cubicBezTo>
                  <a:pt x="2726" y="16200"/>
                  <a:pt x="2945" y="15932"/>
                  <a:pt x="2945" y="15600"/>
                </a:cubicBezTo>
                <a:cubicBezTo>
                  <a:pt x="2945" y="14275"/>
                  <a:pt x="3825" y="13200"/>
                  <a:pt x="4909" y="13200"/>
                </a:cubicBezTo>
                <a:cubicBezTo>
                  <a:pt x="5180" y="13200"/>
                  <a:pt x="5400" y="12932"/>
                  <a:pt x="5400" y="12600"/>
                </a:cubicBezTo>
                <a:cubicBezTo>
                  <a:pt x="5400" y="12268"/>
                  <a:pt x="5180" y="12000"/>
                  <a:pt x="4909" y="12000"/>
                </a:cubicBezTo>
              </a:path>
            </a:pathLst>
          </a:custGeom>
          <a:solidFill>
            <a:srgbClr val="009B97"/>
          </a:solidFill>
          <a:ln w="12700">
            <a:miter lim="400000"/>
          </a:ln>
        </p:spPr>
        <p:txBody>
          <a:bodyPr anchor="ctr"/>
          <a:lstStyle/>
          <a:p>
            <a:pPr algn="ctr"/>
            <a:endParaRPr sz="2000" dirty="0">
              <a:cs typeface="+mn-ea"/>
              <a:sym typeface="+mn-lt"/>
            </a:endParaRPr>
          </a:p>
        </p:txBody>
      </p:sp>
      <p:sp>
        <p:nvSpPr>
          <p:cNvPr id="175" name="任意多边形: 形状 17"/>
          <p:cNvSpPr/>
          <p:nvPr/>
        </p:nvSpPr>
        <p:spPr>
          <a:xfrm>
            <a:off x="4569974" y="4717890"/>
            <a:ext cx="331520" cy="331717"/>
          </a:xfrm>
          <a:custGeom>
            <a:avLst/>
            <a:gdLst/>
            <a:ahLst/>
            <a:cxnLst>
              <a:cxn ang="0">
                <a:pos x="wd2" y="hd2"/>
              </a:cxn>
              <a:cxn ang="5400000">
                <a:pos x="wd2" y="hd2"/>
              </a:cxn>
              <a:cxn ang="10800000">
                <a:pos x="wd2" y="hd2"/>
              </a:cxn>
              <a:cxn ang="16200000">
                <a:pos x="wd2" y="hd2"/>
              </a:cxn>
            </a:cxnLst>
            <a:rect l="0" t="0" r="r" b="b"/>
            <a:pathLst>
              <a:path w="21086" h="21600" extrusionOk="0">
                <a:moveTo>
                  <a:pt x="11502" y="10309"/>
                </a:moveTo>
                <a:cubicBezTo>
                  <a:pt x="11767" y="10309"/>
                  <a:pt x="11981" y="10090"/>
                  <a:pt x="11981" y="9818"/>
                </a:cubicBezTo>
                <a:cubicBezTo>
                  <a:pt x="11981" y="9547"/>
                  <a:pt x="11767" y="9327"/>
                  <a:pt x="11502" y="9327"/>
                </a:cubicBezTo>
                <a:cubicBezTo>
                  <a:pt x="11237" y="9327"/>
                  <a:pt x="11022" y="9547"/>
                  <a:pt x="11022" y="9818"/>
                </a:cubicBezTo>
                <a:cubicBezTo>
                  <a:pt x="11022" y="10090"/>
                  <a:pt x="11237" y="10309"/>
                  <a:pt x="11502" y="10309"/>
                </a:cubicBezTo>
                <a:moveTo>
                  <a:pt x="15818" y="4909"/>
                </a:moveTo>
                <a:cubicBezTo>
                  <a:pt x="16083" y="4909"/>
                  <a:pt x="16297" y="5129"/>
                  <a:pt x="16297" y="5400"/>
                </a:cubicBezTo>
                <a:cubicBezTo>
                  <a:pt x="16297" y="5672"/>
                  <a:pt x="16083" y="5891"/>
                  <a:pt x="15818" y="5891"/>
                </a:cubicBezTo>
                <a:cubicBezTo>
                  <a:pt x="15553" y="5891"/>
                  <a:pt x="15338" y="5672"/>
                  <a:pt x="15338" y="5400"/>
                </a:cubicBezTo>
                <a:cubicBezTo>
                  <a:pt x="15338" y="5129"/>
                  <a:pt x="15553" y="4909"/>
                  <a:pt x="15818" y="4909"/>
                </a:cubicBezTo>
                <a:moveTo>
                  <a:pt x="15818" y="6873"/>
                </a:moveTo>
                <a:cubicBezTo>
                  <a:pt x="16612" y="6873"/>
                  <a:pt x="17256" y="6213"/>
                  <a:pt x="17256" y="5400"/>
                </a:cubicBezTo>
                <a:cubicBezTo>
                  <a:pt x="17256" y="4587"/>
                  <a:pt x="16612" y="3928"/>
                  <a:pt x="15818" y="3928"/>
                </a:cubicBezTo>
                <a:cubicBezTo>
                  <a:pt x="15023" y="3928"/>
                  <a:pt x="14379" y="4587"/>
                  <a:pt x="14379" y="5400"/>
                </a:cubicBezTo>
                <a:cubicBezTo>
                  <a:pt x="14379" y="6213"/>
                  <a:pt x="15023" y="6873"/>
                  <a:pt x="15818" y="6873"/>
                </a:cubicBezTo>
                <a:moveTo>
                  <a:pt x="12941" y="11782"/>
                </a:moveTo>
                <a:cubicBezTo>
                  <a:pt x="13206" y="11782"/>
                  <a:pt x="13420" y="11562"/>
                  <a:pt x="13420" y="11291"/>
                </a:cubicBezTo>
                <a:cubicBezTo>
                  <a:pt x="13420" y="11020"/>
                  <a:pt x="13206" y="10800"/>
                  <a:pt x="12941" y="10800"/>
                </a:cubicBezTo>
                <a:cubicBezTo>
                  <a:pt x="12675" y="10800"/>
                  <a:pt x="12461" y="11020"/>
                  <a:pt x="12461" y="11291"/>
                </a:cubicBezTo>
                <a:cubicBezTo>
                  <a:pt x="12461" y="11562"/>
                  <a:pt x="12675" y="11782"/>
                  <a:pt x="12941" y="11782"/>
                </a:cubicBezTo>
                <a:moveTo>
                  <a:pt x="10063" y="7855"/>
                </a:moveTo>
                <a:cubicBezTo>
                  <a:pt x="9798" y="7855"/>
                  <a:pt x="9584" y="8074"/>
                  <a:pt x="9584" y="8346"/>
                </a:cubicBezTo>
                <a:cubicBezTo>
                  <a:pt x="9584" y="8617"/>
                  <a:pt x="9798" y="8836"/>
                  <a:pt x="10063" y="8836"/>
                </a:cubicBezTo>
                <a:cubicBezTo>
                  <a:pt x="10328" y="8836"/>
                  <a:pt x="10543" y="8617"/>
                  <a:pt x="10543" y="8346"/>
                </a:cubicBezTo>
                <a:cubicBezTo>
                  <a:pt x="10543" y="8074"/>
                  <a:pt x="10328" y="7855"/>
                  <a:pt x="10063" y="7855"/>
                </a:cubicBezTo>
                <a:moveTo>
                  <a:pt x="1718" y="19842"/>
                </a:moveTo>
                <a:lnTo>
                  <a:pt x="3451" y="15392"/>
                </a:lnTo>
                <a:cubicBezTo>
                  <a:pt x="3684" y="15834"/>
                  <a:pt x="3973" y="16253"/>
                  <a:pt x="4312" y="16642"/>
                </a:cubicBezTo>
                <a:cubicBezTo>
                  <a:pt x="4824" y="17230"/>
                  <a:pt x="5418" y="17711"/>
                  <a:pt x="6061" y="18068"/>
                </a:cubicBezTo>
                <a:cubicBezTo>
                  <a:pt x="6061" y="18068"/>
                  <a:pt x="1718" y="19842"/>
                  <a:pt x="1718" y="19842"/>
                </a:cubicBezTo>
                <a:close/>
                <a:moveTo>
                  <a:pt x="3717" y="12060"/>
                </a:moveTo>
                <a:lnTo>
                  <a:pt x="0" y="21600"/>
                </a:lnTo>
                <a:lnTo>
                  <a:pt x="9319" y="17795"/>
                </a:lnTo>
                <a:cubicBezTo>
                  <a:pt x="9153" y="17815"/>
                  <a:pt x="8987" y="17824"/>
                  <a:pt x="8822" y="17824"/>
                </a:cubicBezTo>
                <a:cubicBezTo>
                  <a:pt x="5971" y="17824"/>
                  <a:pt x="3389" y="15002"/>
                  <a:pt x="3717" y="12060"/>
                </a:cubicBezTo>
                <a:moveTo>
                  <a:pt x="16115" y="10657"/>
                </a:moveTo>
                <a:cubicBezTo>
                  <a:pt x="15925" y="10851"/>
                  <a:pt x="15627" y="11171"/>
                  <a:pt x="15280" y="11542"/>
                </a:cubicBezTo>
                <a:cubicBezTo>
                  <a:pt x="14662" y="12204"/>
                  <a:pt x="13712" y="13221"/>
                  <a:pt x="13147" y="13753"/>
                </a:cubicBezTo>
                <a:lnTo>
                  <a:pt x="7665" y="8141"/>
                </a:lnTo>
                <a:cubicBezTo>
                  <a:pt x="8185" y="7563"/>
                  <a:pt x="9179" y="6590"/>
                  <a:pt x="9825" y="5958"/>
                </a:cubicBezTo>
                <a:cubicBezTo>
                  <a:pt x="10188" y="5603"/>
                  <a:pt x="10500" y="5298"/>
                  <a:pt x="10690" y="5103"/>
                </a:cubicBezTo>
                <a:cubicBezTo>
                  <a:pt x="13284" y="2447"/>
                  <a:pt x="18271" y="993"/>
                  <a:pt x="20136" y="982"/>
                </a:cubicBezTo>
                <a:cubicBezTo>
                  <a:pt x="20132" y="2572"/>
                  <a:pt x="18824" y="7884"/>
                  <a:pt x="16115" y="10657"/>
                </a:cubicBezTo>
                <a:moveTo>
                  <a:pt x="12477" y="14563"/>
                </a:moveTo>
                <a:cubicBezTo>
                  <a:pt x="12127" y="15873"/>
                  <a:pt x="11665" y="17072"/>
                  <a:pt x="11154" y="18035"/>
                </a:cubicBezTo>
                <a:cubicBezTo>
                  <a:pt x="10943" y="17454"/>
                  <a:pt x="10642" y="16798"/>
                  <a:pt x="10214" y="16110"/>
                </a:cubicBezTo>
                <a:cubicBezTo>
                  <a:pt x="10035" y="15823"/>
                  <a:pt x="9728" y="15656"/>
                  <a:pt x="9405" y="15656"/>
                </a:cubicBezTo>
                <a:cubicBezTo>
                  <a:pt x="9329" y="15656"/>
                  <a:pt x="9252" y="15665"/>
                  <a:pt x="9176" y="15684"/>
                </a:cubicBezTo>
                <a:cubicBezTo>
                  <a:pt x="8990" y="15731"/>
                  <a:pt x="8799" y="15755"/>
                  <a:pt x="8610" y="15755"/>
                </a:cubicBezTo>
                <a:cubicBezTo>
                  <a:pt x="7905" y="15755"/>
                  <a:pt x="7217" y="15432"/>
                  <a:pt x="6621" y="14822"/>
                </a:cubicBezTo>
                <a:cubicBezTo>
                  <a:pt x="5861" y="14044"/>
                  <a:pt x="5561" y="13114"/>
                  <a:pt x="5779" y="12206"/>
                </a:cubicBezTo>
                <a:cubicBezTo>
                  <a:pt x="5877" y="11797"/>
                  <a:pt x="5709" y="11370"/>
                  <a:pt x="5363" y="11144"/>
                </a:cubicBezTo>
                <a:cubicBezTo>
                  <a:pt x="4690" y="10706"/>
                  <a:pt x="4050" y="10398"/>
                  <a:pt x="3482" y="10183"/>
                </a:cubicBezTo>
                <a:cubicBezTo>
                  <a:pt x="4423" y="9658"/>
                  <a:pt x="5594" y="9186"/>
                  <a:pt x="6874" y="8827"/>
                </a:cubicBezTo>
                <a:cubicBezTo>
                  <a:pt x="6900" y="8820"/>
                  <a:pt x="6921" y="8803"/>
                  <a:pt x="6946" y="8793"/>
                </a:cubicBezTo>
                <a:lnTo>
                  <a:pt x="12510" y="14490"/>
                </a:lnTo>
                <a:cubicBezTo>
                  <a:pt x="12501" y="14515"/>
                  <a:pt x="12484" y="14536"/>
                  <a:pt x="12477" y="14563"/>
                </a:cubicBezTo>
                <a:moveTo>
                  <a:pt x="20922" y="167"/>
                </a:moveTo>
                <a:cubicBezTo>
                  <a:pt x="20813" y="55"/>
                  <a:pt x="20545" y="0"/>
                  <a:pt x="20157" y="0"/>
                </a:cubicBezTo>
                <a:cubicBezTo>
                  <a:pt x="18131" y="0"/>
                  <a:pt x="12842" y="1511"/>
                  <a:pt x="10012" y="4409"/>
                </a:cubicBezTo>
                <a:cubicBezTo>
                  <a:pt x="9345" y="5092"/>
                  <a:pt x="7134" y="7175"/>
                  <a:pt x="6621" y="7880"/>
                </a:cubicBezTo>
                <a:cubicBezTo>
                  <a:pt x="4961" y="8346"/>
                  <a:pt x="2544" y="9277"/>
                  <a:pt x="1196" y="10657"/>
                </a:cubicBezTo>
                <a:cubicBezTo>
                  <a:pt x="1196" y="10657"/>
                  <a:pt x="2841" y="10663"/>
                  <a:pt x="4848" y="11972"/>
                </a:cubicBezTo>
                <a:cubicBezTo>
                  <a:pt x="4556" y="13190"/>
                  <a:pt x="4926" y="14475"/>
                  <a:pt x="5943" y="15516"/>
                </a:cubicBezTo>
                <a:cubicBezTo>
                  <a:pt x="6735" y="16327"/>
                  <a:pt x="7672" y="16737"/>
                  <a:pt x="8610" y="16737"/>
                </a:cubicBezTo>
                <a:cubicBezTo>
                  <a:pt x="8876" y="16737"/>
                  <a:pt x="9142" y="16704"/>
                  <a:pt x="9405" y="16637"/>
                </a:cubicBezTo>
                <a:cubicBezTo>
                  <a:pt x="10683" y="18692"/>
                  <a:pt x="10690" y="20376"/>
                  <a:pt x="10690" y="20376"/>
                </a:cubicBezTo>
                <a:cubicBezTo>
                  <a:pt x="12038" y="18996"/>
                  <a:pt x="12948" y="16521"/>
                  <a:pt x="13402" y="14822"/>
                </a:cubicBezTo>
                <a:cubicBezTo>
                  <a:pt x="14091" y="14297"/>
                  <a:pt x="16126" y="12034"/>
                  <a:pt x="16793" y="11351"/>
                </a:cubicBezTo>
                <a:cubicBezTo>
                  <a:pt x="20164" y="7900"/>
                  <a:pt x="21600" y="861"/>
                  <a:pt x="20922" y="167"/>
                </a:cubicBezTo>
              </a:path>
            </a:pathLst>
          </a:custGeom>
          <a:solidFill>
            <a:srgbClr val="009B97"/>
          </a:solidFill>
          <a:ln w="12700">
            <a:miter lim="400000"/>
          </a:ln>
        </p:spPr>
        <p:txBody>
          <a:bodyPr anchor="ctr"/>
          <a:lstStyle/>
          <a:p>
            <a:pPr algn="ctr"/>
            <a:endParaRPr sz="2000" dirty="0">
              <a:cs typeface="+mn-ea"/>
              <a:sym typeface="+mn-lt"/>
            </a:endParaRPr>
          </a:p>
        </p:txBody>
      </p:sp>
      <p:sp>
        <p:nvSpPr>
          <p:cNvPr id="15" name="文本框 14"/>
          <p:cNvSpPr txBox="1"/>
          <p:nvPr/>
        </p:nvSpPr>
        <p:spPr>
          <a:xfrm>
            <a:off x="4857115" y="843915"/>
            <a:ext cx="7117715" cy="5169535"/>
          </a:xfrm>
          <a:prstGeom prst="rect">
            <a:avLst/>
          </a:prstGeom>
          <a:noFill/>
        </p:spPr>
        <p:txBody>
          <a:bodyPr wrap="square" rtlCol="0">
            <a:spAutoFit/>
          </a:bodyPr>
          <a:p>
            <a:pPr algn="l">
              <a:lnSpc>
                <a:spcPct val="150000"/>
              </a:lnSpc>
              <a:buClrTx/>
              <a:buSzTx/>
              <a:buNone/>
            </a:pPr>
            <a:r>
              <a:rPr sz="2000" b="1" spc="100" dirty="0">
                <a:solidFill>
                  <a:srgbClr val="388BA5"/>
                </a:solidFill>
                <a:cs typeface="+mn-ea"/>
                <a:sym typeface="+mn-lt"/>
              </a:rPr>
              <a:t>1.羟基氧化铁脱硫剂的脱硫精度高于氧化铁脱硫剂</a:t>
            </a:r>
            <a:r>
              <a:rPr sz="2000" spc="100" dirty="0">
                <a:solidFill>
                  <a:srgbClr val="388BA5"/>
                </a:solidFill>
                <a:cs typeface="+mn-ea"/>
                <a:sym typeface="+mn-lt"/>
              </a:rPr>
              <a:t>。</a:t>
            </a:r>
            <a:endParaRPr sz="2000" spc="100" dirty="0">
              <a:solidFill>
                <a:srgbClr val="388BA5"/>
              </a:solidFill>
              <a:cs typeface="+mn-ea"/>
              <a:sym typeface="+mn-lt"/>
            </a:endParaRPr>
          </a:p>
          <a:p>
            <a:pPr algn="l">
              <a:lnSpc>
                <a:spcPct val="150000"/>
              </a:lnSpc>
              <a:buClrTx/>
              <a:buSzTx/>
              <a:buNone/>
            </a:pPr>
            <a:r>
              <a:rPr lang="en-US" sz="2000" spc="100" dirty="0">
                <a:solidFill>
                  <a:srgbClr val="388BA5"/>
                </a:solidFill>
                <a:cs typeface="+mn-ea"/>
                <a:sym typeface="+mn-lt"/>
              </a:rPr>
              <a:t>    </a:t>
            </a:r>
            <a:r>
              <a:rPr sz="2000" spc="100" dirty="0">
                <a:solidFill>
                  <a:srgbClr val="388BA5"/>
                </a:solidFill>
                <a:cs typeface="+mn-ea"/>
                <a:sym typeface="+mn-lt"/>
              </a:rPr>
              <a:t>当进口H2S浓度达到1000ppm时，羟基氧化铁脱硫剂的出口H2S浓度可以降低到0.05ppm，而氧化铁脱硫剂的出口H2S浓度为1ppm。</a:t>
            </a:r>
            <a:endParaRPr sz="2000" spc="100" dirty="0">
              <a:solidFill>
                <a:srgbClr val="388BA5"/>
              </a:solidFill>
              <a:cs typeface="+mn-ea"/>
              <a:sym typeface="+mn-lt"/>
            </a:endParaRPr>
          </a:p>
          <a:p>
            <a:pPr algn="l">
              <a:lnSpc>
                <a:spcPct val="150000"/>
              </a:lnSpc>
              <a:buClrTx/>
              <a:buSzTx/>
              <a:buNone/>
            </a:pPr>
            <a:r>
              <a:rPr sz="2000" b="1" spc="100" dirty="0">
                <a:solidFill>
                  <a:srgbClr val="388BA5"/>
                </a:solidFill>
                <a:cs typeface="+mn-ea"/>
                <a:sym typeface="+mn-lt"/>
              </a:rPr>
              <a:t>2.羟基氧化铁脱硫剂的反应速度比氧化铁脱硫剂更快。</a:t>
            </a:r>
            <a:endParaRPr sz="2000" b="1" spc="100" dirty="0">
              <a:solidFill>
                <a:srgbClr val="388BA5"/>
              </a:solidFill>
              <a:cs typeface="+mn-ea"/>
              <a:sym typeface="+mn-lt"/>
            </a:endParaRPr>
          </a:p>
          <a:p>
            <a:pPr algn="l">
              <a:lnSpc>
                <a:spcPct val="150000"/>
              </a:lnSpc>
              <a:buClrTx/>
              <a:buSzTx/>
              <a:buNone/>
            </a:pPr>
            <a:r>
              <a:rPr sz="2000" b="1" spc="100" dirty="0">
                <a:solidFill>
                  <a:srgbClr val="388BA5"/>
                </a:solidFill>
                <a:cs typeface="+mn-ea"/>
                <a:sym typeface="+mn-lt"/>
              </a:rPr>
              <a:t> </a:t>
            </a:r>
            <a:r>
              <a:rPr lang="en-US" sz="2000" b="1" spc="100" dirty="0">
                <a:solidFill>
                  <a:srgbClr val="388BA5"/>
                </a:solidFill>
                <a:cs typeface="+mn-ea"/>
                <a:sym typeface="+mn-lt"/>
              </a:rPr>
              <a:t>   </a:t>
            </a:r>
            <a:r>
              <a:rPr sz="2000" spc="100" dirty="0">
                <a:solidFill>
                  <a:srgbClr val="388BA5"/>
                </a:solidFill>
                <a:cs typeface="+mn-ea"/>
                <a:sym typeface="+mn-lt"/>
              </a:rPr>
              <a:t>羟基氧化铁脱硫剂在空速1000-20000h-1的条件下，仍然能保持高效的脱硫性能，而氧化铁脱硫剂在使用过程中，其反应速度可能会受到影响。</a:t>
            </a:r>
            <a:endParaRPr sz="2000" spc="100" dirty="0">
              <a:solidFill>
                <a:srgbClr val="388BA5"/>
              </a:solidFill>
              <a:cs typeface="+mn-ea"/>
              <a:sym typeface="+mn-lt"/>
            </a:endParaRPr>
          </a:p>
          <a:p>
            <a:pPr algn="l">
              <a:lnSpc>
                <a:spcPct val="150000"/>
              </a:lnSpc>
              <a:buClrTx/>
              <a:buSzTx/>
              <a:buNone/>
            </a:pPr>
            <a:r>
              <a:rPr sz="2000" b="1" spc="100" dirty="0">
                <a:solidFill>
                  <a:srgbClr val="388BA5"/>
                </a:solidFill>
                <a:cs typeface="+mn-ea"/>
                <a:sym typeface="+mn-lt"/>
              </a:rPr>
              <a:t>3.羟基氧化铁脱硫剂的透穿硫容大于氧化铁脱硫剂。</a:t>
            </a:r>
            <a:endParaRPr sz="2000" b="1" spc="100" dirty="0">
              <a:solidFill>
                <a:srgbClr val="388BA5"/>
              </a:solidFill>
              <a:cs typeface="+mn-ea"/>
              <a:sym typeface="+mn-lt"/>
            </a:endParaRPr>
          </a:p>
          <a:p>
            <a:pPr algn="l">
              <a:lnSpc>
                <a:spcPct val="150000"/>
              </a:lnSpc>
              <a:buClrTx/>
              <a:buSzTx/>
              <a:buNone/>
            </a:pPr>
            <a:r>
              <a:rPr lang="en-US" sz="2000" spc="100" dirty="0">
                <a:solidFill>
                  <a:srgbClr val="388BA5"/>
                </a:solidFill>
                <a:cs typeface="+mn-ea"/>
                <a:sym typeface="+mn-lt"/>
              </a:rPr>
              <a:t>    </a:t>
            </a:r>
            <a:r>
              <a:rPr sz="2000" spc="100" dirty="0">
                <a:solidFill>
                  <a:srgbClr val="388BA5"/>
                </a:solidFill>
                <a:cs typeface="+mn-ea"/>
                <a:sym typeface="+mn-lt"/>
              </a:rPr>
              <a:t>在相同条件下，羟基氧化铁脱硫剂的一次性精脱H2S硫容可以达到15-20%，而氧化铁脱硫剂的硫容可能只有3-6%。</a:t>
            </a:r>
            <a:endParaRPr sz="2000" spc="100" dirty="0">
              <a:solidFill>
                <a:srgbClr val="388BA5"/>
              </a:solidFill>
              <a:cs typeface="+mn-ea"/>
              <a:sym typeface="+mn-lt"/>
            </a:endParaRPr>
          </a:p>
        </p:txBody>
      </p:sp>
      <p:sp>
        <p:nvSpPr>
          <p:cNvPr id="6" name="任意多边形: 形状 16"/>
          <p:cNvSpPr/>
          <p:nvPr/>
        </p:nvSpPr>
        <p:spPr>
          <a:xfrm flipH="1">
            <a:off x="2918460" y="3226435"/>
            <a:ext cx="1074420" cy="968375"/>
          </a:xfrm>
          <a:custGeom>
            <a:avLst/>
            <a:gdLst>
              <a:gd name="connsiteX0" fmla="*/ 241311 w 331352"/>
              <a:gd name="connsiteY0" fmla="*/ 265737 h 310187"/>
              <a:gd name="connsiteX1" fmla="*/ 227023 w 331352"/>
              <a:gd name="connsiteY1" fmla="*/ 280025 h 310187"/>
              <a:gd name="connsiteX2" fmla="*/ 241311 w 331352"/>
              <a:gd name="connsiteY2" fmla="*/ 294313 h 310187"/>
              <a:gd name="connsiteX3" fmla="*/ 255599 w 331352"/>
              <a:gd name="connsiteY3" fmla="*/ 280025 h 310187"/>
              <a:gd name="connsiteX4" fmla="*/ 241311 w 331352"/>
              <a:gd name="connsiteY4" fmla="*/ 265737 h 310187"/>
              <a:gd name="connsiteX5" fmla="*/ 125424 w 331352"/>
              <a:gd name="connsiteY5" fmla="*/ 265737 h 310187"/>
              <a:gd name="connsiteX6" fmla="*/ 111136 w 331352"/>
              <a:gd name="connsiteY6" fmla="*/ 280025 h 310187"/>
              <a:gd name="connsiteX7" fmla="*/ 125424 w 331352"/>
              <a:gd name="connsiteY7" fmla="*/ 294313 h 310187"/>
              <a:gd name="connsiteX8" fmla="*/ 139712 w 331352"/>
              <a:gd name="connsiteY8" fmla="*/ 280025 h 310187"/>
              <a:gd name="connsiteX9" fmla="*/ 125424 w 331352"/>
              <a:gd name="connsiteY9" fmla="*/ 265737 h 310187"/>
              <a:gd name="connsiteX10" fmla="*/ 242898 w 331352"/>
              <a:gd name="connsiteY10" fmla="*/ 168899 h 310187"/>
              <a:gd name="connsiteX11" fmla="*/ 242898 w 331352"/>
              <a:gd name="connsiteY11" fmla="*/ 192712 h 310187"/>
              <a:gd name="connsiteX12" fmla="*/ 268298 w 331352"/>
              <a:gd name="connsiteY12" fmla="*/ 192712 h 310187"/>
              <a:gd name="connsiteX13" fmla="*/ 276236 w 331352"/>
              <a:gd name="connsiteY13" fmla="*/ 168899 h 310187"/>
              <a:gd name="connsiteX14" fmla="*/ 173048 w 331352"/>
              <a:gd name="connsiteY14" fmla="*/ 168899 h 310187"/>
              <a:gd name="connsiteX15" fmla="*/ 173048 w 331352"/>
              <a:gd name="connsiteY15" fmla="*/ 192712 h 310187"/>
              <a:gd name="connsiteX16" fmla="*/ 222261 w 331352"/>
              <a:gd name="connsiteY16" fmla="*/ 192712 h 310187"/>
              <a:gd name="connsiteX17" fmla="*/ 222261 w 331352"/>
              <a:gd name="connsiteY17" fmla="*/ 168899 h 310187"/>
              <a:gd name="connsiteX18" fmla="*/ 120661 w 331352"/>
              <a:gd name="connsiteY18" fmla="*/ 168899 h 310187"/>
              <a:gd name="connsiteX19" fmla="*/ 128598 w 331352"/>
              <a:gd name="connsiteY19" fmla="*/ 192712 h 310187"/>
              <a:gd name="connsiteX20" fmla="*/ 152411 w 331352"/>
              <a:gd name="connsiteY20" fmla="*/ 192712 h 310187"/>
              <a:gd name="connsiteX21" fmla="*/ 152411 w 331352"/>
              <a:gd name="connsiteY21" fmla="*/ 168899 h 310187"/>
              <a:gd name="connsiteX22" fmla="*/ 242898 w 331352"/>
              <a:gd name="connsiteY22" fmla="*/ 119687 h 310187"/>
              <a:gd name="connsiteX23" fmla="*/ 242898 w 331352"/>
              <a:gd name="connsiteY23" fmla="*/ 148262 h 310187"/>
              <a:gd name="connsiteX24" fmla="*/ 282586 w 331352"/>
              <a:gd name="connsiteY24" fmla="*/ 148262 h 310187"/>
              <a:gd name="connsiteX25" fmla="*/ 290523 w 331352"/>
              <a:gd name="connsiteY25" fmla="*/ 119687 h 310187"/>
              <a:gd name="connsiteX26" fmla="*/ 173048 w 331352"/>
              <a:gd name="connsiteY26" fmla="*/ 119687 h 310187"/>
              <a:gd name="connsiteX27" fmla="*/ 173048 w 331352"/>
              <a:gd name="connsiteY27" fmla="*/ 148262 h 310187"/>
              <a:gd name="connsiteX28" fmla="*/ 222261 w 331352"/>
              <a:gd name="connsiteY28" fmla="*/ 148262 h 310187"/>
              <a:gd name="connsiteX29" fmla="*/ 222261 w 331352"/>
              <a:gd name="connsiteY29" fmla="*/ 119687 h 310187"/>
              <a:gd name="connsiteX30" fmla="*/ 103198 w 331352"/>
              <a:gd name="connsiteY30" fmla="*/ 119687 h 310187"/>
              <a:gd name="connsiteX31" fmla="*/ 112723 w 331352"/>
              <a:gd name="connsiteY31" fmla="*/ 148262 h 310187"/>
              <a:gd name="connsiteX32" fmla="*/ 152411 w 331352"/>
              <a:gd name="connsiteY32" fmla="*/ 148262 h 310187"/>
              <a:gd name="connsiteX33" fmla="*/ 152411 w 331352"/>
              <a:gd name="connsiteY33" fmla="*/ 119687 h 310187"/>
              <a:gd name="connsiteX34" fmla="*/ 242898 w 331352"/>
              <a:gd name="connsiteY34" fmla="*/ 75237 h 310187"/>
              <a:gd name="connsiteX35" fmla="*/ 242898 w 331352"/>
              <a:gd name="connsiteY35" fmla="*/ 99050 h 310187"/>
              <a:gd name="connsiteX36" fmla="*/ 296873 w 331352"/>
              <a:gd name="connsiteY36" fmla="*/ 99050 h 310187"/>
              <a:gd name="connsiteX37" fmla="*/ 304811 w 331352"/>
              <a:gd name="connsiteY37" fmla="*/ 75237 h 310187"/>
              <a:gd name="connsiteX38" fmla="*/ 173048 w 331352"/>
              <a:gd name="connsiteY38" fmla="*/ 75237 h 310187"/>
              <a:gd name="connsiteX39" fmla="*/ 173048 w 331352"/>
              <a:gd name="connsiteY39" fmla="*/ 99050 h 310187"/>
              <a:gd name="connsiteX40" fmla="*/ 222261 w 331352"/>
              <a:gd name="connsiteY40" fmla="*/ 99050 h 310187"/>
              <a:gd name="connsiteX41" fmla="*/ 222261 w 331352"/>
              <a:gd name="connsiteY41" fmla="*/ 75237 h 310187"/>
              <a:gd name="connsiteX42" fmla="*/ 87323 w 331352"/>
              <a:gd name="connsiteY42" fmla="*/ 75237 h 310187"/>
              <a:gd name="connsiteX43" fmla="*/ 95261 w 331352"/>
              <a:gd name="connsiteY43" fmla="*/ 99050 h 310187"/>
              <a:gd name="connsiteX44" fmla="*/ 152411 w 331352"/>
              <a:gd name="connsiteY44" fmla="*/ 99050 h 310187"/>
              <a:gd name="connsiteX45" fmla="*/ 152411 w 331352"/>
              <a:gd name="connsiteY45" fmla="*/ 75237 h 310187"/>
              <a:gd name="connsiteX46" fmla="*/ 13989 w 331352"/>
              <a:gd name="connsiteY46" fmla="*/ 328 h 310187"/>
              <a:gd name="connsiteX47" fmla="*/ 64579 w 331352"/>
              <a:gd name="connsiteY47" fmla="*/ 19694 h 310187"/>
              <a:gd name="connsiteX48" fmla="*/ 69768 w 331352"/>
              <a:gd name="connsiteY48" fmla="*/ 26149 h 310187"/>
              <a:gd name="connsiteX49" fmla="*/ 80145 w 331352"/>
              <a:gd name="connsiteY49" fmla="*/ 54553 h 310187"/>
              <a:gd name="connsiteX50" fmla="*/ 81442 w 331352"/>
              <a:gd name="connsiteY50" fmla="*/ 54553 h 310187"/>
              <a:gd name="connsiteX51" fmla="*/ 321421 w 331352"/>
              <a:gd name="connsiteY51" fmla="*/ 54553 h 310187"/>
              <a:gd name="connsiteX52" fmla="*/ 329204 w 331352"/>
              <a:gd name="connsiteY52" fmla="*/ 58426 h 310187"/>
              <a:gd name="connsiteX53" fmla="*/ 330501 w 331352"/>
              <a:gd name="connsiteY53" fmla="*/ 68755 h 310187"/>
              <a:gd name="connsiteX54" fmla="*/ 286397 w 331352"/>
              <a:gd name="connsiteY54" fmla="*/ 205610 h 310187"/>
              <a:gd name="connsiteX55" fmla="*/ 276019 w 331352"/>
              <a:gd name="connsiteY55" fmla="*/ 213356 h 310187"/>
              <a:gd name="connsiteX56" fmla="*/ 120358 w 331352"/>
              <a:gd name="connsiteY56" fmla="*/ 213356 h 310187"/>
              <a:gd name="connsiteX57" fmla="*/ 116466 w 331352"/>
              <a:gd name="connsiteY57" fmla="*/ 212065 h 310187"/>
              <a:gd name="connsiteX58" fmla="*/ 106089 w 331352"/>
              <a:gd name="connsiteY58" fmla="*/ 240469 h 310187"/>
              <a:gd name="connsiteX59" fmla="*/ 276019 w 331352"/>
              <a:gd name="connsiteY59" fmla="*/ 240469 h 310187"/>
              <a:gd name="connsiteX60" fmla="*/ 285100 w 331352"/>
              <a:gd name="connsiteY60" fmla="*/ 248215 h 310187"/>
              <a:gd name="connsiteX61" fmla="*/ 276019 w 331352"/>
              <a:gd name="connsiteY61" fmla="*/ 257253 h 310187"/>
              <a:gd name="connsiteX62" fmla="*/ 266939 w 331352"/>
              <a:gd name="connsiteY62" fmla="*/ 257253 h 310187"/>
              <a:gd name="connsiteX63" fmla="*/ 274722 w 331352"/>
              <a:gd name="connsiteY63" fmla="*/ 279201 h 310187"/>
              <a:gd name="connsiteX64" fmla="*/ 242293 w 331352"/>
              <a:gd name="connsiteY64" fmla="*/ 310187 h 310187"/>
              <a:gd name="connsiteX65" fmla="*/ 211160 w 331352"/>
              <a:gd name="connsiteY65" fmla="*/ 279201 h 310187"/>
              <a:gd name="connsiteX66" fmla="*/ 218943 w 331352"/>
              <a:gd name="connsiteY66" fmla="*/ 257253 h 310187"/>
              <a:gd name="connsiteX67" fmla="*/ 148896 w 331352"/>
              <a:gd name="connsiteY67" fmla="*/ 257253 h 310187"/>
              <a:gd name="connsiteX68" fmla="*/ 157976 w 331352"/>
              <a:gd name="connsiteY68" fmla="*/ 279201 h 310187"/>
              <a:gd name="connsiteX69" fmla="*/ 125547 w 331352"/>
              <a:gd name="connsiteY69" fmla="*/ 310187 h 310187"/>
              <a:gd name="connsiteX70" fmla="*/ 93117 w 331352"/>
              <a:gd name="connsiteY70" fmla="*/ 279201 h 310187"/>
              <a:gd name="connsiteX71" fmla="*/ 102197 w 331352"/>
              <a:gd name="connsiteY71" fmla="*/ 257253 h 310187"/>
              <a:gd name="connsiteX72" fmla="*/ 93117 w 331352"/>
              <a:gd name="connsiteY72" fmla="*/ 257253 h 310187"/>
              <a:gd name="connsiteX73" fmla="*/ 86631 w 331352"/>
              <a:gd name="connsiteY73" fmla="*/ 253380 h 310187"/>
              <a:gd name="connsiteX74" fmla="*/ 85334 w 331352"/>
              <a:gd name="connsiteY74" fmla="*/ 245633 h 310187"/>
              <a:gd name="connsiteX75" fmla="*/ 100900 w 331352"/>
              <a:gd name="connsiteY75" fmla="*/ 201737 h 310187"/>
              <a:gd name="connsiteX76" fmla="*/ 107386 w 331352"/>
              <a:gd name="connsiteY76" fmla="*/ 196572 h 310187"/>
              <a:gd name="connsiteX77" fmla="*/ 51607 w 331352"/>
              <a:gd name="connsiteY77" fmla="*/ 37769 h 310187"/>
              <a:gd name="connsiteX78" fmla="*/ 6206 w 331352"/>
              <a:gd name="connsiteY78" fmla="*/ 19694 h 310187"/>
              <a:gd name="connsiteX79" fmla="*/ 1017 w 331352"/>
              <a:gd name="connsiteY79" fmla="*/ 6783 h 310187"/>
              <a:gd name="connsiteX80" fmla="*/ 13989 w 331352"/>
              <a:gd name="connsiteY80" fmla="*/ 328 h 310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331352" h="310187">
                <a:moveTo>
                  <a:pt x="241311" y="265737"/>
                </a:moveTo>
                <a:cubicBezTo>
                  <a:pt x="233420" y="265737"/>
                  <a:pt x="227023" y="272134"/>
                  <a:pt x="227023" y="280025"/>
                </a:cubicBezTo>
                <a:cubicBezTo>
                  <a:pt x="227023" y="287916"/>
                  <a:pt x="233420" y="294313"/>
                  <a:pt x="241311" y="294313"/>
                </a:cubicBezTo>
                <a:cubicBezTo>
                  <a:pt x="249202" y="294313"/>
                  <a:pt x="255599" y="287916"/>
                  <a:pt x="255599" y="280025"/>
                </a:cubicBezTo>
                <a:cubicBezTo>
                  <a:pt x="255599" y="272134"/>
                  <a:pt x="249202" y="265737"/>
                  <a:pt x="241311" y="265737"/>
                </a:cubicBezTo>
                <a:close/>
                <a:moveTo>
                  <a:pt x="125424" y="265737"/>
                </a:moveTo>
                <a:cubicBezTo>
                  <a:pt x="117533" y="265737"/>
                  <a:pt x="111136" y="272134"/>
                  <a:pt x="111136" y="280025"/>
                </a:cubicBezTo>
                <a:cubicBezTo>
                  <a:pt x="111136" y="287916"/>
                  <a:pt x="117533" y="294313"/>
                  <a:pt x="125424" y="294313"/>
                </a:cubicBezTo>
                <a:cubicBezTo>
                  <a:pt x="133315" y="294313"/>
                  <a:pt x="139712" y="287916"/>
                  <a:pt x="139712" y="280025"/>
                </a:cubicBezTo>
                <a:cubicBezTo>
                  <a:pt x="139712" y="272134"/>
                  <a:pt x="133315" y="265737"/>
                  <a:pt x="125424" y="265737"/>
                </a:cubicBezTo>
                <a:close/>
                <a:moveTo>
                  <a:pt x="242898" y="168899"/>
                </a:moveTo>
                <a:lnTo>
                  <a:pt x="242898" y="192712"/>
                </a:lnTo>
                <a:lnTo>
                  <a:pt x="268298" y="192712"/>
                </a:lnTo>
                <a:lnTo>
                  <a:pt x="276236" y="168899"/>
                </a:lnTo>
                <a:close/>
                <a:moveTo>
                  <a:pt x="173048" y="168899"/>
                </a:moveTo>
                <a:lnTo>
                  <a:pt x="173048" y="192712"/>
                </a:lnTo>
                <a:lnTo>
                  <a:pt x="222261" y="192712"/>
                </a:lnTo>
                <a:lnTo>
                  <a:pt x="222261" y="168899"/>
                </a:lnTo>
                <a:close/>
                <a:moveTo>
                  <a:pt x="120661" y="168899"/>
                </a:moveTo>
                <a:lnTo>
                  <a:pt x="128598" y="192712"/>
                </a:lnTo>
                <a:lnTo>
                  <a:pt x="152411" y="192712"/>
                </a:lnTo>
                <a:lnTo>
                  <a:pt x="152411" y="168899"/>
                </a:lnTo>
                <a:close/>
                <a:moveTo>
                  <a:pt x="242898" y="119687"/>
                </a:moveTo>
                <a:lnTo>
                  <a:pt x="242898" y="148262"/>
                </a:lnTo>
                <a:lnTo>
                  <a:pt x="282586" y="148262"/>
                </a:lnTo>
                <a:lnTo>
                  <a:pt x="290523" y="119687"/>
                </a:lnTo>
                <a:close/>
                <a:moveTo>
                  <a:pt x="173048" y="119687"/>
                </a:moveTo>
                <a:lnTo>
                  <a:pt x="173048" y="148262"/>
                </a:lnTo>
                <a:lnTo>
                  <a:pt x="222261" y="148262"/>
                </a:lnTo>
                <a:lnTo>
                  <a:pt x="222261" y="119687"/>
                </a:lnTo>
                <a:close/>
                <a:moveTo>
                  <a:pt x="103198" y="119687"/>
                </a:moveTo>
                <a:lnTo>
                  <a:pt x="112723" y="148262"/>
                </a:lnTo>
                <a:lnTo>
                  <a:pt x="152411" y="148262"/>
                </a:lnTo>
                <a:lnTo>
                  <a:pt x="152411" y="119687"/>
                </a:lnTo>
                <a:close/>
                <a:moveTo>
                  <a:pt x="242898" y="75237"/>
                </a:moveTo>
                <a:lnTo>
                  <a:pt x="242898" y="99050"/>
                </a:lnTo>
                <a:lnTo>
                  <a:pt x="296873" y="99050"/>
                </a:lnTo>
                <a:lnTo>
                  <a:pt x="304811" y="75237"/>
                </a:lnTo>
                <a:close/>
                <a:moveTo>
                  <a:pt x="173048" y="75237"/>
                </a:moveTo>
                <a:lnTo>
                  <a:pt x="173048" y="99050"/>
                </a:lnTo>
                <a:lnTo>
                  <a:pt x="222261" y="99050"/>
                </a:lnTo>
                <a:lnTo>
                  <a:pt x="222261" y="75237"/>
                </a:lnTo>
                <a:close/>
                <a:moveTo>
                  <a:pt x="87323" y="75237"/>
                </a:moveTo>
                <a:lnTo>
                  <a:pt x="95261" y="99050"/>
                </a:lnTo>
                <a:lnTo>
                  <a:pt x="152411" y="99050"/>
                </a:lnTo>
                <a:lnTo>
                  <a:pt x="152411" y="75237"/>
                </a:lnTo>
                <a:close/>
                <a:moveTo>
                  <a:pt x="13989" y="328"/>
                </a:moveTo>
                <a:cubicBezTo>
                  <a:pt x="13989" y="328"/>
                  <a:pt x="13989" y="328"/>
                  <a:pt x="64579" y="19694"/>
                </a:cubicBezTo>
                <a:cubicBezTo>
                  <a:pt x="67173" y="20985"/>
                  <a:pt x="68471" y="23567"/>
                  <a:pt x="69768" y="26149"/>
                </a:cubicBezTo>
                <a:cubicBezTo>
                  <a:pt x="69768" y="26149"/>
                  <a:pt x="69768" y="26149"/>
                  <a:pt x="80145" y="54553"/>
                </a:cubicBezTo>
                <a:cubicBezTo>
                  <a:pt x="80145" y="54553"/>
                  <a:pt x="81442" y="54553"/>
                  <a:pt x="81442" y="54553"/>
                </a:cubicBezTo>
                <a:cubicBezTo>
                  <a:pt x="81442" y="54553"/>
                  <a:pt x="81442" y="54553"/>
                  <a:pt x="321421" y="54553"/>
                </a:cubicBezTo>
                <a:cubicBezTo>
                  <a:pt x="324015" y="54553"/>
                  <a:pt x="327907" y="55844"/>
                  <a:pt x="329204" y="58426"/>
                </a:cubicBezTo>
                <a:cubicBezTo>
                  <a:pt x="331798" y="62300"/>
                  <a:pt x="331798" y="64882"/>
                  <a:pt x="330501" y="68755"/>
                </a:cubicBezTo>
                <a:cubicBezTo>
                  <a:pt x="330501" y="68755"/>
                  <a:pt x="330501" y="68755"/>
                  <a:pt x="286397" y="205610"/>
                </a:cubicBezTo>
                <a:cubicBezTo>
                  <a:pt x="285100" y="210774"/>
                  <a:pt x="281208" y="213356"/>
                  <a:pt x="276019" y="213356"/>
                </a:cubicBezTo>
                <a:cubicBezTo>
                  <a:pt x="276019" y="213356"/>
                  <a:pt x="276019" y="213356"/>
                  <a:pt x="120358" y="213356"/>
                </a:cubicBezTo>
                <a:cubicBezTo>
                  <a:pt x="119061" y="213356"/>
                  <a:pt x="117763" y="213356"/>
                  <a:pt x="116466" y="212065"/>
                </a:cubicBezTo>
                <a:cubicBezTo>
                  <a:pt x="116466" y="212065"/>
                  <a:pt x="116466" y="212065"/>
                  <a:pt x="106089" y="240469"/>
                </a:cubicBezTo>
                <a:cubicBezTo>
                  <a:pt x="106089" y="240469"/>
                  <a:pt x="106089" y="240469"/>
                  <a:pt x="276019" y="240469"/>
                </a:cubicBezTo>
                <a:cubicBezTo>
                  <a:pt x="281208" y="240469"/>
                  <a:pt x="285100" y="244342"/>
                  <a:pt x="285100" y="248215"/>
                </a:cubicBezTo>
                <a:cubicBezTo>
                  <a:pt x="285100" y="253380"/>
                  <a:pt x="281208" y="257253"/>
                  <a:pt x="276019" y="257253"/>
                </a:cubicBezTo>
                <a:cubicBezTo>
                  <a:pt x="276019" y="257253"/>
                  <a:pt x="276019" y="257253"/>
                  <a:pt x="266939" y="257253"/>
                </a:cubicBezTo>
                <a:cubicBezTo>
                  <a:pt x="272128" y="263708"/>
                  <a:pt x="274722" y="270164"/>
                  <a:pt x="274722" y="279201"/>
                </a:cubicBezTo>
                <a:cubicBezTo>
                  <a:pt x="274722" y="295985"/>
                  <a:pt x="260453" y="310187"/>
                  <a:pt x="242293" y="310187"/>
                </a:cubicBezTo>
                <a:cubicBezTo>
                  <a:pt x="225429" y="310187"/>
                  <a:pt x="211160" y="295985"/>
                  <a:pt x="211160" y="279201"/>
                </a:cubicBezTo>
                <a:cubicBezTo>
                  <a:pt x="211160" y="270164"/>
                  <a:pt x="213755" y="263708"/>
                  <a:pt x="218943" y="257253"/>
                </a:cubicBezTo>
                <a:cubicBezTo>
                  <a:pt x="218943" y="257253"/>
                  <a:pt x="218943" y="257253"/>
                  <a:pt x="148896" y="257253"/>
                </a:cubicBezTo>
                <a:cubicBezTo>
                  <a:pt x="154084" y="263708"/>
                  <a:pt x="157976" y="270164"/>
                  <a:pt x="157976" y="279201"/>
                </a:cubicBezTo>
                <a:cubicBezTo>
                  <a:pt x="157976" y="295985"/>
                  <a:pt x="143707" y="310187"/>
                  <a:pt x="125547" y="310187"/>
                </a:cubicBezTo>
                <a:cubicBezTo>
                  <a:pt x="108683" y="310187"/>
                  <a:pt x="93117" y="295985"/>
                  <a:pt x="93117" y="279201"/>
                </a:cubicBezTo>
                <a:cubicBezTo>
                  <a:pt x="93117" y="270164"/>
                  <a:pt x="97009" y="263708"/>
                  <a:pt x="102197" y="257253"/>
                </a:cubicBezTo>
                <a:cubicBezTo>
                  <a:pt x="102197" y="257253"/>
                  <a:pt x="102197" y="257253"/>
                  <a:pt x="93117" y="257253"/>
                </a:cubicBezTo>
                <a:cubicBezTo>
                  <a:pt x="90523" y="257253"/>
                  <a:pt x="87928" y="255962"/>
                  <a:pt x="86631" y="253380"/>
                </a:cubicBezTo>
                <a:cubicBezTo>
                  <a:pt x="85334" y="252089"/>
                  <a:pt x="84037" y="248215"/>
                  <a:pt x="85334" y="245633"/>
                </a:cubicBezTo>
                <a:cubicBezTo>
                  <a:pt x="85334" y="245633"/>
                  <a:pt x="85334" y="245633"/>
                  <a:pt x="100900" y="201737"/>
                </a:cubicBezTo>
                <a:cubicBezTo>
                  <a:pt x="102197" y="199154"/>
                  <a:pt x="104792" y="196572"/>
                  <a:pt x="107386" y="196572"/>
                </a:cubicBezTo>
                <a:cubicBezTo>
                  <a:pt x="107386" y="196572"/>
                  <a:pt x="107386" y="196572"/>
                  <a:pt x="51607" y="37769"/>
                </a:cubicBezTo>
                <a:cubicBezTo>
                  <a:pt x="51607" y="37769"/>
                  <a:pt x="51607" y="37769"/>
                  <a:pt x="6206" y="19694"/>
                </a:cubicBezTo>
                <a:cubicBezTo>
                  <a:pt x="1017" y="18403"/>
                  <a:pt x="-1577" y="11948"/>
                  <a:pt x="1017" y="6783"/>
                </a:cubicBezTo>
                <a:cubicBezTo>
                  <a:pt x="2315" y="1619"/>
                  <a:pt x="8800" y="-963"/>
                  <a:pt x="13989" y="328"/>
                </a:cubicBezTo>
                <a:close/>
              </a:path>
            </a:pathLst>
          </a:custGeom>
          <a:solidFill>
            <a:schemeClr val="bg1"/>
          </a:solidFill>
          <a:ln w="3175" cmpd="sng">
            <a:noFill/>
          </a:ln>
          <a:effectLst/>
        </p:spPr>
        <p:style>
          <a:lnRef idx="0">
            <a:scrgbClr r="0" g="0" b="0"/>
          </a:lnRef>
          <a:fillRef idx="3">
            <a:scrgbClr r="0" g="0" b="0"/>
          </a:fillRef>
          <a:effectRef idx="2">
            <a:scrgbClr r="0" g="0" b="0"/>
          </a:effectRef>
          <a:fontRef idx="minor">
            <a:schemeClr val="lt1"/>
          </a:fontRef>
        </p:style>
        <p:txBody>
          <a:bodyPr anchor="ctr"/>
          <a:p>
            <a:pPr algn="ctr"/>
            <a:endParaRPr sz="2400" dirty="0">
              <a:cs typeface="+mn-ea"/>
              <a:sym typeface="+mn-lt"/>
            </a:endParaRPr>
          </a:p>
        </p:txBody>
      </p:sp>
      <p:pic>
        <p:nvPicPr>
          <p:cNvPr id="11" name="图片 10"/>
          <p:cNvPicPr>
            <a:picLocks noChangeAspect="1"/>
          </p:cNvPicPr>
          <p:nvPr/>
        </p:nvPicPr>
        <p:blipFill>
          <a:blip r:embed="rId2">
            <a:clrChange>
              <a:clrFrom>
                <a:srgbClr val="FFFFFE">
                  <a:alpha val="100000"/>
                </a:srgbClr>
              </a:clrFrom>
              <a:clrTo>
                <a:srgbClr val="FFFFFE">
                  <a:alpha val="100000"/>
                  <a:alpha val="0"/>
                </a:srgbClr>
              </a:clrTo>
            </a:clrChange>
          </a:blip>
          <a:srcRect r="83031" b="81863"/>
          <a:stretch>
            <a:fillRect/>
          </a:stretch>
        </p:blipFill>
        <p:spPr>
          <a:xfrm>
            <a:off x="9119870" y="-342900"/>
            <a:ext cx="3338830" cy="116967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3000"/>
    </mc:Choice>
    <mc:Fallback>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63"/>
                                        </p:tgtEl>
                                        <p:attrNameLst>
                                          <p:attrName>style.visibility</p:attrName>
                                        </p:attrNameLst>
                                      </p:cBhvr>
                                      <p:to>
                                        <p:strVal val="visible"/>
                                      </p:to>
                                    </p:set>
                                    <p:anim calcmode="lin" valueType="num">
                                      <p:cBhvr additive="base">
                                        <p:cTn id="7" dur="250" fill="hold"/>
                                        <p:tgtEl>
                                          <p:spTgt spid="163"/>
                                        </p:tgtEl>
                                        <p:attrNameLst>
                                          <p:attrName>ppt_x</p:attrName>
                                        </p:attrNameLst>
                                      </p:cBhvr>
                                      <p:tavLst>
                                        <p:tav tm="0">
                                          <p:val>
                                            <p:strVal val="0-#ppt_w/2"/>
                                          </p:val>
                                        </p:tav>
                                        <p:tav tm="100000">
                                          <p:val>
                                            <p:strVal val="#ppt_x"/>
                                          </p:val>
                                        </p:tav>
                                      </p:tavLst>
                                    </p:anim>
                                    <p:anim calcmode="lin" valueType="num">
                                      <p:cBhvr additive="base">
                                        <p:cTn id="8" dur="250" fill="hold"/>
                                        <p:tgtEl>
                                          <p:spTgt spid="16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160"/>
                                        </p:tgtEl>
                                        <p:attrNameLst>
                                          <p:attrName>style.visibility</p:attrName>
                                        </p:attrNameLst>
                                      </p:cBhvr>
                                      <p:to>
                                        <p:strVal val="visible"/>
                                      </p:to>
                                    </p:set>
                                    <p:anim calcmode="lin" valueType="num">
                                      <p:cBhvr additive="base">
                                        <p:cTn id="12" dur="250" fill="hold"/>
                                        <p:tgtEl>
                                          <p:spTgt spid="160"/>
                                        </p:tgtEl>
                                        <p:attrNameLst>
                                          <p:attrName>ppt_x</p:attrName>
                                        </p:attrNameLst>
                                      </p:cBhvr>
                                      <p:tavLst>
                                        <p:tav tm="0">
                                          <p:val>
                                            <p:strVal val="0-#ppt_w/2"/>
                                          </p:val>
                                        </p:tav>
                                        <p:tav tm="100000">
                                          <p:val>
                                            <p:strVal val="#ppt_x"/>
                                          </p:val>
                                        </p:tav>
                                      </p:tavLst>
                                    </p:anim>
                                    <p:anim calcmode="lin" valueType="num">
                                      <p:cBhvr additive="base">
                                        <p:cTn id="13" dur="250" fill="hold"/>
                                        <p:tgtEl>
                                          <p:spTgt spid="16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cstate="print">
            <a:extLst>
              <a:ext uri="{28A0092B-C50C-407E-A947-70E740481C1C}">
                <a14:useLocalDpi xmlns:a14="http://schemas.microsoft.com/office/drawing/2010/main" val="0"/>
              </a:ext>
            </a:extLst>
          </a:blip>
          <a:srcRect/>
          <a:stretch>
            <a:fillRect/>
          </a:stretch>
        </p:blipFill>
        <p:spPr>
          <a:xfrm>
            <a:off x="-1730" y="0"/>
            <a:ext cx="12193730" cy="6858000"/>
          </a:xfrm>
          <a:prstGeom prst="rect">
            <a:avLst/>
          </a:prstGeom>
        </p:spPr>
      </p:pic>
      <p:sp>
        <p:nvSpPr>
          <p:cNvPr id="9" name="矩形 8"/>
          <p:cNvSpPr/>
          <p:nvPr/>
        </p:nvSpPr>
        <p:spPr>
          <a:xfrm>
            <a:off x="0" y="0"/>
            <a:ext cx="12192000" cy="6858000"/>
          </a:xfrm>
          <a:prstGeom prst="rect">
            <a:avLst/>
          </a:prstGeom>
          <a:gradFill>
            <a:gsLst>
              <a:gs pos="0">
                <a:srgbClr val="267CA0"/>
              </a:gs>
              <a:gs pos="33000">
                <a:srgbClr val="388BA5">
                  <a:alpha val="90000"/>
                </a:srgbClr>
              </a:gs>
              <a:gs pos="66000">
                <a:srgbClr val="509FA4">
                  <a:alpha val="90000"/>
                </a:srgbClr>
              </a:gs>
              <a:gs pos="100000">
                <a:srgbClr val="5BAAA4">
                  <a:alpha val="85000"/>
                </a:srgb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sp>
        <p:nvSpPr>
          <p:cNvPr id="10" name="矩形 9"/>
          <p:cNvSpPr/>
          <p:nvPr/>
        </p:nvSpPr>
        <p:spPr>
          <a:xfrm>
            <a:off x="0" y="4019550"/>
            <a:ext cx="12192000" cy="2838450"/>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 name="矩形 10"/>
          <p:cNvSpPr/>
          <p:nvPr/>
        </p:nvSpPr>
        <p:spPr>
          <a:xfrm>
            <a:off x="342900" y="2374244"/>
            <a:ext cx="11506200" cy="3276000"/>
          </a:xfrm>
          <a:prstGeom prst="rect">
            <a:avLst/>
          </a:prstGeom>
          <a:solidFill>
            <a:schemeClr val="bg1"/>
          </a:solidFill>
          <a:ln>
            <a:noFill/>
          </a:ln>
          <a:effectLst>
            <a:outerShdw blurRad="50800" dist="50800" dir="5400000" algn="t"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12" name="直接连接符 11"/>
          <p:cNvCxnSpPr/>
          <p:nvPr/>
        </p:nvCxnSpPr>
        <p:spPr>
          <a:xfrm>
            <a:off x="5646000" y="1123950"/>
            <a:ext cx="900000" cy="0"/>
          </a:xfrm>
          <a:prstGeom prst="line">
            <a:avLst/>
          </a:prstGeom>
          <a:ln w="28575">
            <a:solidFill>
              <a:srgbClr val="009B97"/>
            </a:solidFill>
          </a:ln>
        </p:spPr>
        <p:style>
          <a:lnRef idx="1">
            <a:schemeClr val="accent1"/>
          </a:lnRef>
          <a:fillRef idx="0">
            <a:schemeClr val="accent1"/>
          </a:fillRef>
          <a:effectRef idx="0">
            <a:schemeClr val="accent1"/>
          </a:effectRef>
          <a:fontRef idx="minor">
            <a:schemeClr val="tx1"/>
          </a:fontRef>
        </p:style>
      </p:cxnSp>
      <p:sp>
        <p:nvSpPr>
          <p:cNvPr id="4" name="文本框 3"/>
          <p:cNvSpPr txBox="1"/>
          <p:nvPr/>
        </p:nvSpPr>
        <p:spPr>
          <a:xfrm>
            <a:off x="4521221" y="94649"/>
            <a:ext cx="3171329" cy="1106805"/>
          </a:xfrm>
          <a:prstGeom prst="rect">
            <a:avLst/>
          </a:prstGeom>
          <a:noFill/>
        </p:spPr>
        <p:txBody>
          <a:bodyPr wrap="square" rtlCol="0">
            <a:spAutoFit/>
          </a:bodyPr>
          <a:lstStyle/>
          <a:p>
            <a:pPr algn="ctr"/>
            <a:r>
              <a:rPr lang="en-US" altLang="zh-CN" sz="6600" dirty="0">
                <a:solidFill>
                  <a:schemeClr val="bg1"/>
                </a:solidFill>
                <a:effectLst>
                  <a:outerShdw blurRad="38100" dist="38100" dir="2700000" algn="tl" rotWithShape="0">
                    <a:prstClr val="black">
                      <a:alpha val="40000"/>
                    </a:prstClr>
                  </a:outerShdw>
                </a:effectLst>
                <a:cs typeface="+mn-ea"/>
                <a:sym typeface="+mn-lt"/>
              </a:rPr>
              <a:t>08</a:t>
            </a:r>
            <a:endParaRPr lang="zh-CN" altLang="en-US" sz="6600" dirty="0">
              <a:solidFill>
                <a:schemeClr val="bg1"/>
              </a:solidFill>
              <a:effectLst>
                <a:outerShdw blurRad="38100" dist="38100" dir="2700000" algn="tl" rotWithShape="0">
                  <a:prstClr val="black">
                    <a:alpha val="40000"/>
                  </a:prstClr>
                </a:outerShdw>
              </a:effectLst>
              <a:cs typeface="+mn-ea"/>
              <a:sym typeface="+mn-lt"/>
            </a:endParaRPr>
          </a:p>
        </p:txBody>
      </p:sp>
      <p:sp>
        <p:nvSpPr>
          <p:cNvPr id="5" name="文本框 4"/>
          <p:cNvSpPr txBox="1"/>
          <p:nvPr/>
        </p:nvSpPr>
        <p:spPr>
          <a:xfrm>
            <a:off x="342900" y="2850341"/>
            <a:ext cx="11506200" cy="768350"/>
          </a:xfrm>
          <a:prstGeom prst="rect">
            <a:avLst/>
          </a:prstGeom>
          <a:noFill/>
        </p:spPr>
        <p:txBody>
          <a:bodyPr wrap="square" rtlCol="0">
            <a:spAutoFit/>
          </a:bodyPr>
          <a:lstStyle>
            <a:defPPr>
              <a:defRPr lang="zh-CN"/>
            </a:defPPr>
            <a:lvl1pPr algn="ctr">
              <a:defRPr sz="4800" spc="400">
                <a:solidFill>
                  <a:srgbClr val="267CA0"/>
                </a:solidFill>
                <a:effectLst>
                  <a:outerShdw blurRad="38100" dist="25400" dir="2700000" algn="tl" rotWithShape="0">
                    <a:prstClr val="black">
                      <a:alpha val="30000"/>
                    </a:prstClr>
                  </a:outerShdw>
                </a:effectLst>
                <a:latin typeface="包图粗黑体" panose="02000800000000000000" pitchFamily="2" charset="-122"/>
                <a:ea typeface="包图粗黑体" panose="02000800000000000000" pitchFamily="2" charset="-122"/>
              </a:defRPr>
            </a:lvl1pPr>
          </a:lstStyle>
          <a:p>
            <a:r>
              <a:rPr lang="en-US" altLang="zh-CN" sz="4400" dirty="0">
                <a:latin typeface="+mn-lt"/>
                <a:ea typeface="+mn-ea"/>
                <a:cs typeface="+mn-ea"/>
                <a:sym typeface="+mn-lt"/>
              </a:rPr>
              <a:t>八、什么是羟基氧化铁脱硫剂</a:t>
            </a:r>
            <a:endParaRPr lang="zh-CN" altLang="en-US" sz="4400" dirty="0">
              <a:latin typeface="+mn-lt"/>
              <a:ea typeface="+mn-ea"/>
              <a:cs typeface="+mn-ea"/>
              <a:sym typeface="+mn-lt"/>
            </a:endParaRPr>
          </a:p>
        </p:txBody>
      </p:sp>
      <p:cxnSp>
        <p:nvCxnSpPr>
          <p:cNvPr id="7" name="直接连接符 6"/>
          <p:cNvCxnSpPr/>
          <p:nvPr/>
        </p:nvCxnSpPr>
        <p:spPr>
          <a:xfrm>
            <a:off x="696000" y="4005931"/>
            <a:ext cx="10800000" cy="0"/>
          </a:xfrm>
          <a:prstGeom prst="line">
            <a:avLst/>
          </a:prstGeom>
          <a:noFill/>
          <a:ln w="1905">
            <a:solidFill>
              <a:srgbClr val="009B97">
                <a:alpha val="70000"/>
              </a:srgbClr>
            </a:solidFill>
          </a:ln>
        </p:spPr>
        <p:style>
          <a:lnRef idx="2">
            <a:schemeClr val="accent1">
              <a:shade val="50000"/>
            </a:schemeClr>
          </a:lnRef>
          <a:fillRef idx="1">
            <a:schemeClr val="accent1"/>
          </a:fillRef>
          <a:effectRef idx="0">
            <a:schemeClr val="accent1"/>
          </a:effectRef>
          <a:fontRef idx="minor">
            <a:schemeClr val="lt1"/>
          </a:fontRef>
        </p:style>
      </p:cxnSp>
      <p:sp>
        <p:nvSpPr>
          <p:cNvPr id="19" name="Freeform 41"/>
          <p:cNvSpPr>
            <a:spLocks noEditPoints="1"/>
          </p:cNvSpPr>
          <p:nvPr/>
        </p:nvSpPr>
        <p:spPr bwMode="auto">
          <a:xfrm>
            <a:off x="5840224" y="1496264"/>
            <a:ext cx="523889" cy="449364"/>
          </a:xfrm>
          <a:custGeom>
            <a:avLst/>
            <a:gdLst>
              <a:gd name="T0" fmla="*/ 286 w 800"/>
              <a:gd name="T1" fmla="*/ 114 h 686"/>
              <a:gd name="T2" fmla="*/ 514 w 800"/>
              <a:gd name="T3" fmla="*/ 114 h 686"/>
              <a:gd name="T4" fmla="*/ 514 w 800"/>
              <a:gd name="T5" fmla="*/ 57 h 686"/>
              <a:gd name="T6" fmla="*/ 286 w 800"/>
              <a:gd name="T7" fmla="*/ 57 h 686"/>
              <a:gd name="T8" fmla="*/ 286 w 800"/>
              <a:gd name="T9" fmla="*/ 114 h 686"/>
              <a:gd name="T10" fmla="*/ 129 w 800"/>
              <a:gd name="T11" fmla="*/ 114 h 686"/>
              <a:gd name="T12" fmla="*/ 129 w 800"/>
              <a:gd name="T13" fmla="*/ 686 h 686"/>
              <a:gd name="T14" fmla="*/ 100 w 800"/>
              <a:gd name="T15" fmla="*/ 686 h 686"/>
              <a:gd name="T16" fmla="*/ 0 w 800"/>
              <a:gd name="T17" fmla="*/ 586 h 686"/>
              <a:gd name="T18" fmla="*/ 0 w 800"/>
              <a:gd name="T19" fmla="*/ 214 h 686"/>
              <a:gd name="T20" fmla="*/ 100 w 800"/>
              <a:gd name="T21" fmla="*/ 114 h 686"/>
              <a:gd name="T22" fmla="*/ 129 w 800"/>
              <a:gd name="T23" fmla="*/ 114 h 686"/>
              <a:gd name="T24" fmla="*/ 629 w 800"/>
              <a:gd name="T25" fmla="*/ 114 h 686"/>
              <a:gd name="T26" fmla="*/ 629 w 800"/>
              <a:gd name="T27" fmla="*/ 686 h 686"/>
              <a:gd name="T28" fmla="*/ 171 w 800"/>
              <a:gd name="T29" fmla="*/ 686 h 686"/>
              <a:gd name="T30" fmla="*/ 171 w 800"/>
              <a:gd name="T31" fmla="*/ 114 h 686"/>
              <a:gd name="T32" fmla="*/ 229 w 800"/>
              <a:gd name="T33" fmla="*/ 114 h 686"/>
              <a:gd name="T34" fmla="*/ 229 w 800"/>
              <a:gd name="T35" fmla="*/ 43 h 686"/>
              <a:gd name="T36" fmla="*/ 271 w 800"/>
              <a:gd name="T37" fmla="*/ 0 h 686"/>
              <a:gd name="T38" fmla="*/ 529 w 800"/>
              <a:gd name="T39" fmla="*/ 0 h 686"/>
              <a:gd name="T40" fmla="*/ 571 w 800"/>
              <a:gd name="T41" fmla="*/ 43 h 686"/>
              <a:gd name="T42" fmla="*/ 571 w 800"/>
              <a:gd name="T43" fmla="*/ 43 h 686"/>
              <a:gd name="T44" fmla="*/ 571 w 800"/>
              <a:gd name="T45" fmla="*/ 114 h 686"/>
              <a:gd name="T46" fmla="*/ 629 w 800"/>
              <a:gd name="T47" fmla="*/ 114 h 686"/>
              <a:gd name="T48" fmla="*/ 800 w 800"/>
              <a:gd name="T49" fmla="*/ 214 h 686"/>
              <a:gd name="T50" fmla="*/ 800 w 800"/>
              <a:gd name="T51" fmla="*/ 586 h 686"/>
              <a:gd name="T52" fmla="*/ 700 w 800"/>
              <a:gd name="T53" fmla="*/ 686 h 686"/>
              <a:gd name="T54" fmla="*/ 671 w 800"/>
              <a:gd name="T55" fmla="*/ 686 h 686"/>
              <a:gd name="T56" fmla="*/ 671 w 800"/>
              <a:gd name="T57" fmla="*/ 114 h 686"/>
              <a:gd name="T58" fmla="*/ 700 w 800"/>
              <a:gd name="T59" fmla="*/ 114 h 686"/>
              <a:gd name="T60" fmla="*/ 800 w 800"/>
              <a:gd name="T61" fmla="*/ 214 h 6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00" h="686">
                <a:moveTo>
                  <a:pt x="286" y="114"/>
                </a:moveTo>
                <a:cubicBezTo>
                  <a:pt x="514" y="114"/>
                  <a:pt x="514" y="114"/>
                  <a:pt x="514" y="114"/>
                </a:cubicBezTo>
                <a:cubicBezTo>
                  <a:pt x="514" y="57"/>
                  <a:pt x="514" y="57"/>
                  <a:pt x="514" y="57"/>
                </a:cubicBezTo>
                <a:cubicBezTo>
                  <a:pt x="286" y="57"/>
                  <a:pt x="286" y="57"/>
                  <a:pt x="286" y="57"/>
                </a:cubicBezTo>
                <a:lnTo>
                  <a:pt x="286" y="114"/>
                </a:lnTo>
                <a:close/>
                <a:moveTo>
                  <a:pt x="129" y="114"/>
                </a:moveTo>
                <a:cubicBezTo>
                  <a:pt x="129" y="686"/>
                  <a:pt x="129" y="686"/>
                  <a:pt x="129" y="686"/>
                </a:cubicBezTo>
                <a:cubicBezTo>
                  <a:pt x="100" y="686"/>
                  <a:pt x="100" y="686"/>
                  <a:pt x="100" y="686"/>
                </a:cubicBezTo>
                <a:cubicBezTo>
                  <a:pt x="45" y="686"/>
                  <a:pt x="0" y="641"/>
                  <a:pt x="0" y="586"/>
                </a:cubicBezTo>
                <a:cubicBezTo>
                  <a:pt x="0" y="214"/>
                  <a:pt x="0" y="214"/>
                  <a:pt x="0" y="214"/>
                </a:cubicBezTo>
                <a:cubicBezTo>
                  <a:pt x="0" y="160"/>
                  <a:pt x="45" y="114"/>
                  <a:pt x="100" y="114"/>
                </a:cubicBezTo>
                <a:lnTo>
                  <a:pt x="129" y="114"/>
                </a:lnTo>
                <a:close/>
                <a:moveTo>
                  <a:pt x="629" y="114"/>
                </a:moveTo>
                <a:cubicBezTo>
                  <a:pt x="629" y="686"/>
                  <a:pt x="629" y="686"/>
                  <a:pt x="629" y="686"/>
                </a:cubicBezTo>
                <a:cubicBezTo>
                  <a:pt x="171" y="686"/>
                  <a:pt x="171" y="686"/>
                  <a:pt x="171" y="686"/>
                </a:cubicBezTo>
                <a:cubicBezTo>
                  <a:pt x="171" y="114"/>
                  <a:pt x="171" y="114"/>
                  <a:pt x="171" y="114"/>
                </a:cubicBezTo>
                <a:cubicBezTo>
                  <a:pt x="229" y="114"/>
                  <a:pt x="229" y="114"/>
                  <a:pt x="229" y="114"/>
                </a:cubicBezTo>
                <a:cubicBezTo>
                  <a:pt x="229" y="43"/>
                  <a:pt x="229" y="43"/>
                  <a:pt x="229" y="43"/>
                </a:cubicBezTo>
                <a:cubicBezTo>
                  <a:pt x="229" y="19"/>
                  <a:pt x="248" y="0"/>
                  <a:pt x="271" y="0"/>
                </a:cubicBezTo>
                <a:cubicBezTo>
                  <a:pt x="529" y="0"/>
                  <a:pt x="529" y="0"/>
                  <a:pt x="529" y="0"/>
                </a:cubicBezTo>
                <a:cubicBezTo>
                  <a:pt x="552" y="0"/>
                  <a:pt x="571" y="19"/>
                  <a:pt x="571" y="43"/>
                </a:cubicBezTo>
                <a:cubicBezTo>
                  <a:pt x="571" y="43"/>
                  <a:pt x="571" y="43"/>
                  <a:pt x="571" y="43"/>
                </a:cubicBezTo>
                <a:cubicBezTo>
                  <a:pt x="571" y="114"/>
                  <a:pt x="571" y="114"/>
                  <a:pt x="571" y="114"/>
                </a:cubicBezTo>
                <a:cubicBezTo>
                  <a:pt x="629" y="114"/>
                  <a:pt x="629" y="114"/>
                  <a:pt x="629" y="114"/>
                </a:cubicBezTo>
                <a:close/>
                <a:moveTo>
                  <a:pt x="800" y="214"/>
                </a:moveTo>
                <a:cubicBezTo>
                  <a:pt x="800" y="586"/>
                  <a:pt x="800" y="586"/>
                  <a:pt x="800" y="586"/>
                </a:cubicBezTo>
                <a:cubicBezTo>
                  <a:pt x="800" y="641"/>
                  <a:pt x="755" y="686"/>
                  <a:pt x="700" y="686"/>
                </a:cubicBezTo>
                <a:cubicBezTo>
                  <a:pt x="671" y="686"/>
                  <a:pt x="671" y="686"/>
                  <a:pt x="671" y="686"/>
                </a:cubicBezTo>
                <a:cubicBezTo>
                  <a:pt x="671" y="114"/>
                  <a:pt x="671" y="114"/>
                  <a:pt x="671" y="114"/>
                </a:cubicBezTo>
                <a:cubicBezTo>
                  <a:pt x="700" y="114"/>
                  <a:pt x="700" y="114"/>
                  <a:pt x="700" y="114"/>
                </a:cubicBezTo>
                <a:cubicBezTo>
                  <a:pt x="755" y="114"/>
                  <a:pt x="800" y="160"/>
                  <a:pt x="800" y="214"/>
                </a:cubicBezTo>
                <a:close/>
              </a:path>
            </a:pathLst>
          </a:custGeom>
          <a:solidFill>
            <a:schemeClr val="bg1"/>
          </a:solidFill>
          <a:ln>
            <a:noFill/>
          </a:ln>
          <a:effectLst>
            <a:outerShdw blurRad="38100" dist="25400" dir="2700000" algn="tl" rotWithShape="0">
              <a:prstClr val="black">
                <a:alpha val="40000"/>
              </a:prstClr>
            </a:outerShdw>
          </a:effectLst>
        </p:spPr>
        <p:txBody>
          <a:bodyPr vert="horz" wrap="square" lIns="91440" tIns="45720" rIns="91440" bIns="45720" numCol="1" anchor="t" anchorCtr="0" compatLnSpc="1"/>
          <a:lstStyle/>
          <a:p>
            <a:endParaRPr lang="zh-CN" altLang="en-US">
              <a:cs typeface="+mn-ea"/>
              <a:sym typeface="+mn-lt"/>
            </a:endParaRPr>
          </a:p>
        </p:txBody>
      </p:sp>
      <p:pic>
        <p:nvPicPr>
          <p:cNvPr id="3" name="图片 2"/>
          <p:cNvPicPr>
            <a:picLocks noChangeAspect="1"/>
          </p:cNvPicPr>
          <p:nvPr/>
        </p:nvPicPr>
        <p:blipFill>
          <a:blip r:embed="rId2">
            <a:clrChange>
              <a:clrFrom>
                <a:srgbClr val="FFFFFE">
                  <a:alpha val="100000"/>
                </a:srgbClr>
              </a:clrFrom>
              <a:clrTo>
                <a:srgbClr val="FFFFFE">
                  <a:alpha val="100000"/>
                  <a:alpha val="0"/>
                </a:srgbClr>
              </a:clrTo>
            </a:clrChange>
          </a:blip>
          <a:srcRect r="83031" b="81863"/>
          <a:stretch>
            <a:fillRect/>
          </a:stretch>
        </p:blipFill>
        <p:spPr>
          <a:xfrm>
            <a:off x="4232275" y="4331970"/>
            <a:ext cx="3338830" cy="1169670"/>
          </a:xfrm>
          <a:prstGeom prst="rect">
            <a:avLst/>
          </a:prstGeom>
        </p:spPr>
      </p:pic>
    </p:spTree>
  </p:cSld>
  <p:clrMapOvr>
    <a:masterClrMapping/>
  </p:clrMapOvr>
  <p:transition spd="slow" advClick="0" advTm="2000">
    <p:push dir="u"/>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cstate="print">
            <a:extLst>
              <a:ext uri="{28A0092B-C50C-407E-A947-70E740481C1C}">
                <a14:useLocalDpi xmlns:a14="http://schemas.microsoft.com/office/drawing/2010/main" val="0"/>
              </a:ext>
            </a:extLst>
          </a:blip>
          <a:srcRect/>
          <a:stretch>
            <a:fillRect/>
          </a:stretch>
        </p:blipFill>
        <p:spPr>
          <a:xfrm>
            <a:off x="-1730" y="0"/>
            <a:ext cx="12193730" cy="6858000"/>
          </a:xfrm>
          <a:prstGeom prst="rect">
            <a:avLst/>
          </a:prstGeom>
        </p:spPr>
      </p:pic>
      <p:sp>
        <p:nvSpPr>
          <p:cNvPr id="3" name="矩形 2"/>
          <p:cNvSpPr/>
          <p:nvPr/>
        </p:nvSpPr>
        <p:spPr>
          <a:xfrm>
            <a:off x="175" y="0"/>
            <a:ext cx="12193729" cy="6857999"/>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任意多边形: 形状 30"/>
          <p:cNvSpPr/>
          <p:nvPr/>
        </p:nvSpPr>
        <p:spPr>
          <a:xfrm>
            <a:off x="-436918" y="363640"/>
            <a:ext cx="1082592" cy="409932"/>
          </a:xfrm>
          <a:custGeom>
            <a:avLst/>
            <a:gdLst>
              <a:gd name="connsiteX0" fmla="*/ 124918 w 1413447"/>
              <a:gd name="connsiteY0" fmla="*/ 0 h 535213"/>
              <a:gd name="connsiteX1" fmla="*/ 1413447 w 1413447"/>
              <a:gd name="connsiteY1" fmla="*/ 0 h 535213"/>
              <a:gd name="connsiteX2" fmla="*/ 1293066 w 1413447"/>
              <a:gd name="connsiteY2" fmla="*/ 515770 h 535213"/>
              <a:gd name="connsiteX3" fmla="*/ 1296954 w 1413447"/>
              <a:gd name="connsiteY3" fmla="*/ 499111 h 535213"/>
              <a:gd name="connsiteX4" fmla="*/ 1284655 w 1413447"/>
              <a:gd name="connsiteY4" fmla="*/ 517355 h 535213"/>
              <a:gd name="connsiteX5" fmla="*/ 1263549 w 1413447"/>
              <a:gd name="connsiteY5" fmla="*/ 531584 h 535213"/>
              <a:gd name="connsiteX6" fmla="*/ 1245575 w 1413447"/>
              <a:gd name="connsiteY6" fmla="*/ 535213 h 535213"/>
              <a:gd name="connsiteX7" fmla="*/ 74294 w 1413447"/>
              <a:gd name="connsiteY7" fmla="*/ 535213 h 535213"/>
              <a:gd name="connsiteX8" fmla="*/ 56319 w 1413447"/>
              <a:gd name="connsiteY8" fmla="*/ 531584 h 535213"/>
              <a:gd name="connsiteX9" fmla="*/ 15766 w 1413447"/>
              <a:gd name="connsiteY9" fmla="*/ 470404 h 535213"/>
              <a:gd name="connsiteX10" fmla="*/ 19864 w 1413447"/>
              <a:gd name="connsiteY10" fmla="*/ 450109 h 535213"/>
              <a:gd name="connsiteX11" fmla="*/ 0 w 1413447"/>
              <a:gd name="connsiteY11" fmla="*/ 535213 h 535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13447" h="535213">
                <a:moveTo>
                  <a:pt x="124918" y="0"/>
                </a:moveTo>
                <a:lnTo>
                  <a:pt x="1413447" y="0"/>
                </a:lnTo>
                <a:lnTo>
                  <a:pt x="1293066" y="515770"/>
                </a:lnTo>
                <a:lnTo>
                  <a:pt x="1296954" y="499111"/>
                </a:lnTo>
                <a:lnTo>
                  <a:pt x="1284655" y="517355"/>
                </a:lnTo>
                <a:cubicBezTo>
                  <a:pt x="1278647" y="523362"/>
                  <a:pt x="1271493" y="528224"/>
                  <a:pt x="1263549" y="531584"/>
                </a:cubicBezTo>
                <a:lnTo>
                  <a:pt x="1245575" y="535213"/>
                </a:lnTo>
                <a:lnTo>
                  <a:pt x="74294" y="535213"/>
                </a:lnTo>
                <a:lnTo>
                  <a:pt x="56319" y="531584"/>
                </a:lnTo>
                <a:cubicBezTo>
                  <a:pt x="32488" y="521505"/>
                  <a:pt x="15766" y="497907"/>
                  <a:pt x="15766" y="470404"/>
                </a:cubicBezTo>
                <a:lnTo>
                  <a:pt x="19864" y="450109"/>
                </a:lnTo>
                <a:lnTo>
                  <a:pt x="0" y="535213"/>
                </a:lnTo>
                <a:close/>
              </a:path>
            </a:pathLst>
          </a:custGeom>
          <a:solidFill>
            <a:srgbClr val="267CA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sp>
        <p:nvSpPr>
          <p:cNvPr id="5" name="文本框 4"/>
          <p:cNvSpPr txBox="1"/>
          <p:nvPr/>
        </p:nvSpPr>
        <p:spPr>
          <a:xfrm>
            <a:off x="759974" y="319311"/>
            <a:ext cx="6258046" cy="460375"/>
          </a:xfrm>
          <a:prstGeom prst="rect">
            <a:avLst/>
          </a:prstGeom>
          <a:noFill/>
        </p:spPr>
        <p:txBody>
          <a:bodyPr wrap="square" rtlCol="0">
            <a:spAutoFit/>
          </a:bodyPr>
          <a:lstStyle>
            <a:defPPr>
              <a:defRPr lang="zh-CN"/>
            </a:defPPr>
            <a:lvl1pPr>
              <a:defRPr sz="2400" b="1">
                <a:solidFill>
                  <a:srgbClr val="267CA0"/>
                </a:solidFill>
                <a:latin typeface="包图粗黑体" panose="02000800000000000000" pitchFamily="2" charset="-122"/>
                <a:ea typeface="包图粗黑体" panose="02000800000000000000" pitchFamily="2" charset="-122"/>
              </a:defRPr>
            </a:lvl1pPr>
          </a:lstStyle>
          <a:p>
            <a:r>
              <a:rPr lang="zh-CN" altLang="en-US" dirty="0">
                <a:latin typeface="+mn-lt"/>
                <a:ea typeface="+mn-ea"/>
                <a:cs typeface="+mn-ea"/>
                <a:sym typeface="+mn-lt"/>
              </a:rPr>
              <a:t>（一）羟基氧化铁基脱硫剂的原理</a:t>
            </a:r>
            <a:endParaRPr lang="zh-CN" altLang="en-US" dirty="0">
              <a:latin typeface="+mn-lt"/>
              <a:ea typeface="+mn-ea"/>
              <a:cs typeface="+mn-ea"/>
              <a:sym typeface="+mn-lt"/>
            </a:endParaRPr>
          </a:p>
        </p:txBody>
      </p:sp>
      <p:sp>
        <p:nvSpPr>
          <p:cNvPr id="11" name="矩形 10"/>
          <p:cNvSpPr/>
          <p:nvPr/>
        </p:nvSpPr>
        <p:spPr>
          <a:xfrm>
            <a:off x="3664585" y="952500"/>
            <a:ext cx="8529320" cy="1201420"/>
          </a:xfrm>
          <a:prstGeom prst="rect">
            <a:avLst/>
          </a:prstGeom>
          <a:gradFill>
            <a:gsLst>
              <a:gs pos="0">
                <a:srgbClr val="267CA0"/>
              </a:gs>
              <a:gs pos="33000">
                <a:srgbClr val="388BA5">
                  <a:alpha val="90000"/>
                </a:srgbClr>
              </a:gs>
              <a:gs pos="66000">
                <a:srgbClr val="509FA4">
                  <a:alpha val="90000"/>
                </a:srgbClr>
              </a:gs>
              <a:gs pos="100000">
                <a:srgbClr val="5BAAA4">
                  <a:alpha val="85000"/>
                </a:srgb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a:endParaRPr lang="zh-CN" altLang="en-US">
              <a:cs typeface="+mn-ea"/>
              <a:sym typeface="+mn-lt"/>
            </a:endParaRPr>
          </a:p>
        </p:txBody>
      </p:sp>
      <p:sp>
        <p:nvSpPr>
          <p:cNvPr id="60" name="文本框 59"/>
          <p:cNvSpPr txBox="1"/>
          <p:nvPr/>
        </p:nvSpPr>
        <p:spPr>
          <a:xfrm>
            <a:off x="3662680" y="1142365"/>
            <a:ext cx="8528685" cy="922020"/>
          </a:xfrm>
          <a:prstGeom prst="rect">
            <a:avLst/>
          </a:prstGeom>
          <a:noFill/>
        </p:spPr>
        <p:txBody>
          <a:bodyPr wrap="square" rtlCol="0">
            <a:spAutoFit/>
          </a:bodyPr>
          <a:lstStyle/>
          <a:p>
            <a:r>
              <a:rPr lang="en-US" altLang="zh-CN" b="1" spc="150" dirty="0">
                <a:solidFill>
                  <a:schemeClr val="bg1"/>
                </a:solidFill>
                <a:cs typeface="+mn-ea"/>
                <a:sym typeface="+mn-lt"/>
              </a:rPr>
              <a:t>羟基氧化铁基脱硫剂是一种常用于烟气脱硫领域的材料，它具有高效的脱硫性能和良好的环境适应性。本文将介绍羟基氧化铁基脱硫剂的原理、应用以及优缺点等方面的内容。</a:t>
            </a:r>
            <a:endParaRPr lang="en-US" altLang="zh-CN" b="1" spc="150" dirty="0">
              <a:solidFill>
                <a:schemeClr val="bg1"/>
              </a:solidFill>
              <a:cs typeface="+mn-ea"/>
              <a:sym typeface="+mn-lt"/>
            </a:endParaRPr>
          </a:p>
        </p:txBody>
      </p:sp>
      <p:sp>
        <p:nvSpPr>
          <p:cNvPr id="10" name="圆角矩形 5"/>
          <p:cNvSpPr/>
          <p:nvPr/>
        </p:nvSpPr>
        <p:spPr>
          <a:xfrm>
            <a:off x="3662680" y="2157095"/>
            <a:ext cx="8528050" cy="3405505"/>
          </a:xfrm>
          <a:prstGeom prst="roundRect">
            <a:avLst>
              <a:gd name="adj" fmla="val 825"/>
            </a:avLst>
          </a:prstGeom>
          <a:solidFill>
            <a:srgbClr val="F1F3F2"/>
          </a:solidFill>
          <a:ln>
            <a:noFill/>
          </a:ln>
          <a:effectLst>
            <a:outerShdw blurRad="50800" dist="25400" dir="270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cs typeface="+mn-ea"/>
              <a:sym typeface="+mn-lt"/>
            </a:endParaRPr>
          </a:p>
        </p:txBody>
      </p:sp>
      <p:sp>
        <p:nvSpPr>
          <p:cNvPr id="59" name="文本框 58"/>
          <p:cNvSpPr txBox="1"/>
          <p:nvPr/>
        </p:nvSpPr>
        <p:spPr>
          <a:xfrm>
            <a:off x="3778885" y="2353310"/>
            <a:ext cx="8415020" cy="2891790"/>
          </a:xfrm>
          <a:prstGeom prst="rect">
            <a:avLst/>
          </a:prstGeom>
          <a:noFill/>
        </p:spPr>
        <p:txBody>
          <a:bodyPr wrap="square" rtlCol="0">
            <a:spAutoFit/>
          </a:bodyPr>
          <a:lstStyle/>
          <a:p>
            <a:pPr>
              <a:lnSpc>
                <a:spcPct val="130000"/>
              </a:lnSpc>
            </a:pPr>
            <a:r>
              <a:rPr lang="en-US" sz="2000" spc="130" dirty="0">
                <a:solidFill>
                  <a:srgbClr val="388BA5"/>
                </a:solidFill>
                <a:cs typeface="+mn-ea"/>
                <a:sym typeface="+mn-lt"/>
              </a:rPr>
              <a:t>    </a:t>
            </a:r>
            <a:r>
              <a:rPr sz="2000" spc="130" dirty="0">
                <a:solidFill>
                  <a:srgbClr val="388BA5"/>
                </a:solidFill>
                <a:cs typeface="+mn-ea"/>
                <a:sym typeface="+mn-lt"/>
              </a:rPr>
              <a:t>羟基氧化铁基脱硫剂是一种通过吸附和化学反应来实现脱硫的材料。它的主要成分是羟基氧化铁，该物质具有良好的吸附性能，可以有效地吸附烟气中的二氧化硫。</a:t>
            </a:r>
            <a:endParaRPr sz="2000" spc="130" dirty="0">
              <a:solidFill>
                <a:srgbClr val="388BA5"/>
              </a:solidFill>
              <a:cs typeface="+mn-ea"/>
              <a:sym typeface="+mn-lt"/>
            </a:endParaRPr>
          </a:p>
          <a:p>
            <a:pPr>
              <a:lnSpc>
                <a:spcPct val="130000"/>
              </a:lnSpc>
            </a:pPr>
            <a:r>
              <a:rPr lang="en-US" sz="2000" spc="130" dirty="0">
                <a:solidFill>
                  <a:srgbClr val="388BA5"/>
                </a:solidFill>
                <a:cs typeface="+mn-ea"/>
                <a:sym typeface="+mn-lt"/>
              </a:rPr>
              <a:t>    </a:t>
            </a:r>
            <a:r>
              <a:rPr sz="2000" spc="130" dirty="0">
                <a:solidFill>
                  <a:srgbClr val="388BA5"/>
                </a:solidFill>
                <a:cs typeface="+mn-ea"/>
                <a:sym typeface="+mn-lt"/>
              </a:rPr>
              <a:t>当烟气中的二氧化硫经过羟基氧化铁基脱硫剂时，二氧化硫分子会与羟基氧化铁表面的羟基发生反应，生成硫酸根离子。这种反应是一个吸热反应，因此会产生一定的热量。同时，羟基氧化铁的表面也会释放出一些氧气，进一步促进反应的进行。</a:t>
            </a:r>
            <a:endParaRPr sz="2000" spc="130" dirty="0">
              <a:solidFill>
                <a:srgbClr val="388BA5"/>
              </a:solidFill>
              <a:cs typeface="+mn-ea"/>
              <a:sym typeface="+mn-lt"/>
            </a:endParaRPr>
          </a:p>
        </p:txBody>
      </p:sp>
      <p:pic>
        <p:nvPicPr>
          <p:cNvPr id="6" name="图片 -2147482611" descr="IMG_256"/>
          <p:cNvPicPr>
            <a:picLocks noChangeAspect="1"/>
          </p:cNvPicPr>
          <p:nvPr/>
        </p:nvPicPr>
        <p:blipFill>
          <a:blip r:embed="rId2"/>
          <a:stretch>
            <a:fillRect/>
          </a:stretch>
        </p:blipFill>
        <p:spPr>
          <a:xfrm>
            <a:off x="-1052512" y="1967548"/>
            <a:ext cx="4714875" cy="3381375"/>
          </a:xfrm>
          <a:prstGeom prst="rect">
            <a:avLst/>
          </a:prstGeom>
          <a:noFill/>
          <a:ln w="9525">
            <a:noFill/>
          </a:ln>
        </p:spPr>
      </p:pic>
      <p:pic>
        <p:nvPicPr>
          <p:cNvPr id="7" name="图片 6"/>
          <p:cNvPicPr>
            <a:picLocks noChangeAspect="1"/>
          </p:cNvPicPr>
          <p:nvPr/>
        </p:nvPicPr>
        <p:blipFill>
          <a:blip r:embed="rId3">
            <a:clrChange>
              <a:clrFrom>
                <a:srgbClr val="FFFFFE">
                  <a:alpha val="100000"/>
                </a:srgbClr>
              </a:clrFrom>
              <a:clrTo>
                <a:srgbClr val="FFFFFE">
                  <a:alpha val="100000"/>
                  <a:alpha val="0"/>
                </a:srgbClr>
              </a:clrTo>
            </a:clrChange>
          </a:blip>
          <a:srcRect r="83031" b="81863"/>
          <a:stretch>
            <a:fillRect/>
          </a:stretch>
        </p:blipFill>
        <p:spPr>
          <a:xfrm>
            <a:off x="9119870" y="-342900"/>
            <a:ext cx="3338830" cy="1169670"/>
          </a:xfrm>
          <a:prstGeom prst="rect">
            <a:avLst/>
          </a:prstGeom>
        </p:spPr>
      </p:pic>
    </p:spTree>
  </p:cSld>
  <p:clrMapOvr>
    <a:masterClrMapping/>
  </p:clrMapOvr>
  <p:transition spd="slow" advClick="0" advTm="4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additive="base">
                                        <p:cTn id="7" dur="500" fill="hold"/>
                                        <p:tgtEl>
                                          <p:spTgt spid="60"/>
                                        </p:tgtEl>
                                        <p:attrNameLst>
                                          <p:attrName>ppt_x</p:attrName>
                                        </p:attrNameLst>
                                      </p:cBhvr>
                                      <p:tavLst>
                                        <p:tav tm="0">
                                          <p:val>
                                            <p:strVal val="1+#ppt_w/2"/>
                                          </p:val>
                                        </p:tav>
                                        <p:tav tm="100000">
                                          <p:val>
                                            <p:strVal val="#ppt_x"/>
                                          </p:val>
                                        </p:tav>
                                      </p:tavLst>
                                    </p:anim>
                                    <p:anim calcmode="lin" valueType="num">
                                      <p:cBhvr additive="base">
                                        <p:cTn id="8" dur="500" fill="hold"/>
                                        <p:tgtEl>
                                          <p:spTgt spid="6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59"/>
                                        </p:tgtEl>
                                        <p:attrNameLst>
                                          <p:attrName>style.visibility</p:attrName>
                                        </p:attrNameLst>
                                      </p:cBhvr>
                                      <p:to>
                                        <p:strVal val="visible"/>
                                      </p:to>
                                    </p:set>
                                    <p:anim calcmode="lin" valueType="num">
                                      <p:cBhvr additive="base">
                                        <p:cTn id="12" dur="500" fill="hold"/>
                                        <p:tgtEl>
                                          <p:spTgt spid="59"/>
                                        </p:tgtEl>
                                        <p:attrNameLst>
                                          <p:attrName>ppt_x</p:attrName>
                                        </p:attrNameLst>
                                      </p:cBhvr>
                                      <p:tavLst>
                                        <p:tav tm="0">
                                          <p:val>
                                            <p:strVal val="1+#ppt_w/2"/>
                                          </p:val>
                                        </p:tav>
                                        <p:tav tm="100000">
                                          <p:val>
                                            <p:strVal val="#ppt_x"/>
                                          </p:val>
                                        </p:tav>
                                      </p:tavLst>
                                    </p:anim>
                                    <p:anim calcmode="lin" valueType="num">
                                      <p:cBhvr additive="base">
                                        <p:cTn id="13" dur="500" fill="hold"/>
                                        <p:tgtEl>
                                          <p:spTgt spid="5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60"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cstate="print">
            <a:extLst>
              <a:ext uri="{28A0092B-C50C-407E-A947-70E740481C1C}">
                <a14:useLocalDpi xmlns:a14="http://schemas.microsoft.com/office/drawing/2010/main" val="0"/>
              </a:ext>
            </a:extLst>
          </a:blip>
          <a:srcRect/>
          <a:stretch>
            <a:fillRect/>
          </a:stretch>
        </p:blipFill>
        <p:spPr>
          <a:xfrm>
            <a:off x="-1730" y="0"/>
            <a:ext cx="12193730" cy="6858000"/>
          </a:xfrm>
          <a:prstGeom prst="rect">
            <a:avLst/>
          </a:prstGeom>
        </p:spPr>
      </p:pic>
      <p:sp>
        <p:nvSpPr>
          <p:cNvPr id="3" name="矩形 2"/>
          <p:cNvSpPr/>
          <p:nvPr/>
        </p:nvSpPr>
        <p:spPr>
          <a:xfrm>
            <a:off x="175" y="0"/>
            <a:ext cx="12193729" cy="6857999"/>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任意多边形: 形状 30"/>
          <p:cNvSpPr/>
          <p:nvPr/>
        </p:nvSpPr>
        <p:spPr>
          <a:xfrm>
            <a:off x="-436918" y="363640"/>
            <a:ext cx="1082592" cy="409932"/>
          </a:xfrm>
          <a:custGeom>
            <a:avLst/>
            <a:gdLst>
              <a:gd name="connsiteX0" fmla="*/ 124918 w 1413447"/>
              <a:gd name="connsiteY0" fmla="*/ 0 h 535213"/>
              <a:gd name="connsiteX1" fmla="*/ 1413447 w 1413447"/>
              <a:gd name="connsiteY1" fmla="*/ 0 h 535213"/>
              <a:gd name="connsiteX2" fmla="*/ 1293066 w 1413447"/>
              <a:gd name="connsiteY2" fmla="*/ 515770 h 535213"/>
              <a:gd name="connsiteX3" fmla="*/ 1296954 w 1413447"/>
              <a:gd name="connsiteY3" fmla="*/ 499111 h 535213"/>
              <a:gd name="connsiteX4" fmla="*/ 1284655 w 1413447"/>
              <a:gd name="connsiteY4" fmla="*/ 517355 h 535213"/>
              <a:gd name="connsiteX5" fmla="*/ 1263549 w 1413447"/>
              <a:gd name="connsiteY5" fmla="*/ 531584 h 535213"/>
              <a:gd name="connsiteX6" fmla="*/ 1245575 w 1413447"/>
              <a:gd name="connsiteY6" fmla="*/ 535213 h 535213"/>
              <a:gd name="connsiteX7" fmla="*/ 74294 w 1413447"/>
              <a:gd name="connsiteY7" fmla="*/ 535213 h 535213"/>
              <a:gd name="connsiteX8" fmla="*/ 56319 w 1413447"/>
              <a:gd name="connsiteY8" fmla="*/ 531584 h 535213"/>
              <a:gd name="connsiteX9" fmla="*/ 15766 w 1413447"/>
              <a:gd name="connsiteY9" fmla="*/ 470404 h 535213"/>
              <a:gd name="connsiteX10" fmla="*/ 19864 w 1413447"/>
              <a:gd name="connsiteY10" fmla="*/ 450109 h 535213"/>
              <a:gd name="connsiteX11" fmla="*/ 0 w 1413447"/>
              <a:gd name="connsiteY11" fmla="*/ 535213 h 535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13447" h="535213">
                <a:moveTo>
                  <a:pt x="124918" y="0"/>
                </a:moveTo>
                <a:lnTo>
                  <a:pt x="1413447" y="0"/>
                </a:lnTo>
                <a:lnTo>
                  <a:pt x="1293066" y="515770"/>
                </a:lnTo>
                <a:lnTo>
                  <a:pt x="1296954" y="499111"/>
                </a:lnTo>
                <a:lnTo>
                  <a:pt x="1284655" y="517355"/>
                </a:lnTo>
                <a:cubicBezTo>
                  <a:pt x="1278647" y="523362"/>
                  <a:pt x="1271493" y="528224"/>
                  <a:pt x="1263549" y="531584"/>
                </a:cubicBezTo>
                <a:lnTo>
                  <a:pt x="1245575" y="535213"/>
                </a:lnTo>
                <a:lnTo>
                  <a:pt x="74294" y="535213"/>
                </a:lnTo>
                <a:lnTo>
                  <a:pt x="56319" y="531584"/>
                </a:lnTo>
                <a:cubicBezTo>
                  <a:pt x="32488" y="521505"/>
                  <a:pt x="15766" y="497907"/>
                  <a:pt x="15766" y="470404"/>
                </a:cubicBezTo>
                <a:lnTo>
                  <a:pt x="19864" y="450109"/>
                </a:lnTo>
                <a:lnTo>
                  <a:pt x="0" y="535213"/>
                </a:lnTo>
                <a:close/>
              </a:path>
            </a:pathLst>
          </a:custGeom>
          <a:solidFill>
            <a:srgbClr val="267CA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sp>
        <p:nvSpPr>
          <p:cNvPr id="6" name="文本框 5"/>
          <p:cNvSpPr txBox="1"/>
          <p:nvPr/>
        </p:nvSpPr>
        <p:spPr>
          <a:xfrm>
            <a:off x="759974" y="319311"/>
            <a:ext cx="6258046" cy="460375"/>
          </a:xfrm>
          <a:prstGeom prst="rect">
            <a:avLst/>
          </a:prstGeom>
          <a:noFill/>
        </p:spPr>
        <p:txBody>
          <a:bodyPr wrap="square" rtlCol="0">
            <a:spAutoFit/>
          </a:bodyPr>
          <a:lstStyle/>
          <a:p>
            <a:r>
              <a:rPr lang="zh-CN" altLang="en-US" sz="2400" b="1" dirty="0">
                <a:solidFill>
                  <a:srgbClr val="267CA0"/>
                </a:solidFill>
                <a:cs typeface="+mn-ea"/>
                <a:sym typeface="+mn-lt"/>
              </a:rPr>
              <a:t>（二）羟基氧化铁基脱硫剂的脱硫工艺</a:t>
            </a:r>
            <a:endParaRPr lang="zh-CN" altLang="en-US" sz="2400" b="1" dirty="0">
              <a:solidFill>
                <a:srgbClr val="267CA0"/>
              </a:solidFill>
              <a:cs typeface="+mn-ea"/>
              <a:sym typeface="+mn-lt"/>
            </a:endParaRPr>
          </a:p>
        </p:txBody>
      </p:sp>
      <p:sp>
        <p:nvSpPr>
          <p:cNvPr id="15" name="Rounded Rectangle 43"/>
          <p:cNvSpPr/>
          <p:nvPr/>
        </p:nvSpPr>
        <p:spPr>
          <a:xfrm>
            <a:off x="7566343" y="2236056"/>
            <a:ext cx="557943" cy="558116"/>
          </a:xfrm>
          <a:prstGeom prst="roundRect">
            <a:avLst>
              <a:gd name="adj" fmla="val 16554"/>
            </a:avLst>
          </a:prstGeom>
          <a:solidFill>
            <a:srgbClr val="388BA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685800"/>
            <a:endParaRPr lang="en-US" sz="1300" dirty="0">
              <a:solidFill>
                <a:prstClr val="white"/>
              </a:solidFill>
              <a:cs typeface="+mn-ea"/>
              <a:sym typeface="+mn-lt"/>
            </a:endParaRPr>
          </a:p>
        </p:txBody>
      </p:sp>
      <p:sp>
        <p:nvSpPr>
          <p:cNvPr id="16" name="Rounded Rectangle 44"/>
          <p:cNvSpPr/>
          <p:nvPr/>
        </p:nvSpPr>
        <p:spPr>
          <a:xfrm>
            <a:off x="7544118" y="3481519"/>
            <a:ext cx="557943" cy="558116"/>
          </a:xfrm>
          <a:prstGeom prst="roundRect">
            <a:avLst>
              <a:gd name="adj" fmla="val 16554"/>
            </a:avLst>
          </a:prstGeom>
          <a:solidFill>
            <a:srgbClr val="468B9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685800"/>
            <a:endParaRPr lang="en-US" sz="1300" dirty="0">
              <a:solidFill>
                <a:srgbClr val="FFFFFF"/>
              </a:solidFill>
              <a:cs typeface="+mn-ea"/>
              <a:sym typeface="+mn-lt"/>
            </a:endParaRPr>
          </a:p>
        </p:txBody>
      </p:sp>
      <p:sp>
        <p:nvSpPr>
          <p:cNvPr id="17" name="Rounded Rectangle 45"/>
          <p:cNvSpPr/>
          <p:nvPr/>
        </p:nvSpPr>
        <p:spPr>
          <a:xfrm>
            <a:off x="7544118" y="4726981"/>
            <a:ext cx="557943" cy="558116"/>
          </a:xfrm>
          <a:prstGeom prst="roundRect">
            <a:avLst>
              <a:gd name="adj" fmla="val 16554"/>
            </a:avLst>
          </a:prstGeom>
          <a:solidFill>
            <a:srgbClr val="509FA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685800"/>
            <a:endParaRPr lang="en-US" sz="1300" dirty="0">
              <a:solidFill>
                <a:prstClr val="white"/>
              </a:solidFill>
              <a:cs typeface="+mn-ea"/>
              <a:sym typeface="+mn-lt"/>
            </a:endParaRPr>
          </a:p>
        </p:txBody>
      </p:sp>
      <p:sp>
        <p:nvSpPr>
          <p:cNvPr id="18" name="Rounded Rectangle 70"/>
          <p:cNvSpPr/>
          <p:nvPr/>
        </p:nvSpPr>
        <p:spPr>
          <a:xfrm flipH="1">
            <a:off x="4084530" y="2236056"/>
            <a:ext cx="557943" cy="558116"/>
          </a:xfrm>
          <a:prstGeom prst="roundRect">
            <a:avLst>
              <a:gd name="adj" fmla="val 16554"/>
            </a:avLst>
          </a:prstGeom>
          <a:solidFill>
            <a:srgbClr val="267CA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685800"/>
            <a:endParaRPr lang="en-AU" sz="1300" dirty="0">
              <a:solidFill>
                <a:srgbClr val="FFFFFF"/>
              </a:solidFill>
              <a:cs typeface="+mn-ea"/>
              <a:sym typeface="+mn-lt"/>
            </a:endParaRPr>
          </a:p>
        </p:txBody>
      </p:sp>
      <p:sp>
        <p:nvSpPr>
          <p:cNvPr id="19" name="Rounded Rectangle 71"/>
          <p:cNvSpPr/>
          <p:nvPr/>
        </p:nvSpPr>
        <p:spPr>
          <a:xfrm flipH="1">
            <a:off x="4084530" y="3481519"/>
            <a:ext cx="557943" cy="558116"/>
          </a:xfrm>
          <a:prstGeom prst="roundRect">
            <a:avLst>
              <a:gd name="adj" fmla="val 16554"/>
            </a:avLst>
          </a:prstGeom>
          <a:solidFill>
            <a:srgbClr val="5BAAA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685800"/>
            <a:endParaRPr lang="en-US" sz="1300" dirty="0">
              <a:solidFill>
                <a:prstClr val="white"/>
              </a:solidFill>
              <a:cs typeface="+mn-ea"/>
              <a:sym typeface="+mn-lt"/>
            </a:endParaRPr>
          </a:p>
        </p:txBody>
      </p:sp>
      <p:sp>
        <p:nvSpPr>
          <p:cNvPr id="20" name="Rounded Rectangle 72"/>
          <p:cNvSpPr/>
          <p:nvPr/>
        </p:nvSpPr>
        <p:spPr>
          <a:xfrm flipH="1">
            <a:off x="4084530" y="4726981"/>
            <a:ext cx="557943" cy="558116"/>
          </a:xfrm>
          <a:prstGeom prst="roundRect">
            <a:avLst>
              <a:gd name="adj" fmla="val 16554"/>
            </a:avLst>
          </a:prstGeom>
          <a:solidFill>
            <a:srgbClr val="62ACB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685800"/>
            <a:endParaRPr lang="en-US" sz="1300" dirty="0">
              <a:solidFill>
                <a:prstClr val="white"/>
              </a:solidFill>
              <a:cs typeface="+mn-ea"/>
              <a:sym typeface="+mn-lt"/>
            </a:endParaRPr>
          </a:p>
        </p:txBody>
      </p:sp>
      <p:grpSp>
        <p:nvGrpSpPr>
          <p:cNvPr id="81" name="组合 80"/>
          <p:cNvGrpSpPr/>
          <p:nvPr/>
        </p:nvGrpSpPr>
        <p:grpSpPr>
          <a:xfrm>
            <a:off x="4740639" y="2139291"/>
            <a:ext cx="2710999" cy="3129970"/>
            <a:chOff x="4740639" y="2139291"/>
            <a:chExt cx="2710999" cy="3129970"/>
          </a:xfrm>
        </p:grpSpPr>
        <p:sp>
          <p:nvSpPr>
            <p:cNvPr id="7" name="Freeform 23"/>
            <p:cNvSpPr/>
            <p:nvPr/>
          </p:nvSpPr>
          <p:spPr bwMode="auto">
            <a:xfrm>
              <a:off x="4740639" y="2139291"/>
              <a:ext cx="1354495" cy="1563980"/>
            </a:xfrm>
            <a:custGeom>
              <a:avLst/>
              <a:gdLst>
                <a:gd name="T0" fmla="*/ 1348 w 1348"/>
                <a:gd name="T1" fmla="*/ 0 h 1556"/>
                <a:gd name="T2" fmla="*/ 0 w 1348"/>
                <a:gd name="T3" fmla="*/ 779 h 1556"/>
                <a:gd name="T4" fmla="*/ 1348 w 1348"/>
                <a:gd name="T5" fmla="*/ 1556 h 1556"/>
                <a:gd name="T6" fmla="*/ 1348 w 1348"/>
                <a:gd name="T7" fmla="*/ 0 h 1556"/>
              </a:gdLst>
              <a:ahLst/>
              <a:cxnLst>
                <a:cxn ang="0">
                  <a:pos x="T0" y="T1"/>
                </a:cxn>
                <a:cxn ang="0">
                  <a:pos x="T2" y="T3"/>
                </a:cxn>
                <a:cxn ang="0">
                  <a:pos x="T4" y="T5"/>
                </a:cxn>
                <a:cxn ang="0">
                  <a:pos x="T6" y="T7"/>
                </a:cxn>
              </a:cxnLst>
              <a:rect l="0" t="0" r="r" b="b"/>
              <a:pathLst>
                <a:path w="1348" h="1556">
                  <a:moveTo>
                    <a:pt x="1348" y="0"/>
                  </a:moveTo>
                  <a:lnTo>
                    <a:pt x="0" y="779"/>
                  </a:lnTo>
                  <a:lnTo>
                    <a:pt x="1348" y="1556"/>
                  </a:lnTo>
                  <a:lnTo>
                    <a:pt x="1348" y="0"/>
                  </a:lnTo>
                  <a:close/>
                </a:path>
              </a:pathLst>
            </a:custGeom>
            <a:solidFill>
              <a:srgbClr val="267CA0"/>
            </a:solidFill>
            <a:ln>
              <a:noFill/>
            </a:ln>
          </p:spPr>
          <p:txBody>
            <a:bodyPr vert="horz" wrap="square" lIns="68584" tIns="34292" rIns="68584" bIns="34292" numCol="1" anchor="t" anchorCtr="0" compatLnSpc="1"/>
            <a:lstStyle/>
            <a:p>
              <a:pPr defTabSz="685800"/>
              <a:endParaRPr lang="en-US" sz="1000" dirty="0">
                <a:solidFill>
                  <a:prstClr val="black"/>
                </a:solidFill>
                <a:cs typeface="+mn-ea"/>
                <a:sym typeface="+mn-lt"/>
              </a:endParaRPr>
            </a:p>
          </p:txBody>
        </p:sp>
        <p:sp>
          <p:nvSpPr>
            <p:cNvPr id="8" name="Freeform 24"/>
            <p:cNvSpPr/>
            <p:nvPr/>
          </p:nvSpPr>
          <p:spPr bwMode="auto">
            <a:xfrm>
              <a:off x="6095133" y="2139291"/>
              <a:ext cx="1356505" cy="1563980"/>
            </a:xfrm>
            <a:custGeom>
              <a:avLst/>
              <a:gdLst>
                <a:gd name="T0" fmla="*/ 1350 w 1350"/>
                <a:gd name="T1" fmla="*/ 779 h 1556"/>
                <a:gd name="T2" fmla="*/ 1350 w 1350"/>
                <a:gd name="T3" fmla="*/ 779 h 1556"/>
                <a:gd name="T4" fmla="*/ 0 w 1350"/>
                <a:gd name="T5" fmla="*/ 0 h 1556"/>
                <a:gd name="T6" fmla="*/ 0 w 1350"/>
                <a:gd name="T7" fmla="*/ 1556 h 1556"/>
                <a:gd name="T8" fmla="*/ 1350 w 1350"/>
                <a:gd name="T9" fmla="*/ 779 h 1556"/>
              </a:gdLst>
              <a:ahLst/>
              <a:cxnLst>
                <a:cxn ang="0">
                  <a:pos x="T0" y="T1"/>
                </a:cxn>
                <a:cxn ang="0">
                  <a:pos x="T2" y="T3"/>
                </a:cxn>
                <a:cxn ang="0">
                  <a:pos x="T4" y="T5"/>
                </a:cxn>
                <a:cxn ang="0">
                  <a:pos x="T6" y="T7"/>
                </a:cxn>
                <a:cxn ang="0">
                  <a:pos x="T8" y="T9"/>
                </a:cxn>
              </a:cxnLst>
              <a:rect l="0" t="0" r="r" b="b"/>
              <a:pathLst>
                <a:path w="1350" h="1556">
                  <a:moveTo>
                    <a:pt x="1350" y="779"/>
                  </a:moveTo>
                  <a:lnTo>
                    <a:pt x="1350" y="779"/>
                  </a:lnTo>
                  <a:lnTo>
                    <a:pt x="0" y="0"/>
                  </a:lnTo>
                  <a:lnTo>
                    <a:pt x="0" y="1556"/>
                  </a:lnTo>
                  <a:lnTo>
                    <a:pt x="1350" y="779"/>
                  </a:lnTo>
                  <a:close/>
                </a:path>
              </a:pathLst>
            </a:custGeom>
            <a:solidFill>
              <a:srgbClr val="388BA5"/>
            </a:solidFill>
            <a:ln>
              <a:noFill/>
            </a:ln>
          </p:spPr>
          <p:txBody>
            <a:bodyPr vert="horz" wrap="square" lIns="68584" tIns="34292" rIns="68584" bIns="34292" numCol="1" anchor="t" anchorCtr="0" compatLnSpc="1"/>
            <a:lstStyle/>
            <a:p>
              <a:pPr defTabSz="685800"/>
              <a:endParaRPr lang="en-US" sz="1000" dirty="0">
                <a:solidFill>
                  <a:prstClr val="black"/>
                </a:solidFill>
                <a:cs typeface="+mn-ea"/>
                <a:sym typeface="+mn-lt"/>
              </a:endParaRPr>
            </a:p>
          </p:txBody>
        </p:sp>
        <p:sp>
          <p:nvSpPr>
            <p:cNvPr id="9" name="Freeform 25"/>
            <p:cNvSpPr/>
            <p:nvPr/>
          </p:nvSpPr>
          <p:spPr bwMode="auto">
            <a:xfrm>
              <a:off x="6095133" y="2922286"/>
              <a:ext cx="1356505" cy="1563980"/>
            </a:xfrm>
            <a:custGeom>
              <a:avLst/>
              <a:gdLst>
                <a:gd name="T0" fmla="*/ 1350 w 1350"/>
                <a:gd name="T1" fmla="*/ 1556 h 1556"/>
                <a:gd name="T2" fmla="*/ 1350 w 1350"/>
                <a:gd name="T3" fmla="*/ 0 h 1556"/>
                <a:gd name="T4" fmla="*/ 0 w 1350"/>
                <a:gd name="T5" fmla="*/ 777 h 1556"/>
                <a:gd name="T6" fmla="*/ 1350 w 1350"/>
                <a:gd name="T7" fmla="*/ 1556 h 1556"/>
              </a:gdLst>
              <a:ahLst/>
              <a:cxnLst>
                <a:cxn ang="0">
                  <a:pos x="T0" y="T1"/>
                </a:cxn>
                <a:cxn ang="0">
                  <a:pos x="T2" y="T3"/>
                </a:cxn>
                <a:cxn ang="0">
                  <a:pos x="T4" y="T5"/>
                </a:cxn>
                <a:cxn ang="0">
                  <a:pos x="T6" y="T7"/>
                </a:cxn>
              </a:cxnLst>
              <a:rect l="0" t="0" r="r" b="b"/>
              <a:pathLst>
                <a:path w="1350" h="1556">
                  <a:moveTo>
                    <a:pt x="1350" y="1556"/>
                  </a:moveTo>
                  <a:lnTo>
                    <a:pt x="1350" y="0"/>
                  </a:lnTo>
                  <a:lnTo>
                    <a:pt x="0" y="777"/>
                  </a:lnTo>
                  <a:lnTo>
                    <a:pt x="1350" y="1556"/>
                  </a:lnTo>
                  <a:close/>
                </a:path>
              </a:pathLst>
            </a:custGeom>
            <a:solidFill>
              <a:srgbClr val="468B90"/>
            </a:solidFill>
            <a:ln>
              <a:noFill/>
            </a:ln>
          </p:spPr>
          <p:txBody>
            <a:bodyPr vert="horz" wrap="square" lIns="68584" tIns="34292" rIns="68584" bIns="34292" numCol="1" anchor="t" anchorCtr="0" compatLnSpc="1"/>
            <a:lstStyle/>
            <a:p>
              <a:pPr defTabSz="685800"/>
              <a:endParaRPr lang="en-US" sz="1000" dirty="0">
                <a:solidFill>
                  <a:prstClr val="black"/>
                </a:solidFill>
                <a:cs typeface="+mn-ea"/>
                <a:sym typeface="+mn-lt"/>
              </a:endParaRPr>
            </a:p>
          </p:txBody>
        </p:sp>
        <p:sp>
          <p:nvSpPr>
            <p:cNvPr id="10" name="Freeform 26"/>
            <p:cNvSpPr/>
            <p:nvPr/>
          </p:nvSpPr>
          <p:spPr bwMode="auto">
            <a:xfrm>
              <a:off x="6095133" y="3703271"/>
              <a:ext cx="1356505" cy="1565990"/>
            </a:xfrm>
            <a:custGeom>
              <a:avLst/>
              <a:gdLst>
                <a:gd name="T0" fmla="*/ 0 w 1350"/>
                <a:gd name="T1" fmla="*/ 0 h 1558"/>
                <a:gd name="T2" fmla="*/ 0 w 1350"/>
                <a:gd name="T3" fmla="*/ 1558 h 1558"/>
                <a:gd name="T4" fmla="*/ 1350 w 1350"/>
                <a:gd name="T5" fmla="*/ 779 h 1558"/>
                <a:gd name="T6" fmla="*/ 1350 w 1350"/>
                <a:gd name="T7" fmla="*/ 779 h 1558"/>
                <a:gd name="T8" fmla="*/ 0 w 1350"/>
                <a:gd name="T9" fmla="*/ 0 h 1558"/>
              </a:gdLst>
              <a:ahLst/>
              <a:cxnLst>
                <a:cxn ang="0">
                  <a:pos x="T0" y="T1"/>
                </a:cxn>
                <a:cxn ang="0">
                  <a:pos x="T2" y="T3"/>
                </a:cxn>
                <a:cxn ang="0">
                  <a:pos x="T4" y="T5"/>
                </a:cxn>
                <a:cxn ang="0">
                  <a:pos x="T6" y="T7"/>
                </a:cxn>
                <a:cxn ang="0">
                  <a:pos x="T8" y="T9"/>
                </a:cxn>
              </a:cxnLst>
              <a:rect l="0" t="0" r="r" b="b"/>
              <a:pathLst>
                <a:path w="1350" h="1558">
                  <a:moveTo>
                    <a:pt x="0" y="0"/>
                  </a:moveTo>
                  <a:lnTo>
                    <a:pt x="0" y="1558"/>
                  </a:lnTo>
                  <a:lnTo>
                    <a:pt x="1350" y="779"/>
                  </a:lnTo>
                  <a:lnTo>
                    <a:pt x="1350" y="779"/>
                  </a:lnTo>
                  <a:lnTo>
                    <a:pt x="0" y="0"/>
                  </a:lnTo>
                  <a:close/>
                </a:path>
              </a:pathLst>
            </a:custGeom>
            <a:solidFill>
              <a:srgbClr val="509FA4"/>
            </a:solidFill>
            <a:ln>
              <a:noFill/>
            </a:ln>
          </p:spPr>
          <p:txBody>
            <a:bodyPr vert="horz" wrap="square" lIns="68584" tIns="34292" rIns="68584" bIns="34292" numCol="1" anchor="t" anchorCtr="0" compatLnSpc="1"/>
            <a:lstStyle/>
            <a:p>
              <a:pPr defTabSz="685800"/>
              <a:endParaRPr lang="en-US" sz="1000" dirty="0">
                <a:solidFill>
                  <a:prstClr val="black"/>
                </a:solidFill>
                <a:cs typeface="+mn-ea"/>
                <a:sym typeface="+mn-lt"/>
              </a:endParaRPr>
            </a:p>
          </p:txBody>
        </p:sp>
        <p:sp>
          <p:nvSpPr>
            <p:cNvPr id="11" name="Freeform 27"/>
            <p:cNvSpPr/>
            <p:nvPr/>
          </p:nvSpPr>
          <p:spPr bwMode="auto">
            <a:xfrm>
              <a:off x="4740639" y="3703271"/>
              <a:ext cx="1354495" cy="1565990"/>
            </a:xfrm>
            <a:custGeom>
              <a:avLst/>
              <a:gdLst>
                <a:gd name="T0" fmla="*/ 0 w 1348"/>
                <a:gd name="T1" fmla="*/ 779 h 1558"/>
                <a:gd name="T2" fmla="*/ 0 w 1348"/>
                <a:gd name="T3" fmla="*/ 779 h 1558"/>
                <a:gd name="T4" fmla="*/ 1348 w 1348"/>
                <a:gd name="T5" fmla="*/ 1558 h 1558"/>
                <a:gd name="T6" fmla="*/ 1348 w 1348"/>
                <a:gd name="T7" fmla="*/ 0 h 1558"/>
                <a:gd name="T8" fmla="*/ 0 w 1348"/>
                <a:gd name="T9" fmla="*/ 779 h 1558"/>
              </a:gdLst>
              <a:ahLst/>
              <a:cxnLst>
                <a:cxn ang="0">
                  <a:pos x="T0" y="T1"/>
                </a:cxn>
                <a:cxn ang="0">
                  <a:pos x="T2" y="T3"/>
                </a:cxn>
                <a:cxn ang="0">
                  <a:pos x="T4" y="T5"/>
                </a:cxn>
                <a:cxn ang="0">
                  <a:pos x="T6" y="T7"/>
                </a:cxn>
                <a:cxn ang="0">
                  <a:pos x="T8" y="T9"/>
                </a:cxn>
              </a:cxnLst>
              <a:rect l="0" t="0" r="r" b="b"/>
              <a:pathLst>
                <a:path w="1348" h="1558">
                  <a:moveTo>
                    <a:pt x="0" y="779"/>
                  </a:moveTo>
                  <a:lnTo>
                    <a:pt x="0" y="779"/>
                  </a:lnTo>
                  <a:lnTo>
                    <a:pt x="1348" y="1558"/>
                  </a:lnTo>
                  <a:lnTo>
                    <a:pt x="1348" y="0"/>
                  </a:lnTo>
                  <a:lnTo>
                    <a:pt x="0" y="779"/>
                  </a:lnTo>
                  <a:close/>
                </a:path>
              </a:pathLst>
            </a:custGeom>
            <a:solidFill>
              <a:srgbClr val="62ACB2"/>
            </a:solidFill>
            <a:ln>
              <a:noFill/>
            </a:ln>
          </p:spPr>
          <p:txBody>
            <a:bodyPr vert="horz" wrap="square" lIns="68584" tIns="34292" rIns="68584" bIns="34292" numCol="1" anchor="t" anchorCtr="0" compatLnSpc="1"/>
            <a:lstStyle/>
            <a:p>
              <a:pPr defTabSz="685800"/>
              <a:endParaRPr lang="en-US" sz="1000" dirty="0">
                <a:solidFill>
                  <a:prstClr val="black"/>
                </a:solidFill>
                <a:cs typeface="+mn-ea"/>
                <a:sym typeface="+mn-lt"/>
              </a:endParaRPr>
            </a:p>
          </p:txBody>
        </p:sp>
        <p:sp>
          <p:nvSpPr>
            <p:cNvPr id="12" name="Freeform 28"/>
            <p:cNvSpPr/>
            <p:nvPr/>
          </p:nvSpPr>
          <p:spPr bwMode="auto">
            <a:xfrm>
              <a:off x="4740639" y="2922286"/>
              <a:ext cx="1354495" cy="1563980"/>
            </a:xfrm>
            <a:custGeom>
              <a:avLst/>
              <a:gdLst>
                <a:gd name="T0" fmla="*/ 0 w 1348"/>
                <a:gd name="T1" fmla="*/ 0 h 1556"/>
                <a:gd name="T2" fmla="*/ 0 w 1348"/>
                <a:gd name="T3" fmla="*/ 0 h 1556"/>
                <a:gd name="T4" fmla="*/ 0 w 1348"/>
                <a:gd name="T5" fmla="*/ 1556 h 1556"/>
                <a:gd name="T6" fmla="*/ 1348 w 1348"/>
                <a:gd name="T7" fmla="*/ 777 h 1556"/>
                <a:gd name="T8" fmla="*/ 0 w 1348"/>
                <a:gd name="T9" fmla="*/ 0 h 1556"/>
              </a:gdLst>
              <a:ahLst/>
              <a:cxnLst>
                <a:cxn ang="0">
                  <a:pos x="T0" y="T1"/>
                </a:cxn>
                <a:cxn ang="0">
                  <a:pos x="T2" y="T3"/>
                </a:cxn>
                <a:cxn ang="0">
                  <a:pos x="T4" y="T5"/>
                </a:cxn>
                <a:cxn ang="0">
                  <a:pos x="T6" y="T7"/>
                </a:cxn>
                <a:cxn ang="0">
                  <a:pos x="T8" y="T9"/>
                </a:cxn>
              </a:cxnLst>
              <a:rect l="0" t="0" r="r" b="b"/>
              <a:pathLst>
                <a:path w="1348" h="1556">
                  <a:moveTo>
                    <a:pt x="0" y="0"/>
                  </a:moveTo>
                  <a:lnTo>
                    <a:pt x="0" y="0"/>
                  </a:lnTo>
                  <a:lnTo>
                    <a:pt x="0" y="1556"/>
                  </a:lnTo>
                  <a:lnTo>
                    <a:pt x="1348" y="777"/>
                  </a:lnTo>
                  <a:lnTo>
                    <a:pt x="0" y="0"/>
                  </a:lnTo>
                  <a:close/>
                </a:path>
              </a:pathLst>
            </a:custGeom>
            <a:solidFill>
              <a:srgbClr val="5BAAA4"/>
            </a:solidFill>
            <a:ln>
              <a:noFill/>
            </a:ln>
          </p:spPr>
          <p:txBody>
            <a:bodyPr vert="horz" wrap="square" lIns="68584" tIns="34292" rIns="68584" bIns="34292" numCol="1" anchor="t" anchorCtr="0" compatLnSpc="1"/>
            <a:lstStyle/>
            <a:p>
              <a:pPr defTabSz="685800"/>
              <a:endParaRPr lang="en-US" sz="1000" dirty="0">
                <a:solidFill>
                  <a:prstClr val="black"/>
                </a:solidFill>
                <a:cs typeface="+mn-ea"/>
                <a:sym typeface="+mn-lt"/>
              </a:endParaRPr>
            </a:p>
          </p:txBody>
        </p:sp>
        <p:sp>
          <p:nvSpPr>
            <p:cNvPr id="13" name="Freeform 29"/>
            <p:cNvSpPr/>
            <p:nvPr/>
          </p:nvSpPr>
          <p:spPr bwMode="auto">
            <a:xfrm>
              <a:off x="5101937" y="2557498"/>
              <a:ext cx="1984381" cy="2293557"/>
            </a:xfrm>
            <a:custGeom>
              <a:avLst/>
              <a:gdLst>
                <a:gd name="T0" fmla="*/ 1248 w 1248"/>
                <a:gd name="T1" fmla="*/ 1082 h 1442"/>
                <a:gd name="T2" fmla="*/ 623 w 1248"/>
                <a:gd name="T3" fmla="*/ 1442 h 1442"/>
                <a:gd name="T4" fmla="*/ 0 w 1248"/>
                <a:gd name="T5" fmla="*/ 1082 h 1442"/>
                <a:gd name="T6" fmla="*/ 0 w 1248"/>
                <a:gd name="T7" fmla="*/ 360 h 1442"/>
                <a:gd name="T8" fmla="*/ 623 w 1248"/>
                <a:gd name="T9" fmla="*/ 0 h 1442"/>
                <a:gd name="T10" fmla="*/ 1248 w 1248"/>
                <a:gd name="T11" fmla="*/ 360 h 1442"/>
                <a:gd name="T12" fmla="*/ 1248 w 1248"/>
                <a:gd name="T13" fmla="*/ 1082 h 1442"/>
              </a:gdLst>
              <a:ahLst/>
              <a:cxnLst>
                <a:cxn ang="0">
                  <a:pos x="T0" y="T1"/>
                </a:cxn>
                <a:cxn ang="0">
                  <a:pos x="T2" y="T3"/>
                </a:cxn>
                <a:cxn ang="0">
                  <a:pos x="T4" y="T5"/>
                </a:cxn>
                <a:cxn ang="0">
                  <a:pos x="T6" y="T7"/>
                </a:cxn>
                <a:cxn ang="0">
                  <a:pos x="T8" y="T9"/>
                </a:cxn>
                <a:cxn ang="0">
                  <a:pos x="T10" y="T11"/>
                </a:cxn>
                <a:cxn ang="0">
                  <a:pos x="T12" y="T13"/>
                </a:cxn>
              </a:cxnLst>
              <a:rect l="0" t="0" r="r" b="b"/>
              <a:pathLst>
                <a:path w="1248" h="1442">
                  <a:moveTo>
                    <a:pt x="1248" y="1082"/>
                  </a:moveTo>
                  <a:lnTo>
                    <a:pt x="623" y="1442"/>
                  </a:lnTo>
                  <a:lnTo>
                    <a:pt x="0" y="1082"/>
                  </a:lnTo>
                  <a:lnTo>
                    <a:pt x="0" y="360"/>
                  </a:lnTo>
                  <a:lnTo>
                    <a:pt x="623" y="0"/>
                  </a:lnTo>
                  <a:lnTo>
                    <a:pt x="1248" y="360"/>
                  </a:lnTo>
                  <a:lnTo>
                    <a:pt x="1248" y="1082"/>
                  </a:lnTo>
                  <a:close/>
                </a:path>
              </a:pathLst>
            </a:custGeom>
            <a:solidFill>
              <a:schemeClr val="tx1">
                <a:lumMod val="95000"/>
                <a:lumOff val="5000"/>
                <a:alpha val="10000"/>
              </a:schemeClr>
            </a:solidFill>
            <a:ln>
              <a:noFill/>
            </a:ln>
          </p:spPr>
          <p:txBody>
            <a:bodyPr vert="horz" wrap="square" lIns="68584" tIns="34292" rIns="68584" bIns="34292" numCol="1" anchor="t" anchorCtr="0" compatLnSpc="1"/>
            <a:lstStyle/>
            <a:p>
              <a:pPr defTabSz="685800"/>
              <a:endParaRPr lang="en-US" sz="1000" dirty="0">
                <a:solidFill>
                  <a:prstClr val="black"/>
                </a:solidFill>
                <a:cs typeface="+mn-ea"/>
                <a:sym typeface="+mn-lt"/>
              </a:endParaRPr>
            </a:p>
          </p:txBody>
        </p:sp>
        <p:sp>
          <p:nvSpPr>
            <p:cNvPr id="14" name="Freeform 29"/>
            <p:cNvSpPr/>
            <p:nvPr/>
          </p:nvSpPr>
          <p:spPr bwMode="auto">
            <a:xfrm>
              <a:off x="5469131" y="2979580"/>
              <a:ext cx="1254014" cy="1449396"/>
            </a:xfrm>
            <a:custGeom>
              <a:avLst/>
              <a:gdLst>
                <a:gd name="T0" fmla="*/ 1248 w 1248"/>
                <a:gd name="T1" fmla="*/ 1082 h 1442"/>
                <a:gd name="T2" fmla="*/ 623 w 1248"/>
                <a:gd name="T3" fmla="*/ 1442 h 1442"/>
                <a:gd name="T4" fmla="*/ 0 w 1248"/>
                <a:gd name="T5" fmla="*/ 1082 h 1442"/>
                <a:gd name="T6" fmla="*/ 0 w 1248"/>
                <a:gd name="T7" fmla="*/ 360 h 1442"/>
                <a:gd name="T8" fmla="*/ 623 w 1248"/>
                <a:gd name="T9" fmla="*/ 0 h 1442"/>
                <a:gd name="T10" fmla="*/ 1248 w 1248"/>
                <a:gd name="T11" fmla="*/ 360 h 1442"/>
                <a:gd name="T12" fmla="*/ 1248 w 1248"/>
                <a:gd name="T13" fmla="*/ 1082 h 1442"/>
              </a:gdLst>
              <a:ahLst/>
              <a:cxnLst>
                <a:cxn ang="0">
                  <a:pos x="T0" y="T1"/>
                </a:cxn>
                <a:cxn ang="0">
                  <a:pos x="T2" y="T3"/>
                </a:cxn>
                <a:cxn ang="0">
                  <a:pos x="T4" y="T5"/>
                </a:cxn>
                <a:cxn ang="0">
                  <a:pos x="T6" y="T7"/>
                </a:cxn>
                <a:cxn ang="0">
                  <a:pos x="T8" y="T9"/>
                </a:cxn>
                <a:cxn ang="0">
                  <a:pos x="T10" y="T11"/>
                </a:cxn>
                <a:cxn ang="0">
                  <a:pos x="T12" y="T13"/>
                </a:cxn>
              </a:cxnLst>
              <a:rect l="0" t="0" r="r" b="b"/>
              <a:pathLst>
                <a:path w="1248" h="1442">
                  <a:moveTo>
                    <a:pt x="1248" y="1082"/>
                  </a:moveTo>
                  <a:lnTo>
                    <a:pt x="623" y="1442"/>
                  </a:lnTo>
                  <a:lnTo>
                    <a:pt x="0" y="1082"/>
                  </a:lnTo>
                  <a:lnTo>
                    <a:pt x="0" y="360"/>
                  </a:lnTo>
                  <a:lnTo>
                    <a:pt x="623" y="0"/>
                  </a:lnTo>
                  <a:lnTo>
                    <a:pt x="1248" y="360"/>
                  </a:lnTo>
                  <a:lnTo>
                    <a:pt x="1248" y="108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4" tIns="34292" rIns="68584" bIns="34292" numCol="1" anchor="t" anchorCtr="0" compatLnSpc="1"/>
            <a:lstStyle/>
            <a:p>
              <a:pPr defTabSz="685800"/>
              <a:endParaRPr lang="en-US" sz="1000" dirty="0">
                <a:solidFill>
                  <a:prstClr val="black"/>
                </a:solidFill>
                <a:cs typeface="+mn-ea"/>
                <a:sym typeface="+mn-lt"/>
              </a:endParaRPr>
            </a:p>
          </p:txBody>
        </p:sp>
        <p:sp>
          <p:nvSpPr>
            <p:cNvPr id="21" name="Freeform 142"/>
            <p:cNvSpPr/>
            <p:nvPr/>
          </p:nvSpPr>
          <p:spPr bwMode="auto">
            <a:xfrm>
              <a:off x="5490028" y="2693208"/>
              <a:ext cx="269700" cy="220232"/>
            </a:xfrm>
            <a:custGeom>
              <a:avLst/>
              <a:gdLst>
                <a:gd name="T0" fmla="*/ 135 w 135"/>
                <a:gd name="T1" fmla="*/ 49 h 110"/>
                <a:gd name="T2" fmla="*/ 68 w 135"/>
                <a:gd name="T3" fmla="*/ 0 h 110"/>
                <a:gd name="T4" fmla="*/ 0 w 135"/>
                <a:gd name="T5" fmla="*/ 49 h 110"/>
                <a:gd name="T6" fmla="*/ 68 w 135"/>
                <a:gd name="T7" fmla="*/ 99 h 110"/>
                <a:gd name="T8" fmla="*/ 93 w 135"/>
                <a:gd name="T9" fmla="*/ 96 h 110"/>
                <a:gd name="T10" fmla="*/ 121 w 135"/>
                <a:gd name="T11" fmla="*/ 110 h 110"/>
                <a:gd name="T12" fmla="*/ 113 w 135"/>
                <a:gd name="T13" fmla="*/ 86 h 110"/>
                <a:gd name="T14" fmla="*/ 135 w 135"/>
                <a:gd name="T15" fmla="*/ 49 h 1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 h="110">
                  <a:moveTo>
                    <a:pt x="135" y="49"/>
                  </a:moveTo>
                  <a:cubicBezTo>
                    <a:pt x="135" y="22"/>
                    <a:pt x="105" y="0"/>
                    <a:pt x="68" y="0"/>
                  </a:cubicBezTo>
                  <a:cubicBezTo>
                    <a:pt x="30" y="0"/>
                    <a:pt x="0" y="22"/>
                    <a:pt x="0" y="49"/>
                  </a:cubicBezTo>
                  <a:cubicBezTo>
                    <a:pt x="0" y="77"/>
                    <a:pt x="30" y="99"/>
                    <a:pt x="68" y="99"/>
                  </a:cubicBezTo>
                  <a:cubicBezTo>
                    <a:pt x="76" y="99"/>
                    <a:pt x="85" y="98"/>
                    <a:pt x="93" y="96"/>
                  </a:cubicBezTo>
                  <a:cubicBezTo>
                    <a:pt x="95" y="95"/>
                    <a:pt x="121" y="110"/>
                    <a:pt x="121" y="110"/>
                  </a:cubicBezTo>
                  <a:cubicBezTo>
                    <a:pt x="113" y="86"/>
                    <a:pt x="113" y="86"/>
                    <a:pt x="113" y="86"/>
                  </a:cubicBezTo>
                  <a:cubicBezTo>
                    <a:pt x="126" y="77"/>
                    <a:pt x="135" y="64"/>
                    <a:pt x="135" y="49"/>
                  </a:cubicBezTo>
                  <a:close/>
                </a:path>
              </a:pathLst>
            </a:custGeom>
            <a:solidFill>
              <a:schemeClr val="bg1"/>
            </a:solidFill>
            <a:ln>
              <a:noFill/>
            </a:ln>
          </p:spPr>
          <p:txBody>
            <a:bodyPr vert="horz" wrap="square" lIns="68584" tIns="34292" rIns="68584" bIns="34292" numCol="1" anchor="t" anchorCtr="0" compatLnSpc="1"/>
            <a:lstStyle/>
            <a:p>
              <a:pPr defTabSz="685800"/>
              <a:endParaRPr lang="en-US" sz="1300" dirty="0">
                <a:solidFill>
                  <a:prstClr val="black"/>
                </a:solidFill>
                <a:cs typeface="+mn-ea"/>
                <a:sym typeface="+mn-lt"/>
              </a:endParaRPr>
            </a:p>
          </p:txBody>
        </p:sp>
        <p:sp>
          <p:nvSpPr>
            <p:cNvPr id="22" name="Freeform 149"/>
            <p:cNvSpPr/>
            <p:nvPr/>
          </p:nvSpPr>
          <p:spPr bwMode="auto">
            <a:xfrm>
              <a:off x="4909016" y="3549125"/>
              <a:ext cx="283460" cy="278042"/>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bg1"/>
            </a:solidFill>
            <a:ln>
              <a:noFill/>
            </a:ln>
          </p:spPr>
          <p:txBody>
            <a:bodyPr vert="horz" wrap="square" lIns="68584" tIns="34292" rIns="68584" bIns="34292" numCol="1" anchor="t" anchorCtr="0" compatLnSpc="1"/>
            <a:lstStyle/>
            <a:p>
              <a:pPr defTabSz="685800"/>
              <a:endParaRPr lang="en-US" sz="1300" dirty="0">
                <a:solidFill>
                  <a:prstClr val="black"/>
                </a:solidFill>
                <a:cs typeface="+mn-ea"/>
                <a:sym typeface="+mn-lt"/>
              </a:endParaRPr>
            </a:p>
          </p:txBody>
        </p:sp>
        <p:sp>
          <p:nvSpPr>
            <p:cNvPr id="23" name="Freeform 116"/>
            <p:cNvSpPr>
              <a:spLocks noEditPoints="1"/>
            </p:cNvSpPr>
            <p:nvPr/>
          </p:nvSpPr>
          <p:spPr bwMode="auto">
            <a:xfrm>
              <a:off x="5430003" y="4453422"/>
              <a:ext cx="304101" cy="268408"/>
            </a:xfrm>
            <a:custGeom>
              <a:avLst/>
              <a:gdLst>
                <a:gd name="T0" fmla="*/ 209 w 221"/>
                <a:gd name="T1" fmla="*/ 95 h 195"/>
                <a:gd name="T2" fmla="*/ 209 w 221"/>
                <a:gd name="T3" fmla="*/ 82 h 195"/>
                <a:gd name="T4" fmla="*/ 221 w 221"/>
                <a:gd name="T5" fmla="*/ 82 h 195"/>
                <a:gd name="T6" fmla="*/ 221 w 221"/>
                <a:gd name="T7" fmla="*/ 74 h 195"/>
                <a:gd name="T8" fmla="*/ 110 w 221"/>
                <a:gd name="T9" fmla="*/ 0 h 195"/>
                <a:gd name="T10" fmla="*/ 0 w 221"/>
                <a:gd name="T11" fmla="*/ 74 h 195"/>
                <a:gd name="T12" fmla="*/ 0 w 221"/>
                <a:gd name="T13" fmla="*/ 82 h 195"/>
                <a:gd name="T14" fmla="*/ 10 w 221"/>
                <a:gd name="T15" fmla="*/ 82 h 195"/>
                <a:gd name="T16" fmla="*/ 10 w 221"/>
                <a:gd name="T17" fmla="*/ 95 h 195"/>
                <a:gd name="T18" fmla="*/ 23 w 221"/>
                <a:gd name="T19" fmla="*/ 95 h 195"/>
                <a:gd name="T20" fmla="*/ 23 w 221"/>
                <a:gd name="T21" fmla="*/ 166 h 195"/>
                <a:gd name="T22" fmla="*/ 10 w 221"/>
                <a:gd name="T23" fmla="*/ 166 h 195"/>
                <a:gd name="T24" fmla="*/ 10 w 221"/>
                <a:gd name="T25" fmla="*/ 179 h 195"/>
                <a:gd name="T26" fmla="*/ 0 w 221"/>
                <a:gd name="T27" fmla="*/ 179 h 195"/>
                <a:gd name="T28" fmla="*/ 0 w 221"/>
                <a:gd name="T29" fmla="*/ 195 h 195"/>
                <a:gd name="T30" fmla="*/ 221 w 221"/>
                <a:gd name="T31" fmla="*/ 195 h 195"/>
                <a:gd name="T32" fmla="*/ 221 w 221"/>
                <a:gd name="T33" fmla="*/ 179 h 195"/>
                <a:gd name="T34" fmla="*/ 209 w 221"/>
                <a:gd name="T35" fmla="*/ 179 h 195"/>
                <a:gd name="T36" fmla="*/ 209 w 221"/>
                <a:gd name="T37" fmla="*/ 166 h 195"/>
                <a:gd name="T38" fmla="*/ 197 w 221"/>
                <a:gd name="T39" fmla="*/ 166 h 195"/>
                <a:gd name="T40" fmla="*/ 197 w 221"/>
                <a:gd name="T41" fmla="*/ 95 h 195"/>
                <a:gd name="T42" fmla="*/ 209 w 221"/>
                <a:gd name="T43" fmla="*/ 95 h 195"/>
                <a:gd name="T44" fmla="*/ 73 w 221"/>
                <a:gd name="T45" fmla="*/ 166 h 195"/>
                <a:gd name="T46" fmla="*/ 49 w 221"/>
                <a:gd name="T47" fmla="*/ 166 h 195"/>
                <a:gd name="T48" fmla="*/ 49 w 221"/>
                <a:gd name="T49" fmla="*/ 95 h 195"/>
                <a:gd name="T50" fmla="*/ 73 w 221"/>
                <a:gd name="T51" fmla="*/ 95 h 195"/>
                <a:gd name="T52" fmla="*/ 73 w 221"/>
                <a:gd name="T53" fmla="*/ 166 h 195"/>
                <a:gd name="T54" fmla="*/ 122 w 221"/>
                <a:gd name="T55" fmla="*/ 166 h 195"/>
                <a:gd name="T56" fmla="*/ 99 w 221"/>
                <a:gd name="T57" fmla="*/ 166 h 195"/>
                <a:gd name="T58" fmla="*/ 99 w 221"/>
                <a:gd name="T59" fmla="*/ 95 h 195"/>
                <a:gd name="T60" fmla="*/ 122 w 221"/>
                <a:gd name="T61" fmla="*/ 95 h 195"/>
                <a:gd name="T62" fmla="*/ 122 w 221"/>
                <a:gd name="T63" fmla="*/ 166 h 195"/>
                <a:gd name="T64" fmla="*/ 171 w 221"/>
                <a:gd name="T65" fmla="*/ 166 h 195"/>
                <a:gd name="T66" fmla="*/ 148 w 221"/>
                <a:gd name="T67" fmla="*/ 166 h 195"/>
                <a:gd name="T68" fmla="*/ 148 w 221"/>
                <a:gd name="T69" fmla="*/ 95 h 195"/>
                <a:gd name="T70" fmla="*/ 171 w 221"/>
                <a:gd name="T71" fmla="*/ 95 h 195"/>
                <a:gd name="T72" fmla="*/ 171 w 221"/>
                <a:gd name="T73" fmla="*/ 16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1" h="195">
                  <a:moveTo>
                    <a:pt x="209" y="95"/>
                  </a:moveTo>
                  <a:lnTo>
                    <a:pt x="209" y="82"/>
                  </a:lnTo>
                  <a:lnTo>
                    <a:pt x="221" y="82"/>
                  </a:lnTo>
                  <a:lnTo>
                    <a:pt x="221" y="74"/>
                  </a:lnTo>
                  <a:lnTo>
                    <a:pt x="110" y="0"/>
                  </a:lnTo>
                  <a:lnTo>
                    <a:pt x="0" y="74"/>
                  </a:lnTo>
                  <a:lnTo>
                    <a:pt x="0" y="82"/>
                  </a:lnTo>
                  <a:lnTo>
                    <a:pt x="10" y="82"/>
                  </a:lnTo>
                  <a:lnTo>
                    <a:pt x="10" y="95"/>
                  </a:lnTo>
                  <a:lnTo>
                    <a:pt x="23" y="95"/>
                  </a:lnTo>
                  <a:lnTo>
                    <a:pt x="23" y="166"/>
                  </a:lnTo>
                  <a:lnTo>
                    <a:pt x="10" y="166"/>
                  </a:lnTo>
                  <a:lnTo>
                    <a:pt x="10" y="179"/>
                  </a:lnTo>
                  <a:lnTo>
                    <a:pt x="0" y="179"/>
                  </a:lnTo>
                  <a:lnTo>
                    <a:pt x="0" y="195"/>
                  </a:lnTo>
                  <a:lnTo>
                    <a:pt x="221" y="195"/>
                  </a:lnTo>
                  <a:lnTo>
                    <a:pt x="221" y="179"/>
                  </a:lnTo>
                  <a:lnTo>
                    <a:pt x="209" y="179"/>
                  </a:lnTo>
                  <a:lnTo>
                    <a:pt x="209" y="166"/>
                  </a:lnTo>
                  <a:lnTo>
                    <a:pt x="197" y="166"/>
                  </a:lnTo>
                  <a:lnTo>
                    <a:pt x="197" y="95"/>
                  </a:lnTo>
                  <a:lnTo>
                    <a:pt x="209" y="95"/>
                  </a:lnTo>
                  <a:close/>
                  <a:moveTo>
                    <a:pt x="73" y="166"/>
                  </a:moveTo>
                  <a:lnTo>
                    <a:pt x="49" y="166"/>
                  </a:lnTo>
                  <a:lnTo>
                    <a:pt x="49" y="95"/>
                  </a:lnTo>
                  <a:lnTo>
                    <a:pt x="73" y="95"/>
                  </a:lnTo>
                  <a:lnTo>
                    <a:pt x="73" y="166"/>
                  </a:lnTo>
                  <a:close/>
                  <a:moveTo>
                    <a:pt x="122" y="166"/>
                  </a:moveTo>
                  <a:lnTo>
                    <a:pt x="99" y="166"/>
                  </a:lnTo>
                  <a:lnTo>
                    <a:pt x="99" y="95"/>
                  </a:lnTo>
                  <a:lnTo>
                    <a:pt x="122" y="95"/>
                  </a:lnTo>
                  <a:lnTo>
                    <a:pt x="122" y="166"/>
                  </a:lnTo>
                  <a:close/>
                  <a:moveTo>
                    <a:pt x="171" y="166"/>
                  </a:moveTo>
                  <a:lnTo>
                    <a:pt x="148" y="166"/>
                  </a:lnTo>
                  <a:lnTo>
                    <a:pt x="148" y="95"/>
                  </a:lnTo>
                  <a:lnTo>
                    <a:pt x="171" y="95"/>
                  </a:lnTo>
                  <a:lnTo>
                    <a:pt x="171" y="166"/>
                  </a:lnTo>
                  <a:close/>
                </a:path>
              </a:pathLst>
            </a:custGeom>
            <a:solidFill>
              <a:schemeClr val="bg1"/>
            </a:solidFill>
            <a:ln>
              <a:noFill/>
            </a:ln>
          </p:spPr>
          <p:txBody>
            <a:bodyPr vert="horz" wrap="square" lIns="68584" tIns="34292" rIns="68584" bIns="34292" numCol="1" anchor="t" anchorCtr="0" compatLnSpc="1"/>
            <a:lstStyle/>
            <a:p>
              <a:pPr defTabSz="685800"/>
              <a:endParaRPr lang="en-US" sz="1300" dirty="0">
                <a:solidFill>
                  <a:prstClr val="black"/>
                </a:solidFill>
                <a:cs typeface="+mn-ea"/>
                <a:sym typeface="+mn-lt"/>
              </a:endParaRPr>
            </a:p>
          </p:txBody>
        </p:sp>
        <p:grpSp>
          <p:nvGrpSpPr>
            <p:cNvPr id="24" name="组合 49"/>
            <p:cNvGrpSpPr/>
            <p:nvPr/>
          </p:nvGrpSpPr>
          <p:grpSpPr>
            <a:xfrm>
              <a:off x="6948607" y="3553445"/>
              <a:ext cx="283462" cy="283548"/>
              <a:chOff x="11121822" y="1145785"/>
              <a:chExt cx="307214" cy="307212"/>
            </a:xfrm>
            <a:solidFill>
              <a:schemeClr val="bg1"/>
            </a:solidFill>
          </p:grpSpPr>
          <p:sp>
            <p:nvSpPr>
              <p:cNvPr id="25" name="Freeform 140"/>
              <p:cNvSpPr>
                <a:spLocks noEditPoints="1"/>
              </p:cNvSpPr>
              <p:nvPr/>
            </p:nvSpPr>
            <p:spPr bwMode="auto">
              <a:xfrm>
                <a:off x="11121822" y="1211403"/>
                <a:ext cx="241594" cy="241594"/>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endParaRPr lang="en-US" sz="1300" dirty="0">
                  <a:solidFill>
                    <a:prstClr val="black"/>
                  </a:solidFill>
                  <a:cs typeface="+mn-ea"/>
                  <a:sym typeface="+mn-lt"/>
                </a:endParaRPr>
              </a:p>
            </p:txBody>
          </p:sp>
          <p:sp>
            <p:nvSpPr>
              <p:cNvPr id="26" name="Freeform 141"/>
              <p:cNvSpPr>
                <a:spLocks noEditPoints="1"/>
              </p:cNvSpPr>
              <p:nvPr/>
            </p:nvSpPr>
            <p:spPr bwMode="auto">
              <a:xfrm>
                <a:off x="11317186" y="1145785"/>
                <a:ext cx="111850" cy="113341"/>
              </a:xfrm>
              <a:custGeom>
                <a:avLst/>
                <a:gdLst>
                  <a:gd name="T0" fmla="*/ 48 w 52"/>
                  <a:gd name="T1" fmla="*/ 23 h 52"/>
                  <a:gd name="T2" fmla="*/ 50 w 52"/>
                  <a:gd name="T3" fmla="*/ 17 h 52"/>
                  <a:gd name="T4" fmla="*/ 48 w 52"/>
                  <a:gd name="T5" fmla="*/ 11 h 52"/>
                  <a:gd name="T6" fmla="*/ 44 w 52"/>
                  <a:gd name="T7" fmla="*/ 12 h 52"/>
                  <a:gd name="T8" fmla="*/ 42 w 52"/>
                  <a:gd name="T9" fmla="*/ 6 h 52"/>
                  <a:gd name="T10" fmla="*/ 38 w 52"/>
                  <a:gd name="T11" fmla="*/ 2 h 52"/>
                  <a:gd name="T12" fmla="*/ 34 w 52"/>
                  <a:gd name="T13" fmla="*/ 5 h 52"/>
                  <a:gd name="T14" fmla="*/ 30 w 52"/>
                  <a:gd name="T15" fmla="*/ 1 h 52"/>
                  <a:gd name="T16" fmla="*/ 24 w 52"/>
                  <a:gd name="T17" fmla="*/ 0 h 52"/>
                  <a:gd name="T18" fmla="*/ 23 w 52"/>
                  <a:gd name="T19" fmla="*/ 4 h 52"/>
                  <a:gd name="T20" fmla="*/ 17 w 52"/>
                  <a:gd name="T21" fmla="*/ 2 h 52"/>
                  <a:gd name="T22" fmla="*/ 11 w 52"/>
                  <a:gd name="T23" fmla="*/ 4 h 52"/>
                  <a:gd name="T24" fmla="*/ 12 w 52"/>
                  <a:gd name="T25" fmla="*/ 8 h 52"/>
                  <a:gd name="T26" fmla="*/ 6 w 52"/>
                  <a:gd name="T27" fmla="*/ 10 h 52"/>
                  <a:gd name="T28" fmla="*/ 2 w 52"/>
                  <a:gd name="T29" fmla="*/ 14 h 52"/>
                  <a:gd name="T30" fmla="*/ 6 w 52"/>
                  <a:gd name="T31" fmla="*/ 18 h 52"/>
                  <a:gd name="T32" fmla="*/ 1 w 52"/>
                  <a:gd name="T33" fmla="*/ 22 h 52"/>
                  <a:gd name="T34" fmla="*/ 0 w 52"/>
                  <a:gd name="T35" fmla="*/ 28 h 52"/>
                  <a:gd name="T36" fmla="*/ 4 w 52"/>
                  <a:gd name="T37" fmla="*/ 29 h 52"/>
                  <a:gd name="T38" fmla="*/ 2 w 52"/>
                  <a:gd name="T39" fmla="*/ 35 h 52"/>
                  <a:gd name="T40" fmla="*/ 4 w 52"/>
                  <a:gd name="T41" fmla="*/ 41 h 52"/>
                  <a:gd name="T42" fmla="*/ 9 w 52"/>
                  <a:gd name="T43" fmla="*/ 40 h 52"/>
                  <a:gd name="T44" fmla="*/ 10 w 52"/>
                  <a:gd name="T45" fmla="*/ 46 h 52"/>
                  <a:gd name="T46" fmla="*/ 15 w 52"/>
                  <a:gd name="T47" fmla="*/ 50 h 52"/>
                  <a:gd name="T48" fmla="*/ 18 w 52"/>
                  <a:gd name="T49" fmla="*/ 47 h 52"/>
                  <a:gd name="T50" fmla="*/ 22 w 52"/>
                  <a:gd name="T51" fmla="*/ 51 h 52"/>
                  <a:gd name="T52" fmla="*/ 28 w 52"/>
                  <a:gd name="T53" fmla="*/ 52 h 52"/>
                  <a:gd name="T54" fmla="*/ 29 w 52"/>
                  <a:gd name="T55" fmla="*/ 48 h 52"/>
                  <a:gd name="T56" fmla="*/ 35 w 52"/>
                  <a:gd name="T57" fmla="*/ 50 h 52"/>
                  <a:gd name="T58" fmla="*/ 41 w 52"/>
                  <a:gd name="T59" fmla="*/ 48 h 52"/>
                  <a:gd name="T60" fmla="*/ 40 w 52"/>
                  <a:gd name="T61" fmla="*/ 43 h 52"/>
                  <a:gd name="T62" fmla="*/ 46 w 52"/>
                  <a:gd name="T63" fmla="*/ 42 h 52"/>
                  <a:gd name="T64" fmla="*/ 50 w 52"/>
                  <a:gd name="T65" fmla="*/ 37 h 52"/>
                  <a:gd name="T66" fmla="*/ 47 w 52"/>
                  <a:gd name="T67" fmla="*/ 34 h 52"/>
                  <a:gd name="T68" fmla="*/ 51 w 52"/>
                  <a:gd name="T69" fmla="*/ 30 h 52"/>
                  <a:gd name="T70" fmla="*/ 52 w 52"/>
                  <a:gd name="T71" fmla="*/ 24 h 52"/>
                  <a:gd name="T72" fmla="*/ 26 w 52"/>
                  <a:gd name="T73" fmla="*/ 40 h 52"/>
                  <a:gd name="T74" fmla="*/ 26 w 52"/>
                  <a:gd name="T75" fmla="*/ 12 h 52"/>
                  <a:gd name="T76" fmla="*/ 26 w 52"/>
                  <a:gd name="T77" fmla="*/ 4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2" h="52">
                    <a:moveTo>
                      <a:pt x="51" y="23"/>
                    </a:moveTo>
                    <a:cubicBezTo>
                      <a:pt x="48" y="23"/>
                      <a:pt x="48" y="23"/>
                      <a:pt x="48" y="23"/>
                    </a:cubicBezTo>
                    <a:cubicBezTo>
                      <a:pt x="48" y="21"/>
                      <a:pt x="48" y="20"/>
                      <a:pt x="47" y="18"/>
                    </a:cubicBezTo>
                    <a:cubicBezTo>
                      <a:pt x="50" y="17"/>
                      <a:pt x="50" y="17"/>
                      <a:pt x="50" y="17"/>
                    </a:cubicBezTo>
                    <a:cubicBezTo>
                      <a:pt x="50" y="16"/>
                      <a:pt x="51" y="16"/>
                      <a:pt x="50" y="15"/>
                    </a:cubicBezTo>
                    <a:cubicBezTo>
                      <a:pt x="48" y="11"/>
                      <a:pt x="48" y="11"/>
                      <a:pt x="48" y="11"/>
                    </a:cubicBezTo>
                    <a:cubicBezTo>
                      <a:pt x="48" y="10"/>
                      <a:pt x="47" y="10"/>
                      <a:pt x="46" y="11"/>
                    </a:cubicBezTo>
                    <a:cubicBezTo>
                      <a:pt x="44" y="12"/>
                      <a:pt x="44" y="12"/>
                      <a:pt x="44" y="12"/>
                    </a:cubicBezTo>
                    <a:cubicBezTo>
                      <a:pt x="43" y="11"/>
                      <a:pt x="42" y="10"/>
                      <a:pt x="40" y="9"/>
                    </a:cubicBezTo>
                    <a:cubicBezTo>
                      <a:pt x="42" y="6"/>
                      <a:pt x="42" y="6"/>
                      <a:pt x="42" y="6"/>
                    </a:cubicBezTo>
                    <a:cubicBezTo>
                      <a:pt x="42" y="6"/>
                      <a:pt x="42" y="5"/>
                      <a:pt x="42" y="4"/>
                    </a:cubicBezTo>
                    <a:cubicBezTo>
                      <a:pt x="38" y="2"/>
                      <a:pt x="38" y="2"/>
                      <a:pt x="38" y="2"/>
                    </a:cubicBezTo>
                    <a:cubicBezTo>
                      <a:pt x="37" y="2"/>
                      <a:pt x="36" y="2"/>
                      <a:pt x="36" y="3"/>
                    </a:cubicBezTo>
                    <a:cubicBezTo>
                      <a:pt x="34" y="5"/>
                      <a:pt x="34" y="5"/>
                      <a:pt x="34" y="5"/>
                    </a:cubicBezTo>
                    <a:cubicBezTo>
                      <a:pt x="33" y="5"/>
                      <a:pt x="32" y="4"/>
                      <a:pt x="30" y="4"/>
                    </a:cubicBezTo>
                    <a:cubicBezTo>
                      <a:pt x="30" y="1"/>
                      <a:pt x="30" y="1"/>
                      <a:pt x="30" y="1"/>
                    </a:cubicBezTo>
                    <a:cubicBezTo>
                      <a:pt x="30" y="0"/>
                      <a:pt x="29" y="0"/>
                      <a:pt x="29" y="0"/>
                    </a:cubicBezTo>
                    <a:cubicBezTo>
                      <a:pt x="24" y="0"/>
                      <a:pt x="24" y="0"/>
                      <a:pt x="24" y="0"/>
                    </a:cubicBezTo>
                    <a:cubicBezTo>
                      <a:pt x="24" y="0"/>
                      <a:pt x="23" y="0"/>
                      <a:pt x="23" y="1"/>
                    </a:cubicBezTo>
                    <a:cubicBezTo>
                      <a:pt x="23" y="4"/>
                      <a:pt x="23" y="4"/>
                      <a:pt x="23" y="4"/>
                    </a:cubicBezTo>
                    <a:cubicBezTo>
                      <a:pt x="21" y="4"/>
                      <a:pt x="20" y="5"/>
                      <a:pt x="19" y="5"/>
                    </a:cubicBezTo>
                    <a:cubicBezTo>
                      <a:pt x="17" y="2"/>
                      <a:pt x="17" y="2"/>
                      <a:pt x="17" y="2"/>
                    </a:cubicBezTo>
                    <a:cubicBezTo>
                      <a:pt x="17" y="2"/>
                      <a:pt x="16" y="1"/>
                      <a:pt x="15" y="2"/>
                    </a:cubicBezTo>
                    <a:cubicBezTo>
                      <a:pt x="11" y="4"/>
                      <a:pt x="11" y="4"/>
                      <a:pt x="11" y="4"/>
                    </a:cubicBezTo>
                    <a:cubicBezTo>
                      <a:pt x="11" y="4"/>
                      <a:pt x="11" y="5"/>
                      <a:pt x="11" y="6"/>
                    </a:cubicBezTo>
                    <a:cubicBezTo>
                      <a:pt x="12" y="8"/>
                      <a:pt x="12" y="8"/>
                      <a:pt x="12" y="8"/>
                    </a:cubicBezTo>
                    <a:cubicBezTo>
                      <a:pt x="11" y="9"/>
                      <a:pt x="10" y="10"/>
                      <a:pt x="9" y="12"/>
                    </a:cubicBezTo>
                    <a:cubicBezTo>
                      <a:pt x="6" y="10"/>
                      <a:pt x="6" y="10"/>
                      <a:pt x="6" y="10"/>
                    </a:cubicBezTo>
                    <a:cubicBezTo>
                      <a:pt x="6" y="10"/>
                      <a:pt x="5" y="10"/>
                      <a:pt x="5" y="10"/>
                    </a:cubicBezTo>
                    <a:cubicBezTo>
                      <a:pt x="2" y="14"/>
                      <a:pt x="2" y="14"/>
                      <a:pt x="2" y="14"/>
                    </a:cubicBezTo>
                    <a:cubicBezTo>
                      <a:pt x="2" y="15"/>
                      <a:pt x="2" y="16"/>
                      <a:pt x="3" y="16"/>
                    </a:cubicBezTo>
                    <a:cubicBezTo>
                      <a:pt x="6" y="18"/>
                      <a:pt x="6" y="18"/>
                      <a:pt x="6" y="18"/>
                    </a:cubicBezTo>
                    <a:cubicBezTo>
                      <a:pt x="5" y="19"/>
                      <a:pt x="5" y="21"/>
                      <a:pt x="4" y="22"/>
                    </a:cubicBezTo>
                    <a:cubicBezTo>
                      <a:pt x="1" y="22"/>
                      <a:pt x="1" y="22"/>
                      <a:pt x="1" y="22"/>
                    </a:cubicBezTo>
                    <a:cubicBezTo>
                      <a:pt x="0" y="22"/>
                      <a:pt x="0" y="23"/>
                      <a:pt x="0" y="23"/>
                    </a:cubicBezTo>
                    <a:cubicBezTo>
                      <a:pt x="0" y="28"/>
                      <a:pt x="0" y="28"/>
                      <a:pt x="0" y="28"/>
                    </a:cubicBezTo>
                    <a:cubicBezTo>
                      <a:pt x="0" y="29"/>
                      <a:pt x="0" y="29"/>
                      <a:pt x="1" y="29"/>
                    </a:cubicBezTo>
                    <a:cubicBezTo>
                      <a:pt x="4" y="29"/>
                      <a:pt x="4" y="29"/>
                      <a:pt x="4" y="29"/>
                    </a:cubicBezTo>
                    <a:cubicBezTo>
                      <a:pt x="4" y="31"/>
                      <a:pt x="5" y="32"/>
                      <a:pt x="5" y="34"/>
                    </a:cubicBezTo>
                    <a:cubicBezTo>
                      <a:pt x="2" y="35"/>
                      <a:pt x="2" y="35"/>
                      <a:pt x="2" y="35"/>
                    </a:cubicBezTo>
                    <a:cubicBezTo>
                      <a:pt x="2" y="36"/>
                      <a:pt x="2" y="36"/>
                      <a:pt x="2" y="37"/>
                    </a:cubicBezTo>
                    <a:cubicBezTo>
                      <a:pt x="4" y="41"/>
                      <a:pt x="4" y="41"/>
                      <a:pt x="4" y="41"/>
                    </a:cubicBezTo>
                    <a:cubicBezTo>
                      <a:pt x="5" y="41"/>
                      <a:pt x="5" y="42"/>
                      <a:pt x="6" y="41"/>
                    </a:cubicBezTo>
                    <a:cubicBezTo>
                      <a:pt x="9" y="40"/>
                      <a:pt x="9" y="40"/>
                      <a:pt x="9" y="40"/>
                    </a:cubicBezTo>
                    <a:cubicBezTo>
                      <a:pt x="10" y="41"/>
                      <a:pt x="11" y="42"/>
                      <a:pt x="12" y="43"/>
                    </a:cubicBezTo>
                    <a:cubicBezTo>
                      <a:pt x="10" y="46"/>
                      <a:pt x="10" y="46"/>
                      <a:pt x="10" y="46"/>
                    </a:cubicBezTo>
                    <a:cubicBezTo>
                      <a:pt x="10" y="46"/>
                      <a:pt x="10" y="47"/>
                      <a:pt x="11" y="47"/>
                    </a:cubicBezTo>
                    <a:cubicBezTo>
                      <a:pt x="15" y="50"/>
                      <a:pt x="15" y="50"/>
                      <a:pt x="15" y="50"/>
                    </a:cubicBezTo>
                    <a:cubicBezTo>
                      <a:pt x="15" y="50"/>
                      <a:pt x="16" y="50"/>
                      <a:pt x="16" y="49"/>
                    </a:cubicBezTo>
                    <a:cubicBezTo>
                      <a:pt x="18" y="47"/>
                      <a:pt x="18" y="47"/>
                      <a:pt x="18" y="47"/>
                    </a:cubicBezTo>
                    <a:cubicBezTo>
                      <a:pt x="19" y="47"/>
                      <a:pt x="21" y="48"/>
                      <a:pt x="22" y="48"/>
                    </a:cubicBezTo>
                    <a:cubicBezTo>
                      <a:pt x="22" y="51"/>
                      <a:pt x="22" y="51"/>
                      <a:pt x="22" y="51"/>
                    </a:cubicBezTo>
                    <a:cubicBezTo>
                      <a:pt x="22" y="52"/>
                      <a:pt x="23" y="52"/>
                      <a:pt x="24" y="52"/>
                    </a:cubicBezTo>
                    <a:cubicBezTo>
                      <a:pt x="28" y="52"/>
                      <a:pt x="28" y="52"/>
                      <a:pt x="28" y="52"/>
                    </a:cubicBezTo>
                    <a:cubicBezTo>
                      <a:pt x="29" y="52"/>
                      <a:pt x="29" y="52"/>
                      <a:pt x="29" y="51"/>
                    </a:cubicBezTo>
                    <a:cubicBezTo>
                      <a:pt x="29" y="48"/>
                      <a:pt x="29" y="48"/>
                      <a:pt x="29" y="48"/>
                    </a:cubicBezTo>
                    <a:cubicBezTo>
                      <a:pt x="31" y="48"/>
                      <a:pt x="32" y="47"/>
                      <a:pt x="34" y="47"/>
                    </a:cubicBezTo>
                    <a:cubicBezTo>
                      <a:pt x="35" y="50"/>
                      <a:pt x="35" y="50"/>
                      <a:pt x="35" y="50"/>
                    </a:cubicBezTo>
                    <a:cubicBezTo>
                      <a:pt x="36" y="50"/>
                      <a:pt x="36" y="50"/>
                      <a:pt x="37" y="50"/>
                    </a:cubicBezTo>
                    <a:cubicBezTo>
                      <a:pt x="41" y="48"/>
                      <a:pt x="41" y="48"/>
                      <a:pt x="41" y="48"/>
                    </a:cubicBezTo>
                    <a:cubicBezTo>
                      <a:pt x="42" y="47"/>
                      <a:pt x="42" y="47"/>
                      <a:pt x="41" y="46"/>
                    </a:cubicBezTo>
                    <a:cubicBezTo>
                      <a:pt x="40" y="43"/>
                      <a:pt x="40" y="43"/>
                      <a:pt x="40" y="43"/>
                    </a:cubicBezTo>
                    <a:cubicBezTo>
                      <a:pt x="41" y="42"/>
                      <a:pt x="42" y="41"/>
                      <a:pt x="43" y="40"/>
                    </a:cubicBezTo>
                    <a:cubicBezTo>
                      <a:pt x="46" y="42"/>
                      <a:pt x="46" y="42"/>
                      <a:pt x="46" y="42"/>
                    </a:cubicBezTo>
                    <a:cubicBezTo>
                      <a:pt x="47" y="42"/>
                      <a:pt x="47" y="42"/>
                      <a:pt x="48" y="41"/>
                    </a:cubicBezTo>
                    <a:cubicBezTo>
                      <a:pt x="50" y="37"/>
                      <a:pt x="50" y="37"/>
                      <a:pt x="50" y="37"/>
                    </a:cubicBezTo>
                    <a:cubicBezTo>
                      <a:pt x="50" y="37"/>
                      <a:pt x="50" y="36"/>
                      <a:pt x="50" y="36"/>
                    </a:cubicBezTo>
                    <a:cubicBezTo>
                      <a:pt x="47" y="34"/>
                      <a:pt x="47" y="34"/>
                      <a:pt x="47" y="34"/>
                    </a:cubicBezTo>
                    <a:cubicBezTo>
                      <a:pt x="47" y="33"/>
                      <a:pt x="48" y="31"/>
                      <a:pt x="48" y="30"/>
                    </a:cubicBezTo>
                    <a:cubicBezTo>
                      <a:pt x="51" y="30"/>
                      <a:pt x="51" y="30"/>
                      <a:pt x="51" y="30"/>
                    </a:cubicBezTo>
                    <a:cubicBezTo>
                      <a:pt x="52" y="30"/>
                      <a:pt x="52" y="29"/>
                      <a:pt x="52" y="29"/>
                    </a:cubicBezTo>
                    <a:cubicBezTo>
                      <a:pt x="52" y="24"/>
                      <a:pt x="52" y="24"/>
                      <a:pt x="52" y="24"/>
                    </a:cubicBezTo>
                    <a:cubicBezTo>
                      <a:pt x="52" y="23"/>
                      <a:pt x="52" y="23"/>
                      <a:pt x="51" y="23"/>
                    </a:cubicBezTo>
                    <a:close/>
                    <a:moveTo>
                      <a:pt x="26" y="40"/>
                    </a:moveTo>
                    <a:cubicBezTo>
                      <a:pt x="18" y="40"/>
                      <a:pt x="12" y="34"/>
                      <a:pt x="12" y="26"/>
                    </a:cubicBezTo>
                    <a:cubicBezTo>
                      <a:pt x="12" y="18"/>
                      <a:pt x="18" y="12"/>
                      <a:pt x="26" y="12"/>
                    </a:cubicBezTo>
                    <a:cubicBezTo>
                      <a:pt x="34" y="12"/>
                      <a:pt x="40" y="18"/>
                      <a:pt x="40" y="26"/>
                    </a:cubicBezTo>
                    <a:cubicBezTo>
                      <a:pt x="40" y="34"/>
                      <a:pt x="34" y="40"/>
                      <a:pt x="26"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endParaRPr lang="en-US" sz="1300" dirty="0">
                  <a:solidFill>
                    <a:prstClr val="black"/>
                  </a:solidFill>
                  <a:cs typeface="+mn-ea"/>
                  <a:sym typeface="+mn-lt"/>
                </a:endParaRPr>
              </a:p>
            </p:txBody>
          </p:sp>
        </p:grpSp>
        <p:grpSp>
          <p:nvGrpSpPr>
            <p:cNvPr id="27" name="组合 52"/>
            <p:cNvGrpSpPr/>
            <p:nvPr/>
          </p:nvGrpSpPr>
          <p:grpSpPr>
            <a:xfrm>
              <a:off x="6496244" y="2736086"/>
              <a:ext cx="287589" cy="178938"/>
              <a:chOff x="8292784" y="1202455"/>
              <a:chExt cx="311687" cy="193872"/>
            </a:xfrm>
          </p:grpSpPr>
          <p:sp>
            <p:nvSpPr>
              <p:cNvPr id="28" name="Freeform 151"/>
              <p:cNvSpPr/>
              <p:nvPr/>
            </p:nvSpPr>
            <p:spPr bwMode="auto">
              <a:xfrm>
                <a:off x="8297258" y="1202455"/>
                <a:ext cx="299756" cy="123780"/>
              </a:xfrm>
              <a:custGeom>
                <a:avLst/>
                <a:gdLst>
                  <a:gd name="T0" fmla="*/ 135 w 139"/>
                  <a:gd name="T1" fmla="*/ 0 h 57"/>
                  <a:gd name="T2" fmla="*/ 4 w 139"/>
                  <a:gd name="T3" fmla="*/ 0 h 57"/>
                  <a:gd name="T4" fmla="*/ 0 w 139"/>
                  <a:gd name="T5" fmla="*/ 1 h 57"/>
                  <a:gd name="T6" fmla="*/ 65 w 139"/>
                  <a:gd name="T7" fmla="*/ 55 h 57"/>
                  <a:gd name="T8" fmla="*/ 74 w 139"/>
                  <a:gd name="T9" fmla="*/ 55 h 57"/>
                  <a:gd name="T10" fmla="*/ 139 w 139"/>
                  <a:gd name="T11" fmla="*/ 1 h 57"/>
                  <a:gd name="T12" fmla="*/ 135 w 139"/>
                  <a:gd name="T13" fmla="*/ 0 h 57"/>
                </a:gdLst>
                <a:ahLst/>
                <a:cxnLst>
                  <a:cxn ang="0">
                    <a:pos x="T0" y="T1"/>
                  </a:cxn>
                  <a:cxn ang="0">
                    <a:pos x="T2" y="T3"/>
                  </a:cxn>
                  <a:cxn ang="0">
                    <a:pos x="T4" y="T5"/>
                  </a:cxn>
                  <a:cxn ang="0">
                    <a:pos x="T6" y="T7"/>
                  </a:cxn>
                  <a:cxn ang="0">
                    <a:pos x="T8" y="T9"/>
                  </a:cxn>
                  <a:cxn ang="0">
                    <a:pos x="T10" y="T11"/>
                  </a:cxn>
                  <a:cxn ang="0">
                    <a:pos x="T12" y="T13"/>
                  </a:cxn>
                </a:cxnLst>
                <a:rect l="0" t="0" r="r" b="b"/>
                <a:pathLst>
                  <a:path w="139" h="57">
                    <a:moveTo>
                      <a:pt x="135" y="0"/>
                    </a:moveTo>
                    <a:cubicBezTo>
                      <a:pt x="4" y="0"/>
                      <a:pt x="4" y="0"/>
                      <a:pt x="4" y="0"/>
                    </a:cubicBezTo>
                    <a:cubicBezTo>
                      <a:pt x="3" y="0"/>
                      <a:pt x="1" y="0"/>
                      <a:pt x="0" y="1"/>
                    </a:cubicBezTo>
                    <a:cubicBezTo>
                      <a:pt x="65" y="55"/>
                      <a:pt x="65" y="55"/>
                      <a:pt x="65" y="55"/>
                    </a:cubicBezTo>
                    <a:cubicBezTo>
                      <a:pt x="68" y="57"/>
                      <a:pt x="72" y="57"/>
                      <a:pt x="74" y="55"/>
                    </a:cubicBezTo>
                    <a:cubicBezTo>
                      <a:pt x="139" y="1"/>
                      <a:pt x="139" y="1"/>
                      <a:pt x="139" y="1"/>
                    </a:cubicBezTo>
                    <a:cubicBezTo>
                      <a:pt x="138" y="0"/>
                      <a:pt x="137" y="0"/>
                      <a:pt x="135" y="0"/>
                    </a:cubicBezTo>
                    <a:close/>
                  </a:path>
                </a:pathLst>
              </a:custGeom>
              <a:solidFill>
                <a:schemeClr val="bg1"/>
              </a:solidFill>
              <a:ln>
                <a:noFill/>
              </a:ln>
            </p:spPr>
            <p:txBody>
              <a:bodyPr vert="horz" wrap="square" lIns="91440" tIns="45720" rIns="91440" bIns="45720" numCol="1" anchor="t" anchorCtr="0" compatLnSpc="1"/>
              <a:lstStyle/>
              <a:p>
                <a:pPr defTabSz="685800"/>
                <a:endParaRPr lang="en-US" sz="1300" dirty="0">
                  <a:solidFill>
                    <a:prstClr val="black"/>
                  </a:solidFill>
                  <a:cs typeface="+mn-ea"/>
                  <a:sym typeface="+mn-lt"/>
                </a:endParaRPr>
              </a:p>
            </p:txBody>
          </p:sp>
          <p:sp>
            <p:nvSpPr>
              <p:cNvPr id="29" name="Freeform 152"/>
              <p:cNvSpPr>
                <a:spLocks noEditPoints="1"/>
              </p:cNvSpPr>
              <p:nvPr/>
            </p:nvSpPr>
            <p:spPr bwMode="auto">
              <a:xfrm>
                <a:off x="8292784" y="1221842"/>
                <a:ext cx="311687" cy="174485"/>
              </a:xfrm>
              <a:custGeom>
                <a:avLst/>
                <a:gdLst>
                  <a:gd name="T0" fmla="*/ 77 w 144"/>
                  <a:gd name="T1" fmla="*/ 55 h 81"/>
                  <a:gd name="T2" fmla="*/ 67 w 144"/>
                  <a:gd name="T3" fmla="*/ 55 h 81"/>
                  <a:gd name="T4" fmla="*/ 0 w 144"/>
                  <a:gd name="T5" fmla="*/ 0 h 81"/>
                  <a:gd name="T6" fmla="*/ 0 w 144"/>
                  <a:gd name="T7" fmla="*/ 74 h 81"/>
                  <a:gd name="T8" fmla="*/ 6 w 144"/>
                  <a:gd name="T9" fmla="*/ 81 h 81"/>
                  <a:gd name="T10" fmla="*/ 137 w 144"/>
                  <a:gd name="T11" fmla="*/ 81 h 81"/>
                  <a:gd name="T12" fmla="*/ 144 w 144"/>
                  <a:gd name="T13" fmla="*/ 74 h 81"/>
                  <a:gd name="T14" fmla="*/ 144 w 144"/>
                  <a:gd name="T15" fmla="*/ 0 h 81"/>
                  <a:gd name="T16" fmla="*/ 77 w 144"/>
                  <a:gd name="T17" fmla="*/ 55 h 81"/>
                  <a:gd name="T18" fmla="*/ 41 w 144"/>
                  <a:gd name="T19" fmla="*/ 45 h 81"/>
                  <a:gd name="T20" fmla="*/ 10 w 144"/>
                  <a:gd name="T21" fmla="*/ 75 h 81"/>
                  <a:gd name="T22" fmla="*/ 8 w 144"/>
                  <a:gd name="T23" fmla="*/ 76 h 81"/>
                  <a:gd name="T24" fmla="*/ 6 w 144"/>
                  <a:gd name="T25" fmla="*/ 75 h 81"/>
                  <a:gd name="T26" fmla="*/ 6 w 144"/>
                  <a:gd name="T27" fmla="*/ 71 h 81"/>
                  <a:gd name="T28" fmla="*/ 37 w 144"/>
                  <a:gd name="T29" fmla="*/ 41 h 81"/>
                  <a:gd name="T30" fmla="*/ 41 w 144"/>
                  <a:gd name="T31" fmla="*/ 41 h 81"/>
                  <a:gd name="T32" fmla="*/ 41 w 144"/>
                  <a:gd name="T33" fmla="*/ 45 h 81"/>
                  <a:gd name="T34" fmla="*/ 138 w 144"/>
                  <a:gd name="T35" fmla="*/ 75 h 81"/>
                  <a:gd name="T36" fmla="*/ 136 w 144"/>
                  <a:gd name="T37" fmla="*/ 76 h 81"/>
                  <a:gd name="T38" fmla="*/ 134 w 144"/>
                  <a:gd name="T39" fmla="*/ 75 h 81"/>
                  <a:gd name="T40" fmla="*/ 102 w 144"/>
                  <a:gd name="T41" fmla="*/ 45 h 81"/>
                  <a:gd name="T42" fmla="*/ 102 w 144"/>
                  <a:gd name="T43" fmla="*/ 41 h 81"/>
                  <a:gd name="T44" fmla="*/ 106 w 144"/>
                  <a:gd name="T45" fmla="*/ 41 h 81"/>
                  <a:gd name="T46" fmla="*/ 138 w 144"/>
                  <a:gd name="T47" fmla="*/ 71 h 81"/>
                  <a:gd name="T48" fmla="*/ 138 w 144"/>
                  <a:gd name="T49" fmla="*/ 7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4" h="81">
                    <a:moveTo>
                      <a:pt x="77" y="55"/>
                    </a:moveTo>
                    <a:cubicBezTo>
                      <a:pt x="74" y="57"/>
                      <a:pt x="69" y="57"/>
                      <a:pt x="67" y="55"/>
                    </a:cubicBezTo>
                    <a:cubicBezTo>
                      <a:pt x="0" y="0"/>
                      <a:pt x="0" y="0"/>
                      <a:pt x="0" y="0"/>
                    </a:cubicBezTo>
                    <a:cubicBezTo>
                      <a:pt x="0" y="74"/>
                      <a:pt x="0" y="74"/>
                      <a:pt x="0" y="74"/>
                    </a:cubicBezTo>
                    <a:cubicBezTo>
                      <a:pt x="0" y="78"/>
                      <a:pt x="3" y="81"/>
                      <a:pt x="6" y="81"/>
                    </a:cubicBezTo>
                    <a:cubicBezTo>
                      <a:pt x="137" y="81"/>
                      <a:pt x="137" y="81"/>
                      <a:pt x="137" y="81"/>
                    </a:cubicBezTo>
                    <a:cubicBezTo>
                      <a:pt x="141" y="81"/>
                      <a:pt x="144" y="78"/>
                      <a:pt x="144" y="74"/>
                    </a:cubicBezTo>
                    <a:cubicBezTo>
                      <a:pt x="144" y="0"/>
                      <a:pt x="144" y="0"/>
                      <a:pt x="144" y="0"/>
                    </a:cubicBezTo>
                    <a:lnTo>
                      <a:pt x="77" y="55"/>
                    </a:lnTo>
                    <a:close/>
                    <a:moveTo>
                      <a:pt x="41" y="45"/>
                    </a:moveTo>
                    <a:cubicBezTo>
                      <a:pt x="10" y="75"/>
                      <a:pt x="10" y="75"/>
                      <a:pt x="10" y="75"/>
                    </a:cubicBezTo>
                    <a:cubicBezTo>
                      <a:pt x="9" y="75"/>
                      <a:pt x="8" y="76"/>
                      <a:pt x="8" y="76"/>
                    </a:cubicBezTo>
                    <a:cubicBezTo>
                      <a:pt x="7" y="76"/>
                      <a:pt x="6" y="75"/>
                      <a:pt x="6" y="75"/>
                    </a:cubicBezTo>
                    <a:cubicBezTo>
                      <a:pt x="5" y="74"/>
                      <a:pt x="5" y="72"/>
                      <a:pt x="6" y="71"/>
                    </a:cubicBezTo>
                    <a:cubicBezTo>
                      <a:pt x="37" y="41"/>
                      <a:pt x="37" y="41"/>
                      <a:pt x="37" y="41"/>
                    </a:cubicBezTo>
                    <a:cubicBezTo>
                      <a:pt x="38" y="40"/>
                      <a:pt x="40" y="40"/>
                      <a:pt x="41" y="41"/>
                    </a:cubicBezTo>
                    <a:cubicBezTo>
                      <a:pt x="42" y="42"/>
                      <a:pt x="42" y="44"/>
                      <a:pt x="41" y="45"/>
                    </a:cubicBezTo>
                    <a:close/>
                    <a:moveTo>
                      <a:pt x="138" y="75"/>
                    </a:moveTo>
                    <a:cubicBezTo>
                      <a:pt x="137" y="75"/>
                      <a:pt x="136" y="76"/>
                      <a:pt x="136" y="76"/>
                    </a:cubicBezTo>
                    <a:cubicBezTo>
                      <a:pt x="135" y="76"/>
                      <a:pt x="134" y="75"/>
                      <a:pt x="134" y="75"/>
                    </a:cubicBezTo>
                    <a:cubicBezTo>
                      <a:pt x="102" y="45"/>
                      <a:pt x="102" y="45"/>
                      <a:pt x="102" y="45"/>
                    </a:cubicBezTo>
                    <a:cubicBezTo>
                      <a:pt x="101" y="44"/>
                      <a:pt x="101" y="42"/>
                      <a:pt x="102" y="41"/>
                    </a:cubicBezTo>
                    <a:cubicBezTo>
                      <a:pt x="103" y="40"/>
                      <a:pt x="105" y="40"/>
                      <a:pt x="106" y="41"/>
                    </a:cubicBezTo>
                    <a:cubicBezTo>
                      <a:pt x="138" y="71"/>
                      <a:pt x="138" y="71"/>
                      <a:pt x="138" y="71"/>
                    </a:cubicBezTo>
                    <a:cubicBezTo>
                      <a:pt x="139" y="72"/>
                      <a:pt x="139" y="74"/>
                      <a:pt x="138" y="75"/>
                    </a:cubicBezTo>
                    <a:close/>
                  </a:path>
                </a:pathLst>
              </a:custGeom>
              <a:solidFill>
                <a:schemeClr val="bg1"/>
              </a:solidFill>
              <a:ln>
                <a:noFill/>
              </a:ln>
            </p:spPr>
            <p:txBody>
              <a:bodyPr vert="horz" wrap="square" lIns="91440" tIns="45720" rIns="91440" bIns="45720" numCol="1" anchor="t" anchorCtr="0" compatLnSpc="1"/>
              <a:lstStyle/>
              <a:p>
                <a:pPr defTabSz="685800"/>
                <a:endParaRPr lang="en-US" sz="1300" dirty="0">
                  <a:solidFill>
                    <a:prstClr val="black"/>
                  </a:solidFill>
                  <a:cs typeface="+mn-ea"/>
                  <a:sym typeface="+mn-lt"/>
                </a:endParaRPr>
              </a:p>
            </p:txBody>
          </p:sp>
        </p:grpSp>
        <p:grpSp>
          <p:nvGrpSpPr>
            <p:cNvPr id="30" name="组合 55"/>
            <p:cNvGrpSpPr/>
            <p:nvPr/>
          </p:nvGrpSpPr>
          <p:grpSpPr>
            <a:xfrm>
              <a:off x="6448345" y="4427991"/>
              <a:ext cx="371526" cy="305573"/>
              <a:chOff x="5108575" y="3992563"/>
              <a:chExt cx="428625" cy="352426"/>
            </a:xfrm>
            <a:solidFill>
              <a:schemeClr val="bg1"/>
            </a:solidFill>
          </p:grpSpPr>
          <p:sp>
            <p:nvSpPr>
              <p:cNvPr id="31" name="Freeform 223"/>
              <p:cNvSpPr/>
              <p:nvPr/>
            </p:nvSpPr>
            <p:spPr bwMode="auto">
              <a:xfrm>
                <a:off x="5108575" y="3998913"/>
                <a:ext cx="201613" cy="106363"/>
              </a:xfrm>
              <a:custGeom>
                <a:avLst/>
                <a:gdLst>
                  <a:gd name="T0" fmla="*/ 127 w 127"/>
                  <a:gd name="T1" fmla="*/ 30 h 67"/>
                  <a:gd name="T2" fmla="*/ 93 w 127"/>
                  <a:gd name="T3" fmla="*/ 0 h 67"/>
                  <a:gd name="T4" fmla="*/ 0 w 127"/>
                  <a:gd name="T5" fmla="*/ 36 h 67"/>
                  <a:gd name="T6" fmla="*/ 35 w 127"/>
                  <a:gd name="T7" fmla="*/ 67 h 67"/>
                  <a:gd name="T8" fmla="*/ 127 w 127"/>
                  <a:gd name="T9" fmla="*/ 30 h 67"/>
                </a:gdLst>
                <a:ahLst/>
                <a:cxnLst>
                  <a:cxn ang="0">
                    <a:pos x="T0" y="T1"/>
                  </a:cxn>
                  <a:cxn ang="0">
                    <a:pos x="T2" y="T3"/>
                  </a:cxn>
                  <a:cxn ang="0">
                    <a:pos x="T4" y="T5"/>
                  </a:cxn>
                  <a:cxn ang="0">
                    <a:pos x="T6" y="T7"/>
                  </a:cxn>
                  <a:cxn ang="0">
                    <a:pos x="T8" y="T9"/>
                  </a:cxn>
                </a:cxnLst>
                <a:rect l="0" t="0" r="r" b="b"/>
                <a:pathLst>
                  <a:path w="127" h="67">
                    <a:moveTo>
                      <a:pt x="127" y="30"/>
                    </a:moveTo>
                    <a:lnTo>
                      <a:pt x="93" y="0"/>
                    </a:lnTo>
                    <a:lnTo>
                      <a:pt x="0" y="36"/>
                    </a:lnTo>
                    <a:lnTo>
                      <a:pt x="35" y="67"/>
                    </a:lnTo>
                    <a:lnTo>
                      <a:pt x="127"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endParaRPr lang="en-US" sz="1300" dirty="0">
                  <a:solidFill>
                    <a:prstClr val="black"/>
                  </a:solidFill>
                  <a:cs typeface="+mn-ea"/>
                  <a:sym typeface="+mn-lt"/>
                </a:endParaRPr>
              </a:p>
            </p:txBody>
          </p:sp>
          <p:sp>
            <p:nvSpPr>
              <p:cNvPr id="32" name="Freeform 224"/>
              <p:cNvSpPr/>
              <p:nvPr/>
            </p:nvSpPr>
            <p:spPr bwMode="auto">
              <a:xfrm>
                <a:off x="5324475" y="4168776"/>
                <a:ext cx="147638" cy="176213"/>
              </a:xfrm>
              <a:custGeom>
                <a:avLst/>
                <a:gdLst>
                  <a:gd name="T0" fmla="*/ 0 w 93"/>
                  <a:gd name="T1" fmla="*/ 0 h 111"/>
                  <a:gd name="T2" fmla="*/ 0 w 93"/>
                  <a:gd name="T3" fmla="*/ 111 h 111"/>
                  <a:gd name="T4" fmla="*/ 93 w 93"/>
                  <a:gd name="T5" fmla="*/ 73 h 111"/>
                  <a:gd name="T6" fmla="*/ 93 w 93"/>
                  <a:gd name="T7" fmla="*/ 15 h 111"/>
                  <a:gd name="T8" fmla="*/ 41 w 93"/>
                  <a:gd name="T9" fmla="*/ 37 h 111"/>
                  <a:gd name="T10" fmla="*/ 0 w 93"/>
                  <a:gd name="T11" fmla="*/ 0 h 111"/>
                </a:gdLst>
                <a:ahLst/>
                <a:cxnLst>
                  <a:cxn ang="0">
                    <a:pos x="T0" y="T1"/>
                  </a:cxn>
                  <a:cxn ang="0">
                    <a:pos x="T2" y="T3"/>
                  </a:cxn>
                  <a:cxn ang="0">
                    <a:pos x="T4" y="T5"/>
                  </a:cxn>
                  <a:cxn ang="0">
                    <a:pos x="T6" y="T7"/>
                  </a:cxn>
                  <a:cxn ang="0">
                    <a:pos x="T8" y="T9"/>
                  </a:cxn>
                  <a:cxn ang="0">
                    <a:pos x="T10" y="T11"/>
                  </a:cxn>
                </a:cxnLst>
                <a:rect l="0" t="0" r="r" b="b"/>
                <a:pathLst>
                  <a:path w="93" h="111">
                    <a:moveTo>
                      <a:pt x="0" y="0"/>
                    </a:moveTo>
                    <a:lnTo>
                      <a:pt x="0" y="111"/>
                    </a:lnTo>
                    <a:lnTo>
                      <a:pt x="93" y="73"/>
                    </a:lnTo>
                    <a:lnTo>
                      <a:pt x="93" y="15"/>
                    </a:lnTo>
                    <a:lnTo>
                      <a:pt x="41" y="37"/>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endParaRPr lang="en-US" sz="1300" dirty="0">
                  <a:solidFill>
                    <a:prstClr val="black"/>
                  </a:solidFill>
                  <a:cs typeface="+mn-ea"/>
                  <a:sym typeface="+mn-lt"/>
                </a:endParaRPr>
              </a:p>
            </p:txBody>
          </p:sp>
          <p:sp>
            <p:nvSpPr>
              <p:cNvPr id="33" name="Freeform 225"/>
              <p:cNvSpPr/>
              <p:nvPr/>
            </p:nvSpPr>
            <p:spPr bwMode="auto">
              <a:xfrm>
                <a:off x="5334000" y="4110038"/>
                <a:ext cx="203200" cy="104775"/>
              </a:xfrm>
              <a:custGeom>
                <a:avLst/>
                <a:gdLst>
                  <a:gd name="T0" fmla="*/ 0 w 128"/>
                  <a:gd name="T1" fmla="*/ 36 h 66"/>
                  <a:gd name="T2" fmla="*/ 36 w 128"/>
                  <a:gd name="T3" fmla="*/ 66 h 66"/>
                  <a:gd name="T4" fmla="*/ 128 w 128"/>
                  <a:gd name="T5" fmla="*/ 29 h 66"/>
                  <a:gd name="T6" fmla="*/ 93 w 128"/>
                  <a:gd name="T7" fmla="*/ 0 h 66"/>
                  <a:gd name="T8" fmla="*/ 0 w 128"/>
                  <a:gd name="T9" fmla="*/ 36 h 66"/>
                </a:gdLst>
                <a:ahLst/>
                <a:cxnLst>
                  <a:cxn ang="0">
                    <a:pos x="T0" y="T1"/>
                  </a:cxn>
                  <a:cxn ang="0">
                    <a:pos x="T2" y="T3"/>
                  </a:cxn>
                  <a:cxn ang="0">
                    <a:pos x="T4" y="T5"/>
                  </a:cxn>
                  <a:cxn ang="0">
                    <a:pos x="T6" y="T7"/>
                  </a:cxn>
                  <a:cxn ang="0">
                    <a:pos x="T8" y="T9"/>
                  </a:cxn>
                </a:cxnLst>
                <a:rect l="0" t="0" r="r" b="b"/>
                <a:pathLst>
                  <a:path w="128" h="66">
                    <a:moveTo>
                      <a:pt x="0" y="36"/>
                    </a:moveTo>
                    <a:lnTo>
                      <a:pt x="36" y="66"/>
                    </a:lnTo>
                    <a:lnTo>
                      <a:pt x="128" y="29"/>
                    </a:lnTo>
                    <a:lnTo>
                      <a:pt x="93" y="0"/>
                    </a:lnTo>
                    <a:lnTo>
                      <a:pt x="0"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endParaRPr lang="en-US" sz="1300" dirty="0">
                  <a:solidFill>
                    <a:prstClr val="black"/>
                  </a:solidFill>
                  <a:cs typeface="+mn-ea"/>
                  <a:sym typeface="+mn-lt"/>
                </a:endParaRPr>
              </a:p>
            </p:txBody>
          </p:sp>
          <p:sp>
            <p:nvSpPr>
              <p:cNvPr id="34" name="Freeform 226"/>
              <p:cNvSpPr/>
              <p:nvPr/>
            </p:nvSpPr>
            <p:spPr bwMode="auto">
              <a:xfrm>
                <a:off x="5319713" y="3992563"/>
                <a:ext cx="203200" cy="109538"/>
              </a:xfrm>
              <a:custGeom>
                <a:avLst/>
                <a:gdLst>
                  <a:gd name="T0" fmla="*/ 128 w 128"/>
                  <a:gd name="T1" fmla="*/ 36 h 69"/>
                  <a:gd name="T2" fmla="*/ 35 w 128"/>
                  <a:gd name="T3" fmla="*/ 0 h 69"/>
                  <a:gd name="T4" fmla="*/ 0 w 128"/>
                  <a:gd name="T5" fmla="*/ 32 h 69"/>
                  <a:gd name="T6" fmla="*/ 93 w 128"/>
                  <a:gd name="T7" fmla="*/ 69 h 69"/>
                  <a:gd name="T8" fmla="*/ 128 w 128"/>
                  <a:gd name="T9" fmla="*/ 36 h 69"/>
                </a:gdLst>
                <a:ahLst/>
                <a:cxnLst>
                  <a:cxn ang="0">
                    <a:pos x="T0" y="T1"/>
                  </a:cxn>
                  <a:cxn ang="0">
                    <a:pos x="T2" y="T3"/>
                  </a:cxn>
                  <a:cxn ang="0">
                    <a:pos x="T4" y="T5"/>
                  </a:cxn>
                  <a:cxn ang="0">
                    <a:pos x="T6" y="T7"/>
                  </a:cxn>
                  <a:cxn ang="0">
                    <a:pos x="T8" y="T9"/>
                  </a:cxn>
                </a:cxnLst>
                <a:rect l="0" t="0" r="r" b="b"/>
                <a:pathLst>
                  <a:path w="128" h="69">
                    <a:moveTo>
                      <a:pt x="128" y="36"/>
                    </a:moveTo>
                    <a:lnTo>
                      <a:pt x="35" y="0"/>
                    </a:lnTo>
                    <a:lnTo>
                      <a:pt x="0" y="32"/>
                    </a:lnTo>
                    <a:lnTo>
                      <a:pt x="93" y="69"/>
                    </a:lnTo>
                    <a:lnTo>
                      <a:pt x="128"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endParaRPr lang="en-US" sz="1300" dirty="0">
                  <a:solidFill>
                    <a:prstClr val="black"/>
                  </a:solidFill>
                  <a:cs typeface="+mn-ea"/>
                  <a:sym typeface="+mn-lt"/>
                </a:endParaRPr>
              </a:p>
            </p:txBody>
          </p:sp>
          <p:sp>
            <p:nvSpPr>
              <p:cNvPr id="35" name="Freeform 227"/>
              <p:cNvSpPr/>
              <p:nvPr/>
            </p:nvSpPr>
            <p:spPr bwMode="auto">
              <a:xfrm>
                <a:off x="5165725" y="4181476"/>
                <a:ext cx="147638" cy="163513"/>
              </a:xfrm>
              <a:custGeom>
                <a:avLst/>
                <a:gdLst>
                  <a:gd name="T0" fmla="*/ 0 w 93"/>
                  <a:gd name="T1" fmla="*/ 11 h 103"/>
                  <a:gd name="T2" fmla="*/ 0 w 93"/>
                  <a:gd name="T3" fmla="*/ 65 h 103"/>
                  <a:gd name="T4" fmla="*/ 93 w 93"/>
                  <a:gd name="T5" fmla="*/ 103 h 103"/>
                  <a:gd name="T6" fmla="*/ 93 w 93"/>
                  <a:gd name="T7" fmla="*/ 0 h 103"/>
                  <a:gd name="T8" fmla="*/ 57 w 93"/>
                  <a:gd name="T9" fmla="*/ 34 h 103"/>
                  <a:gd name="T10" fmla="*/ 0 w 93"/>
                  <a:gd name="T11" fmla="*/ 11 h 103"/>
                </a:gdLst>
                <a:ahLst/>
                <a:cxnLst>
                  <a:cxn ang="0">
                    <a:pos x="T0" y="T1"/>
                  </a:cxn>
                  <a:cxn ang="0">
                    <a:pos x="T2" y="T3"/>
                  </a:cxn>
                  <a:cxn ang="0">
                    <a:pos x="T4" y="T5"/>
                  </a:cxn>
                  <a:cxn ang="0">
                    <a:pos x="T6" y="T7"/>
                  </a:cxn>
                  <a:cxn ang="0">
                    <a:pos x="T8" y="T9"/>
                  </a:cxn>
                  <a:cxn ang="0">
                    <a:pos x="T10" y="T11"/>
                  </a:cxn>
                </a:cxnLst>
                <a:rect l="0" t="0" r="r" b="b"/>
                <a:pathLst>
                  <a:path w="93" h="103">
                    <a:moveTo>
                      <a:pt x="0" y="11"/>
                    </a:moveTo>
                    <a:lnTo>
                      <a:pt x="0" y="65"/>
                    </a:lnTo>
                    <a:lnTo>
                      <a:pt x="93" y="103"/>
                    </a:lnTo>
                    <a:lnTo>
                      <a:pt x="93" y="0"/>
                    </a:lnTo>
                    <a:lnTo>
                      <a:pt x="57" y="34"/>
                    </a:lnTo>
                    <a:lnTo>
                      <a:pt x="0"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endParaRPr lang="en-US" sz="1300" dirty="0">
                  <a:solidFill>
                    <a:prstClr val="black"/>
                  </a:solidFill>
                  <a:cs typeface="+mn-ea"/>
                  <a:sym typeface="+mn-lt"/>
                </a:endParaRPr>
              </a:p>
            </p:txBody>
          </p:sp>
          <p:sp>
            <p:nvSpPr>
              <p:cNvPr id="36" name="Freeform 228"/>
              <p:cNvSpPr/>
              <p:nvPr/>
            </p:nvSpPr>
            <p:spPr bwMode="auto">
              <a:xfrm>
                <a:off x="5108575" y="4114801"/>
                <a:ext cx="200025" cy="109538"/>
              </a:xfrm>
              <a:custGeom>
                <a:avLst/>
                <a:gdLst>
                  <a:gd name="T0" fmla="*/ 126 w 126"/>
                  <a:gd name="T1" fmla="*/ 36 h 69"/>
                  <a:gd name="T2" fmla="*/ 33 w 126"/>
                  <a:gd name="T3" fmla="*/ 0 h 69"/>
                  <a:gd name="T4" fmla="*/ 0 w 126"/>
                  <a:gd name="T5" fmla="*/ 31 h 69"/>
                  <a:gd name="T6" fmla="*/ 91 w 126"/>
                  <a:gd name="T7" fmla="*/ 69 h 69"/>
                  <a:gd name="T8" fmla="*/ 126 w 126"/>
                  <a:gd name="T9" fmla="*/ 36 h 69"/>
                </a:gdLst>
                <a:ahLst/>
                <a:cxnLst>
                  <a:cxn ang="0">
                    <a:pos x="T0" y="T1"/>
                  </a:cxn>
                  <a:cxn ang="0">
                    <a:pos x="T2" y="T3"/>
                  </a:cxn>
                  <a:cxn ang="0">
                    <a:pos x="T4" y="T5"/>
                  </a:cxn>
                  <a:cxn ang="0">
                    <a:pos x="T6" y="T7"/>
                  </a:cxn>
                  <a:cxn ang="0">
                    <a:pos x="T8" y="T9"/>
                  </a:cxn>
                </a:cxnLst>
                <a:rect l="0" t="0" r="r" b="b"/>
                <a:pathLst>
                  <a:path w="126" h="69">
                    <a:moveTo>
                      <a:pt x="126" y="36"/>
                    </a:moveTo>
                    <a:lnTo>
                      <a:pt x="33" y="0"/>
                    </a:lnTo>
                    <a:lnTo>
                      <a:pt x="0" y="31"/>
                    </a:lnTo>
                    <a:lnTo>
                      <a:pt x="91" y="69"/>
                    </a:lnTo>
                    <a:lnTo>
                      <a:pt x="126"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endParaRPr lang="en-US" sz="1300" dirty="0">
                  <a:solidFill>
                    <a:prstClr val="black"/>
                  </a:solidFill>
                  <a:cs typeface="+mn-ea"/>
                  <a:sym typeface="+mn-lt"/>
                </a:endParaRPr>
              </a:p>
            </p:txBody>
          </p:sp>
        </p:grpSp>
      </p:grpSp>
      <p:grpSp>
        <p:nvGrpSpPr>
          <p:cNvPr id="37" name="组合 62"/>
          <p:cNvGrpSpPr/>
          <p:nvPr/>
        </p:nvGrpSpPr>
        <p:grpSpPr>
          <a:xfrm>
            <a:off x="7724409" y="3620010"/>
            <a:ext cx="283462" cy="283548"/>
            <a:chOff x="11121822" y="1145785"/>
            <a:chExt cx="307214" cy="307212"/>
          </a:xfrm>
          <a:solidFill>
            <a:schemeClr val="bg1"/>
          </a:solidFill>
        </p:grpSpPr>
        <p:sp>
          <p:nvSpPr>
            <p:cNvPr id="38" name="Freeform 140"/>
            <p:cNvSpPr>
              <a:spLocks noEditPoints="1"/>
            </p:cNvSpPr>
            <p:nvPr/>
          </p:nvSpPr>
          <p:spPr bwMode="auto">
            <a:xfrm>
              <a:off x="11121822" y="1211403"/>
              <a:ext cx="241594" cy="241594"/>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endParaRPr lang="en-US" sz="1300" dirty="0">
                <a:solidFill>
                  <a:prstClr val="black"/>
                </a:solidFill>
                <a:cs typeface="+mn-ea"/>
                <a:sym typeface="+mn-lt"/>
              </a:endParaRPr>
            </a:p>
          </p:txBody>
        </p:sp>
        <p:sp>
          <p:nvSpPr>
            <p:cNvPr id="39" name="Freeform 141"/>
            <p:cNvSpPr>
              <a:spLocks noEditPoints="1"/>
            </p:cNvSpPr>
            <p:nvPr/>
          </p:nvSpPr>
          <p:spPr bwMode="auto">
            <a:xfrm>
              <a:off x="11317186" y="1145785"/>
              <a:ext cx="111850" cy="113341"/>
            </a:xfrm>
            <a:custGeom>
              <a:avLst/>
              <a:gdLst>
                <a:gd name="T0" fmla="*/ 48 w 52"/>
                <a:gd name="T1" fmla="*/ 23 h 52"/>
                <a:gd name="T2" fmla="*/ 50 w 52"/>
                <a:gd name="T3" fmla="*/ 17 h 52"/>
                <a:gd name="T4" fmla="*/ 48 w 52"/>
                <a:gd name="T5" fmla="*/ 11 h 52"/>
                <a:gd name="T6" fmla="*/ 44 w 52"/>
                <a:gd name="T7" fmla="*/ 12 h 52"/>
                <a:gd name="T8" fmla="*/ 42 w 52"/>
                <a:gd name="T9" fmla="*/ 6 h 52"/>
                <a:gd name="T10" fmla="*/ 38 w 52"/>
                <a:gd name="T11" fmla="*/ 2 h 52"/>
                <a:gd name="T12" fmla="*/ 34 w 52"/>
                <a:gd name="T13" fmla="*/ 5 h 52"/>
                <a:gd name="T14" fmla="*/ 30 w 52"/>
                <a:gd name="T15" fmla="*/ 1 h 52"/>
                <a:gd name="T16" fmla="*/ 24 w 52"/>
                <a:gd name="T17" fmla="*/ 0 h 52"/>
                <a:gd name="T18" fmla="*/ 23 w 52"/>
                <a:gd name="T19" fmla="*/ 4 h 52"/>
                <a:gd name="T20" fmla="*/ 17 w 52"/>
                <a:gd name="T21" fmla="*/ 2 h 52"/>
                <a:gd name="T22" fmla="*/ 11 w 52"/>
                <a:gd name="T23" fmla="*/ 4 h 52"/>
                <a:gd name="T24" fmla="*/ 12 w 52"/>
                <a:gd name="T25" fmla="*/ 8 h 52"/>
                <a:gd name="T26" fmla="*/ 6 w 52"/>
                <a:gd name="T27" fmla="*/ 10 h 52"/>
                <a:gd name="T28" fmla="*/ 2 w 52"/>
                <a:gd name="T29" fmla="*/ 14 h 52"/>
                <a:gd name="T30" fmla="*/ 6 w 52"/>
                <a:gd name="T31" fmla="*/ 18 h 52"/>
                <a:gd name="T32" fmla="*/ 1 w 52"/>
                <a:gd name="T33" fmla="*/ 22 h 52"/>
                <a:gd name="T34" fmla="*/ 0 w 52"/>
                <a:gd name="T35" fmla="*/ 28 h 52"/>
                <a:gd name="T36" fmla="*/ 4 w 52"/>
                <a:gd name="T37" fmla="*/ 29 h 52"/>
                <a:gd name="T38" fmla="*/ 2 w 52"/>
                <a:gd name="T39" fmla="*/ 35 h 52"/>
                <a:gd name="T40" fmla="*/ 4 w 52"/>
                <a:gd name="T41" fmla="*/ 41 h 52"/>
                <a:gd name="T42" fmla="*/ 9 w 52"/>
                <a:gd name="T43" fmla="*/ 40 h 52"/>
                <a:gd name="T44" fmla="*/ 10 w 52"/>
                <a:gd name="T45" fmla="*/ 46 h 52"/>
                <a:gd name="T46" fmla="*/ 15 w 52"/>
                <a:gd name="T47" fmla="*/ 50 h 52"/>
                <a:gd name="T48" fmla="*/ 18 w 52"/>
                <a:gd name="T49" fmla="*/ 47 h 52"/>
                <a:gd name="T50" fmla="*/ 22 w 52"/>
                <a:gd name="T51" fmla="*/ 51 h 52"/>
                <a:gd name="T52" fmla="*/ 28 w 52"/>
                <a:gd name="T53" fmla="*/ 52 h 52"/>
                <a:gd name="T54" fmla="*/ 29 w 52"/>
                <a:gd name="T55" fmla="*/ 48 h 52"/>
                <a:gd name="T56" fmla="*/ 35 w 52"/>
                <a:gd name="T57" fmla="*/ 50 h 52"/>
                <a:gd name="T58" fmla="*/ 41 w 52"/>
                <a:gd name="T59" fmla="*/ 48 h 52"/>
                <a:gd name="T60" fmla="*/ 40 w 52"/>
                <a:gd name="T61" fmla="*/ 43 h 52"/>
                <a:gd name="T62" fmla="*/ 46 w 52"/>
                <a:gd name="T63" fmla="*/ 42 h 52"/>
                <a:gd name="T64" fmla="*/ 50 w 52"/>
                <a:gd name="T65" fmla="*/ 37 h 52"/>
                <a:gd name="T66" fmla="*/ 47 w 52"/>
                <a:gd name="T67" fmla="*/ 34 h 52"/>
                <a:gd name="T68" fmla="*/ 51 w 52"/>
                <a:gd name="T69" fmla="*/ 30 h 52"/>
                <a:gd name="T70" fmla="*/ 52 w 52"/>
                <a:gd name="T71" fmla="*/ 24 h 52"/>
                <a:gd name="T72" fmla="*/ 26 w 52"/>
                <a:gd name="T73" fmla="*/ 40 h 52"/>
                <a:gd name="T74" fmla="*/ 26 w 52"/>
                <a:gd name="T75" fmla="*/ 12 h 52"/>
                <a:gd name="T76" fmla="*/ 26 w 52"/>
                <a:gd name="T77" fmla="*/ 4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2" h="52">
                  <a:moveTo>
                    <a:pt x="51" y="23"/>
                  </a:moveTo>
                  <a:cubicBezTo>
                    <a:pt x="48" y="23"/>
                    <a:pt x="48" y="23"/>
                    <a:pt x="48" y="23"/>
                  </a:cubicBezTo>
                  <a:cubicBezTo>
                    <a:pt x="48" y="21"/>
                    <a:pt x="48" y="20"/>
                    <a:pt x="47" y="18"/>
                  </a:cubicBezTo>
                  <a:cubicBezTo>
                    <a:pt x="50" y="17"/>
                    <a:pt x="50" y="17"/>
                    <a:pt x="50" y="17"/>
                  </a:cubicBezTo>
                  <a:cubicBezTo>
                    <a:pt x="50" y="16"/>
                    <a:pt x="51" y="16"/>
                    <a:pt x="50" y="15"/>
                  </a:cubicBezTo>
                  <a:cubicBezTo>
                    <a:pt x="48" y="11"/>
                    <a:pt x="48" y="11"/>
                    <a:pt x="48" y="11"/>
                  </a:cubicBezTo>
                  <a:cubicBezTo>
                    <a:pt x="48" y="10"/>
                    <a:pt x="47" y="10"/>
                    <a:pt x="46" y="11"/>
                  </a:cubicBezTo>
                  <a:cubicBezTo>
                    <a:pt x="44" y="12"/>
                    <a:pt x="44" y="12"/>
                    <a:pt x="44" y="12"/>
                  </a:cubicBezTo>
                  <a:cubicBezTo>
                    <a:pt x="43" y="11"/>
                    <a:pt x="42" y="10"/>
                    <a:pt x="40" y="9"/>
                  </a:cubicBezTo>
                  <a:cubicBezTo>
                    <a:pt x="42" y="6"/>
                    <a:pt x="42" y="6"/>
                    <a:pt x="42" y="6"/>
                  </a:cubicBezTo>
                  <a:cubicBezTo>
                    <a:pt x="42" y="6"/>
                    <a:pt x="42" y="5"/>
                    <a:pt x="42" y="4"/>
                  </a:cubicBezTo>
                  <a:cubicBezTo>
                    <a:pt x="38" y="2"/>
                    <a:pt x="38" y="2"/>
                    <a:pt x="38" y="2"/>
                  </a:cubicBezTo>
                  <a:cubicBezTo>
                    <a:pt x="37" y="2"/>
                    <a:pt x="36" y="2"/>
                    <a:pt x="36" y="3"/>
                  </a:cubicBezTo>
                  <a:cubicBezTo>
                    <a:pt x="34" y="5"/>
                    <a:pt x="34" y="5"/>
                    <a:pt x="34" y="5"/>
                  </a:cubicBezTo>
                  <a:cubicBezTo>
                    <a:pt x="33" y="5"/>
                    <a:pt x="32" y="4"/>
                    <a:pt x="30" y="4"/>
                  </a:cubicBezTo>
                  <a:cubicBezTo>
                    <a:pt x="30" y="1"/>
                    <a:pt x="30" y="1"/>
                    <a:pt x="30" y="1"/>
                  </a:cubicBezTo>
                  <a:cubicBezTo>
                    <a:pt x="30" y="0"/>
                    <a:pt x="29" y="0"/>
                    <a:pt x="29" y="0"/>
                  </a:cubicBezTo>
                  <a:cubicBezTo>
                    <a:pt x="24" y="0"/>
                    <a:pt x="24" y="0"/>
                    <a:pt x="24" y="0"/>
                  </a:cubicBezTo>
                  <a:cubicBezTo>
                    <a:pt x="24" y="0"/>
                    <a:pt x="23" y="0"/>
                    <a:pt x="23" y="1"/>
                  </a:cubicBezTo>
                  <a:cubicBezTo>
                    <a:pt x="23" y="4"/>
                    <a:pt x="23" y="4"/>
                    <a:pt x="23" y="4"/>
                  </a:cubicBezTo>
                  <a:cubicBezTo>
                    <a:pt x="21" y="4"/>
                    <a:pt x="20" y="5"/>
                    <a:pt x="19" y="5"/>
                  </a:cubicBezTo>
                  <a:cubicBezTo>
                    <a:pt x="17" y="2"/>
                    <a:pt x="17" y="2"/>
                    <a:pt x="17" y="2"/>
                  </a:cubicBezTo>
                  <a:cubicBezTo>
                    <a:pt x="17" y="2"/>
                    <a:pt x="16" y="1"/>
                    <a:pt x="15" y="2"/>
                  </a:cubicBezTo>
                  <a:cubicBezTo>
                    <a:pt x="11" y="4"/>
                    <a:pt x="11" y="4"/>
                    <a:pt x="11" y="4"/>
                  </a:cubicBezTo>
                  <a:cubicBezTo>
                    <a:pt x="11" y="4"/>
                    <a:pt x="11" y="5"/>
                    <a:pt x="11" y="6"/>
                  </a:cubicBezTo>
                  <a:cubicBezTo>
                    <a:pt x="12" y="8"/>
                    <a:pt x="12" y="8"/>
                    <a:pt x="12" y="8"/>
                  </a:cubicBezTo>
                  <a:cubicBezTo>
                    <a:pt x="11" y="9"/>
                    <a:pt x="10" y="10"/>
                    <a:pt x="9" y="12"/>
                  </a:cubicBezTo>
                  <a:cubicBezTo>
                    <a:pt x="6" y="10"/>
                    <a:pt x="6" y="10"/>
                    <a:pt x="6" y="10"/>
                  </a:cubicBezTo>
                  <a:cubicBezTo>
                    <a:pt x="6" y="10"/>
                    <a:pt x="5" y="10"/>
                    <a:pt x="5" y="10"/>
                  </a:cubicBezTo>
                  <a:cubicBezTo>
                    <a:pt x="2" y="14"/>
                    <a:pt x="2" y="14"/>
                    <a:pt x="2" y="14"/>
                  </a:cubicBezTo>
                  <a:cubicBezTo>
                    <a:pt x="2" y="15"/>
                    <a:pt x="2" y="16"/>
                    <a:pt x="3" y="16"/>
                  </a:cubicBezTo>
                  <a:cubicBezTo>
                    <a:pt x="6" y="18"/>
                    <a:pt x="6" y="18"/>
                    <a:pt x="6" y="18"/>
                  </a:cubicBezTo>
                  <a:cubicBezTo>
                    <a:pt x="5" y="19"/>
                    <a:pt x="5" y="21"/>
                    <a:pt x="4" y="22"/>
                  </a:cubicBezTo>
                  <a:cubicBezTo>
                    <a:pt x="1" y="22"/>
                    <a:pt x="1" y="22"/>
                    <a:pt x="1" y="22"/>
                  </a:cubicBezTo>
                  <a:cubicBezTo>
                    <a:pt x="0" y="22"/>
                    <a:pt x="0" y="23"/>
                    <a:pt x="0" y="23"/>
                  </a:cubicBezTo>
                  <a:cubicBezTo>
                    <a:pt x="0" y="28"/>
                    <a:pt x="0" y="28"/>
                    <a:pt x="0" y="28"/>
                  </a:cubicBezTo>
                  <a:cubicBezTo>
                    <a:pt x="0" y="29"/>
                    <a:pt x="0" y="29"/>
                    <a:pt x="1" y="29"/>
                  </a:cubicBezTo>
                  <a:cubicBezTo>
                    <a:pt x="4" y="29"/>
                    <a:pt x="4" y="29"/>
                    <a:pt x="4" y="29"/>
                  </a:cubicBezTo>
                  <a:cubicBezTo>
                    <a:pt x="4" y="31"/>
                    <a:pt x="5" y="32"/>
                    <a:pt x="5" y="34"/>
                  </a:cubicBezTo>
                  <a:cubicBezTo>
                    <a:pt x="2" y="35"/>
                    <a:pt x="2" y="35"/>
                    <a:pt x="2" y="35"/>
                  </a:cubicBezTo>
                  <a:cubicBezTo>
                    <a:pt x="2" y="36"/>
                    <a:pt x="2" y="36"/>
                    <a:pt x="2" y="37"/>
                  </a:cubicBezTo>
                  <a:cubicBezTo>
                    <a:pt x="4" y="41"/>
                    <a:pt x="4" y="41"/>
                    <a:pt x="4" y="41"/>
                  </a:cubicBezTo>
                  <a:cubicBezTo>
                    <a:pt x="5" y="41"/>
                    <a:pt x="5" y="42"/>
                    <a:pt x="6" y="41"/>
                  </a:cubicBezTo>
                  <a:cubicBezTo>
                    <a:pt x="9" y="40"/>
                    <a:pt x="9" y="40"/>
                    <a:pt x="9" y="40"/>
                  </a:cubicBezTo>
                  <a:cubicBezTo>
                    <a:pt x="10" y="41"/>
                    <a:pt x="11" y="42"/>
                    <a:pt x="12" y="43"/>
                  </a:cubicBezTo>
                  <a:cubicBezTo>
                    <a:pt x="10" y="46"/>
                    <a:pt x="10" y="46"/>
                    <a:pt x="10" y="46"/>
                  </a:cubicBezTo>
                  <a:cubicBezTo>
                    <a:pt x="10" y="46"/>
                    <a:pt x="10" y="47"/>
                    <a:pt x="11" y="47"/>
                  </a:cubicBezTo>
                  <a:cubicBezTo>
                    <a:pt x="15" y="50"/>
                    <a:pt x="15" y="50"/>
                    <a:pt x="15" y="50"/>
                  </a:cubicBezTo>
                  <a:cubicBezTo>
                    <a:pt x="15" y="50"/>
                    <a:pt x="16" y="50"/>
                    <a:pt x="16" y="49"/>
                  </a:cubicBezTo>
                  <a:cubicBezTo>
                    <a:pt x="18" y="47"/>
                    <a:pt x="18" y="47"/>
                    <a:pt x="18" y="47"/>
                  </a:cubicBezTo>
                  <a:cubicBezTo>
                    <a:pt x="19" y="47"/>
                    <a:pt x="21" y="48"/>
                    <a:pt x="22" y="48"/>
                  </a:cubicBezTo>
                  <a:cubicBezTo>
                    <a:pt x="22" y="51"/>
                    <a:pt x="22" y="51"/>
                    <a:pt x="22" y="51"/>
                  </a:cubicBezTo>
                  <a:cubicBezTo>
                    <a:pt x="22" y="52"/>
                    <a:pt x="23" y="52"/>
                    <a:pt x="24" y="52"/>
                  </a:cubicBezTo>
                  <a:cubicBezTo>
                    <a:pt x="28" y="52"/>
                    <a:pt x="28" y="52"/>
                    <a:pt x="28" y="52"/>
                  </a:cubicBezTo>
                  <a:cubicBezTo>
                    <a:pt x="29" y="52"/>
                    <a:pt x="29" y="52"/>
                    <a:pt x="29" y="51"/>
                  </a:cubicBezTo>
                  <a:cubicBezTo>
                    <a:pt x="29" y="48"/>
                    <a:pt x="29" y="48"/>
                    <a:pt x="29" y="48"/>
                  </a:cubicBezTo>
                  <a:cubicBezTo>
                    <a:pt x="31" y="48"/>
                    <a:pt x="32" y="47"/>
                    <a:pt x="34" y="47"/>
                  </a:cubicBezTo>
                  <a:cubicBezTo>
                    <a:pt x="35" y="50"/>
                    <a:pt x="35" y="50"/>
                    <a:pt x="35" y="50"/>
                  </a:cubicBezTo>
                  <a:cubicBezTo>
                    <a:pt x="36" y="50"/>
                    <a:pt x="36" y="50"/>
                    <a:pt x="37" y="50"/>
                  </a:cubicBezTo>
                  <a:cubicBezTo>
                    <a:pt x="41" y="48"/>
                    <a:pt x="41" y="48"/>
                    <a:pt x="41" y="48"/>
                  </a:cubicBezTo>
                  <a:cubicBezTo>
                    <a:pt x="42" y="47"/>
                    <a:pt x="42" y="47"/>
                    <a:pt x="41" y="46"/>
                  </a:cubicBezTo>
                  <a:cubicBezTo>
                    <a:pt x="40" y="43"/>
                    <a:pt x="40" y="43"/>
                    <a:pt x="40" y="43"/>
                  </a:cubicBezTo>
                  <a:cubicBezTo>
                    <a:pt x="41" y="42"/>
                    <a:pt x="42" y="41"/>
                    <a:pt x="43" y="40"/>
                  </a:cubicBezTo>
                  <a:cubicBezTo>
                    <a:pt x="46" y="42"/>
                    <a:pt x="46" y="42"/>
                    <a:pt x="46" y="42"/>
                  </a:cubicBezTo>
                  <a:cubicBezTo>
                    <a:pt x="47" y="42"/>
                    <a:pt x="47" y="42"/>
                    <a:pt x="48" y="41"/>
                  </a:cubicBezTo>
                  <a:cubicBezTo>
                    <a:pt x="50" y="37"/>
                    <a:pt x="50" y="37"/>
                    <a:pt x="50" y="37"/>
                  </a:cubicBezTo>
                  <a:cubicBezTo>
                    <a:pt x="50" y="37"/>
                    <a:pt x="50" y="36"/>
                    <a:pt x="50" y="36"/>
                  </a:cubicBezTo>
                  <a:cubicBezTo>
                    <a:pt x="47" y="34"/>
                    <a:pt x="47" y="34"/>
                    <a:pt x="47" y="34"/>
                  </a:cubicBezTo>
                  <a:cubicBezTo>
                    <a:pt x="47" y="33"/>
                    <a:pt x="48" y="31"/>
                    <a:pt x="48" y="30"/>
                  </a:cubicBezTo>
                  <a:cubicBezTo>
                    <a:pt x="51" y="30"/>
                    <a:pt x="51" y="30"/>
                    <a:pt x="51" y="30"/>
                  </a:cubicBezTo>
                  <a:cubicBezTo>
                    <a:pt x="52" y="30"/>
                    <a:pt x="52" y="29"/>
                    <a:pt x="52" y="29"/>
                  </a:cubicBezTo>
                  <a:cubicBezTo>
                    <a:pt x="52" y="24"/>
                    <a:pt x="52" y="24"/>
                    <a:pt x="52" y="24"/>
                  </a:cubicBezTo>
                  <a:cubicBezTo>
                    <a:pt x="52" y="23"/>
                    <a:pt x="52" y="23"/>
                    <a:pt x="51" y="23"/>
                  </a:cubicBezTo>
                  <a:close/>
                  <a:moveTo>
                    <a:pt x="26" y="40"/>
                  </a:moveTo>
                  <a:cubicBezTo>
                    <a:pt x="18" y="40"/>
                    <a:pt x="12" y="34"/>
                    <a:pt x="12" y="26"/>
                  </a:cubicBezTo>
                  <a:cubicBezTo>
                    <a:pt x="12" y="18"/>
                    <a:pt x="18" y="12"/>
                    <a:pt x="26" y="12"/>
                  </a:cubicBezTo>
                  <a:cubicBezTo>
                    <a:pt x="34" y="12"/>
                    <a:pt x="40" y="18"/>
                    <a:pt x="40" y="26"/>
                  </a:cubicBezTo>
                  <a:cubicBezTo>
                    <a:pt x="40" y="34"/>
                    <a:pt x="34" y="40"/>
                    <a:pt x="26"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endParaRPr lang="en-US" sz="1300" dirty="0">
                <a:solidFill>
                  <a:prstClr val="black"/>
                </a:solidFill>
                <a:cs typeface="+mn-ea"/>
                <a:sym typeface="+mn-lt"/>
              </a:endParaRPr>
            </a:p>
          </p:txBody>
        </p:sp>
      </p:grpSp>
      <p:sp>
        <p:nvSpPr>
          <p:cNvPr id="40" name="Freeform 142"/>
          <p:cNvSpPr/>
          <p:nvPr/>
        </p:nvSpPr>
        <p:spPr bwMode="auto">
          <a:xfrm>
            <a:off x="4143249" y="4908140"/>
            <a:ext cx="269700" cy="220232"/>
          </a:xfrm>
          <a:custGeom>
            <a:avLst/>
            <a:gdLst>
              <a:gd name="T0" fmla="*/ 135 w 135"/>
              <a:gd name="T1" fmla="*/ 49 h 110"/>
              <a:gd name="T2" fmla="*/ 68 w 135"/>
              <a:gd name="T3" fmla="*/ 0 h 110"/>
              <a:gd name="T4" fmla="*/ 0 w 135"/>
              <a:gd name="T5" fmla="*/ 49 h 110"/>
              <a:gd name="T6" fmla="*/ 68 w 135"/>
              <a:gd name="T7" fmla="*/ 99 h 110"/>
              <a:gd name="T8" fmla="*/ 93 w 135"/>
              <a:gd name="T9" fmla="*/ 96 h 110"/>
              <a:gd name="T10" fmla="*/ 121 w 135"/>
              <a:gd name="T11" fmla="*/ 110 h 110"/>
              <a:gd name="T12" fmla="*/ 113 w 135"/>
              <a:gd name="T13" fmla="*/ 86 h 110"/>
              <a:gd name="T14" fmla="*/ 135 w 135"/>
              <a:gd name="T15" fmla="*/ 49 h 1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 h="110">
                <a:moveTo>
                  <a:pt x="135" y="49"/>
                </a:moveTo>
                <a:cubicBezTo>
                  <a:pt x="135" y="22"/>
                  <a:pt x="105" y="0"/>
                  <a:pt x="68" y="0"/>
                </a:cubicBezTo>
                <a:cubicBezTo>
                  <a:pt x="30" y="0"/>
                  <a:pt x="0" y="22"/>
                  <a:pt x="0" y="49"/>
                </a:cubicBezTo>
                <a:cubicBezTo>
                  <a:pt x="0" y="77"/>
                  <a:pt x="30" y="99"/>
                  <a:pt x="68" y="99"/>
                </a:cubicBezTo>
                <a:cubicBezTo>
                  <a:pt x="76" y="99"/>
                  <a:pt x="85" y="98"/>
                  <a:pt x="93" y="96"/>
                </a:cubicBezTo>
                <a:cubicBezTo>
                  <a:pt x="95" y="95"/>
                  <a:pt x="121" y="110"/>
                  <a:pt x="121" y="110"/>
                </a:cubicBezTo>
                <a:cubicBezTo>
                  <a:pt x="113" y="86"/>
                  <a:pt x="113" y="86"/>
                  <a:pt x="113" y="86"/>
                </a:cubicBezTo>
                <a:cubicBezTo>
                  <a:pt x="126" y="77"/>
                  <a:pt x="135" y="64"/>
                  <a:pt x="135" y="49"/>
                </a:cubicBezTo>
                <a:close/>
              </a:path>
            </a:pathLst>
          </a:custGeom>
          <a:solidFill>
            <a:schemeClr val="bg1"/>
          </a:solidFill>
          <a:ln>
            <a:noFill/>
          </a:ln>
        </p:spPr>
        <p:txBody>
          <a:bodyPr vert="horz" wrap="square" lIns="68584" tIns="34292" rIns="68584" bIns="34292" numCol="1" anchor="t" anchorCtr="0" compatLnSpc="1"/>
          <a:lstStyle/>
          <a:p>
            <a:pPr defTabSz="685800"/>
            <a:endParaRPr lang="en-US" sz="1300" dirty="0">
              <a:solidFill>
                <a:prstClr val="black"/>
              </a:solidFill>
              <a:cs typeface="+mn-ea"/>
              <a:sym typeface="+mn-lt"/>
            </a:endParaRPr>
          </a:p>
        </p:txBody>
      </p:sp>
      <p:sp>
        <p:nvSpPr>
          <p:cNvPr id="41" name="Freeform 149"/>
          <p:cNvSpPr/>
          <p:nvPr/>
        </p:nvSpPr>
        <p:spPr bwMode="auto">
          <a:xfrm>
            <a:off x="4131674" y="3633773"/>
            <a:ext cx="283460" cy="278042"/>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bg1"/>
          </a:solidFill>
          <a:ln>
            <a:noFill/>
          </a:ln>
        </p:spPr>
        <p:txBody>
          <a:bodyPr vert="horz" wrap="square" lIns="68584" tIns="34292" rIns="68584" bIns="34292" numCol="1" anchor="t" anchorCtr="0" compatLnSpc="1"/>
          <a:lstStyle/>
          <a:p>
            <a:pPr defTabSz="685800"/>
            <a:endParaRPr lang="en-US" sz="1300" dirty="0">
              <a:solidFill>
                <a:prstClr val="black"/>
              </a:solidFill>
              <a:cs typeface="+mn-ea"/>
              <a:sym typeface="+mn-lt"/>
            </a:endParaRPr>
          </a:p>
        </p:txBody>
      </p:sp>
      <p:grpSp>
        <p:nvGrpSpPr>
          <p:cNvPr id="42" name="组合 81"/>
          <p:cNvGrpSpPr/>
          <p:nvPr/>
        </p:nvGrpSpPr>
        <p:grpSpPr>
          <a:xfrm>
            <a:off x="7699731" y="2431187"/>
            <a:ext cx="287589" cy="178938"/>
            <a:chOff x="8292784" y="1202455"/>
            <a:chExt cx="311687" cy="193872"/>
          </a:xfrm>
        </p:grpSpPr>
        <p:sp>
          <p:nvSpPr>
            <p:cNvPr id="43" name="Freeform 151"/>
            <p:cNvSpPr/>
            <p:nvPr/>
          </p:nvSpPr>
          <p:spPr bwMode="auto">
            <a:xfrm>
              <a:off x="8297258" y="1202455"/>
              <a:ext cx="299756" cy="123780"/>
            </a:xfrm>
            <a:custGeom>
              <a:avLst/>
              <a:gdLst>
                <a:gd name="T0" fmla="*/ 135 w 139"/>
                <a:gd name="T1" fmla="*/ 0 h 57"/>
                <a:gd name="T2" fmla="*/ 4 w 139"/>
                <a:gd name="T3" fmla="*/ 0 h 57"/>
                <a:gd name="T4" fmla="*/ 0 w 139"/>
                <a:gd name="T5" fmla="*/ 1 h 57"/>
                <a:gd name="T6" fmla="*/ 65 w 139"/>
                <a:gd name="T7" fmla="*/ 55 h 57"/>
                <a:gd name="T8" fmla="*/ 74 w 139"/>
                <a:gd name="T9" fmla="*/ 55 h 57"/>
                <a:gd name="T10" fmla="*/ 139 w 139"/>
                <a:gd name="T11" fmla="*/ 1 h 57"/>
                <a:gd name="T12" fmla="*/ 135 w 139"/>
                <a:gd name="T13" fmla="*/ 0 h 57"/>
              </a:gdLst>
              <a:ahLst/>
              <a:cxnLst>
                <a:cxn ang="0">
                  <a:pos x="T0" y="T1"/>
                </a:cxn>
                <a:cxn ang="0">
                  <a:pos x="T2" y="T3"/>
                </a:cxn>
                <a:cxn ang="0">
                  <a:pos x="T4" y="T5"/>
                </a:cxn>
                <a:cxn ang="0">
                  <a:pos x="T6" y="T7"/>
                </a:cxn>
                <a:cxn ang="0">
                  <a:pos x="T8" y="T9"/>
                </a:cxn>
                <a:cxn ang="0">
                  <a:pos x="T10" y="T11"/>
                </a:cxn>
                <a:cxn ang="0">
                  <a:pos x="T12" y="T13"/>
                </a:cxn>
              </a:cxnLst>
              <a:rect l="0" t="0" r="r" b="b"/>
              <a:pathLst>
                <a:path w="139" h="57">
                  <a:moveTo>
                    <a:pt x="135" y="0"/>
                  </a:moveTo>
                  <a:cubicBezTo>
                    <a:pt x="4" y="0"/>
                    <a:pt x="4" y="0"/>
                    <a:pt x="4" y="0"/>
                  </a:cubicBezTo>
                  <a:cubicBezTo>
                    <a:pt x="3" y="0"/>
                    <a:pt x="1" y="0"/>
                    <a:pt x="0" y="1"/>
                  </a:cubicBezTo>
                  <a:cubicBezTo>
                    <a:pt x="65" y="55"/>
                    <a:pt x="65" y="55"/>
                    <a:pt x="65" y="55"/>
                  </a:cubicBezTo>
                  <a:cubicBezTo>
                    <a:pt x="68" y="57"/>
                    <a:pt x="72" y="57"/>
                    <a:pt x="74" y="55"/>
                  </a:cubicBezTo>
                  <a:cubicBezTo>
                    <a:pt x="139" y="1"/>
                    <a:pt x="139" y="1"/>
                    <a:pt x="139" y="1"/>
                  </a:cubicBezTo>
                  <a:cubicBezTo>
                    <a:pt x="138" y="0"/>
                    <a:pt x="137" y="0"/>
                    <a:pt x="135" y="0"/>
                  </a:cubicBezTo>
                  <a:close/>
                </a:path>
              </a:pathLst>
            </a:custGeom>
            <a:solidFill>
              <a:schemeClr val="bg1"/>
            </a:solidFill>
            <a:ln>
              <a:noFill/>
            </a:ln>
          </p:spPr>
          <p:txBody>
            <a:bodyPr vert="horz" wrap="square" lIns="91440" tIns="45720" rIns="91440" bIns="45720" numCol="1" anchor="t" anchorCtr="0" compatLnSpc="1"/>
            <a:lstStyle/>
            <a:p>
              <a:pPr defTabSz="685800"/>
              <a:endParaRPr lang="en-US" sz="1300" dirty="0">
                <a:solidFill>
                  <a:prstClr val="black"/>
                </a:solidFill>
                <a:cs typeface="+mn-ea"/>
                <a:sym typeface="+mn-lt"/>
              </a:endParaRPr>
            </a:p>
          </p:txBody>
        </p:sp>
        <p:sp>
          <p:nvSpPr>
            <p:cNvPr id="44" name="Freeform 152"/>
            <p:cNvSpPr>
              <a:spLocks noEditPoints="1"/>
            </p:cNvSpPr>
            <p:nvPr/>
          </p:nvSpPr>
          <p:spPr bwMode="auto">
            <a:xfrm>
              <a:off x="8292784" y="1221842"/>
              <a:ext cx="311687" cy="174485"/>
            </a:xfrm>
            <a:custGeom>
              <a:avLst/>
              <a:gdLst>
                <a:gd name="T0" fmla="*/ 77 w 144"/>
                <a:gd name="T1" fmla="*/ 55 h 81"/>
                <a:gd name="T2" fmla="*/ 67 w 144"/>
                <a:gd name="T3" fmla="*/ 55 h 81"/>
                <a:gd name="T4" fmla="*/ 0 w 144"/>
                <a:gd name="T5" fmla="*/ 0 h 81"/>
                <a:gd name="T6" fmla="*/ 0 w 144"/>
                <a:gd name="T7" fmla="*/ 74 h 81"/>
                <a:gd name="T8" fmla="*/ 6 w 144"/>
                <a:gd name="T9" fmla="*/ 81 h 81"/>
                <a:gd name="T10" fmla="*/ 137 w 144"/>
                <a:gd name="T11" fmla="*/ 81 h 81"/>
                <a:gd name="T12" fmla="*/ 144 w 144"/>
                <a:gd name="T13" fmla="*/ 74 h 81"/>
                <a:gd name="T14" fmla="*/ 144 w 144"/>
                <a:gd name="T15" fmla="*/ 0 h 81"/>
                <a:gd name="T16" fmla="*/ 77 w 144"/>
                <a:gd name="T17" fmla="*/ 55 h 81"/>
                <a:gd name="T18" fmla="*/ 41 w 144"/>
                <a:gd name="T19" fmla="*/ 45 h 81"/>
                <a:gd name="T20" fmla="*/ 10 w 144"/>
                <a:gd name="T21" fmla="*/ 75 h 81"/>
                <a:gd name="T22" fmla="*/ 8 w 144"/>
                <a:gd name="T23" fmla="*/ 76 h 81"/>
                <a:gd name="T24" fmla="*/ 6 w 144"/>
                <a:gd name="T25" fmla="*/ 75 h 81"/>
                <a:gd name="T26" fmla="*/ 6 w 144"/>
                <a:gd name="T27" fmla="*/ 71 h 81"/>
                <a:gd name="T28" fmla="*/ 37 w 144"/>
                <a:gd name="T29" fmla="*/ 41 h 81"/>
                <a:gd name="T30" fmla="*/ 41 w 144"/>
                <a:gd name="T31" fmla="*/ 41 h 81"/>
                <a:gd name="T32" fmla="*/ 41 w 144"/>
                <a:gd name="T33" fmla="*/ 45 h 81"/>
                <a:gd name="T34" fmla="*/ 138 w 144"/>
                <a:gd name="T35" fmla="*/ 75 h 81"/>
                <a:gd name="T36" fmla="*/ 136 w 144"/>
                <a:gd name="T37" fmla="*/ 76 h 81"/>
                <a:gd name="T38" fmla="*/ 134 w 144"/>
                <a:gd name="T39" fmla="*/ 75 h 81"/>
                <a:gd name="T40" fmla="*/ 102 w 144"/>
                <a:gd name="T41" fmla="*/ 45 h 81"/>
                <a:gd name="T42" fmla="*/ 102 w 144"/>
                <a:gd name="T43" fmla="*/ 41 h 81"/>
                <a:gd name="T44" fmla="*/ 106 w 144"/>
                <a:gd name="T45" fmla="*/ 41 h 81"/>
                <a:gd name="T46" fmla="*/ 138 w 144"/>
                <a:gd name="T47" fmla="*/ 71 h 81"/>
                <a:gd name="T48" fmla="*/ 138 w 144"/>
                <a:gd name="T49" fmla="*/ 7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4" h="81">
                  <a:moveTo>
                    <a:pt x="77" y="55"/>
                  </a:moveTo>
                  <a:cubicBezTo>
                    <a:pt x="74" y="57"/>
                    <a:pt x="69" y="57"/>
                    <a:pt x="67" y="55"/>
                  </a:cubicBezTo>
                  <a:cubicBezTo>
                    <a:pt x="0" y="0"/>
                    <a:pt x="0" y="0"/>
                    <a:pt x="0" y="0"/>
                  </a:cubicBezTo>
                  <a:cubicBezTo>
                    <a:pt x="0" y="74"/>
                    <a:pt x="0" y="74"/>
                    <a:pt x="0" y="74"/>
                  </a:cubicBezTo>
                  <a:cubicBezTo>
                    <a:pt x="0" y="78"/>
                    <a:pt x="3" y="81"/>
                    <a:pt x="6" y="81"/>
                  </a:cubicBezTo>
                  <a:cubicBezTo>
                    <a:pt x="137" y="81"/>
                    <a:pt x="137" y="81"/>
                    <a:pt x="137" y="81"/>
                  </a:cubicBezTo>
                  <a:cubicBezTo>
                    <a:pt x="141" y="81"/>
                    <a:pt x="144" y="78"/>
                    <a:pt x="144" y="74"/>
                  </a:cubicBezTo>
                  <a:cubicBezTo>
                    <a:pt x="144" y="0"/>
                    <a:pt x="144" y="0"/>
                    <a:pt x="144" y="0"/>
                  </a:cubicBezTo>
                  <a:lnTo>
                    <a:pt x="77" y="55"/>
                  </a:lnTo>
                  <a:close/>
                  <a:moveTo>
                    <a:pt x="41" y="45"/>
                  </a:moveTo>
                  <a:cubicBezTo>
                    <a:pt x="10" y="75"/>
                    <a:pt x="10" y="75"/>
                    <a:pt x="10" y="75"/>
                  </a:cubicBezTo>
                  <a:cubicBezTo>
                    <a:pt x="9" y="75"/>
                    <a:pt x="8" y="76"/>
                    <a:pt x="8" y="76"/>
                  </a:cubicBezTo>
                  <a:cubicBezTo>
                    <a:pt x="7" y="76"/>
                    <a:pt x="6" y="75"/>
                    <a:pt x="6" y="75"/>
                  </a:cubicBezTo>
                  <a:cubicBezTo>
                    <a:pt x="5" y="74"/>
                    <a:pt x="5" y="72"/>
                    <a:pt x="6" y="71"/>
                  </a:cubicBezTo>
                  <a:cubicBezTo>
                    <a:pt x="37" y="41"/>
                    <a:pt x="37" y="41"/>
                    <a:pt x="37" y="41"/>
                  </a:cubicBezTo>
                  <a:cubicBezTo>
                    <a:pt x="38" y="40"/>
                    <a:pt x="40" y="40"/>
                    <a:pt x="41" y="41"/>
                  </a:cubicBezTo>
                  <a:cubicBezTo>
                    <a:pt x="42" y="42"/>
                    <a:pt x="42" y="44"/>
                    <a:pt x="41" y="45"/>
                  </a:cubicBezTo>
                  <a:close/>
                  <a:moveTo>
                    <a:pt x="138" y="75"/>
                  </a:moveTo>
                  <a:cubicBezTo>
                    <a:pt x="137" y="75"/>
                    <a:pt x="136" y="76"/>
                    <a:pt x="136" y="76"/>
                  </a:cubicBezTo>
                  <a:cubicBezTo>
                    <a:pt x="135" y="76"/>
                    <a:pt x="134" y="75"/>
                    <a:pt x="134" y="75"/>
                  </a:cubicBezTo>
                  <a:cubicBezTo>
                    <a:pt x="102" y="45"/>
                    <a:pt x="102" y="45"/>
                    <a:pt x="102" y="45"/>
                  </a:cubicBezTo>
                  <a:cubicBezTo>
                    <a:pt x="101" y="44"/>
                    <a:pt x="101" y="42"/>
                    <a:pt x="102" y="41"/>
                  </a:cubicBezTo>
                  <a:cubicBezTo>
                    <a:pt x="103" y="40"/>
                    <a:pt x="105" y="40"/>
                    <a:pt x="106" y="41"/>
                  </a:cubicBezTo>
                  <a:cubicBezTo>
                    <a:pt x="138" y="71"/>
                    <a:pt x="138" y="71"/>
                    <a:pt x="138" y="71"/>
                  </a:cubicBezTo>
                  <a:cubicBezTo>
                    <a:pt x="139" y="72"/>
                    <a:pt x="139" y="74"/>
                    <a:pt x="138" y="75"/>
                  </a:cubicBezTo>
                  <a:close/>
                </a:path>
              </a:pathLst>
            </a:custGeom>
            <a:solidFill>
              <a:schemeClr val="bg1"/>
            </a:solidFill>
            <a:ln>
              <a:noFill/>
            </a:ln>
          </p:spPr>
          <p:txBody>
            <a:bodyPr vert="horz" wrap="square" lIns="91440" tIns="45720" rIns="91440" bIns="45720" numCol="1" anchor="t" anchorCtr="0" compatLnSpc="1"/>
            <a:lstStyle/>
            <a:p>
              <a:pPr defTabSz="685800"/>
              <a:endParaRPr lang="en-US" sz="1300" dirty="0">
                <a:solidFill>
                  <a:prstClr val="black"/>
                </a:solidFill>
                <a:cs typeface="+mn-ea"/>
                <a:sym typeface="+mn-lt"/>
              </a:endParaRPr>
            </a:p>
          </p:txBody>
        </p:sp>
      </p:grpSp>
      <p:sp>
        <p:nvSpPr>
          <p:cNvPr id="45" name="Freeform 116"/>
          <p:cNvSpPr>
            <a:spLocks noEditPoints="1"/>
          </p:cNvSpPr>
          <p:nvPr/>
        </p:nvSpPr>
        <p:spPr bwMode="auto">
          <a:xfrm>
            <a:off x="4138100" y="2369696"/>
            <a:ext cx="304101" cy="268408"/>
          </a:xfrm>
          <a:custGeom>
            <a:avLst/>
            <a:gdLst>
              <a:gd name="T0" fmla="*/ 209 w 221"/>
              <a:gd name="T1" fmla="*/ 95 h 195"/>
              <a:gd name="T2" fmla="*/ 209 w 221"/>
              <a:gd name="T3" fmla="*/ 82 h 195"/>
              <a:gd name="T4" fmla="*/ 221 w 221"/>
              <a:gd name="T5" fmla="*/ 82 h 195"/>
              <a:gd name="T6" fmla="*/ 221 w 221"/>
              <a:gd name="T7" fmla="*/ 74 h 195"/>
              <a:gd name="T8" fmla="*/ 110 w 221"/>
              <a:gd name="T9" fmla="*/ 0 h 195"/>
              <a:gd name="T10" fmla="*/ 0 w 221"/>
              <a:gd name="T11" fmla="*/ 74 h 195"/>
              <a:gd name="T12" fmla="*/ 0 w 221"/>
              <a:gd name="T13" fmla="*/ 82 h 195"/>
              <a:gd name="T14" fmla="*/ 10 w 221"/>
              <a:gd name="T15" fmla="*/ 82 h 195"/>
              <a:gd name="T16" fmla="*/ 10 w 221"/>
              <a:gd name="T17" fmla="*/ 95 h 195"/>
              <a:gd name="T18" fmla="*/ 23 w 221"/>
              <a:gd name="T19" fmla="*/ 95 h 195"/>
              <a:gd name="T20" fmla="*/ 23 w 221"/>
              <a:gd name="T21" fmla="*/ 166 h 195"/>
              <a:gd name="T22" fmla="*/ 10 w 221"/>
              <a:gd name="T23" fmla="*/ 166 h 195"/>
              <a:gd name="T24" fmla="*/ 10 w 221"/>
              <a:gd name="T25" fmla="*/ 179 h 195"/>
              <a:gd name="T26" fmla="*/ 0 w 221"/>
              <a:gd name="T27" fmla="*/ 179 h 195"/>
              <a:gd name="T28" fmla="*/ 0 w 221"/>
              <a:gd name="T29" fmla="*/ 195 h 195"/>
              <a:gd name="T30" fmla="*/ 221 w 221"/>
              <a:gd name="T31" fmla="*/ 195 h 195"/>
              <a:gd name="T32" fmla="*/ 221 w 221"/>
              <a:gd name="T33" fmla="*/ 179 h 195"/>
              <a:gd name="T34" fmla="*/ 209 w 221"/>
              <a:gd name="T35" fmla="*/ 179 h 195"/>
              <a:gd name="T36" fmla="*/ 209 w 221"/>
              <a:gd name="T37" fmla="*/ 166 h 195"/>
              <a:gd name="T38" fmla="*/ 197 w 221"/>
              <a:gd name="T39" fmla="*/ 166 h 195"/>
              <a:gd name="T40" fmla="*/ 197 w 221"/>
              <a:gd name="T41" fmla="*/ 95 h 195"/>
              <a:gd name="T42" fmla="*/ 209 w 221"/>
              <a:gd name="T43" fmla="*/ 95 h 195"/>
              <a:gd name="T44" fmla="*/ 73 w 221"/>
              <a:gd name="T45" fmla="*/ 166 h 195"/>
              <a:gd name="T46" fmla="*/ 49 w 221"/>
              <a:gd name="T47" fmla="*/ 166 h 195"/>
              <a:gd name="T48" fmla="*/ 49 w 221"/>
              <a:gd name="T49" fmla="*/ 95 h 195"/>
              <a:gd name="T50" fmla="*/ 73 w 221"/>
              <a:gd name="T51" fmla="*/ 95 h 195"/>
              <a:gd name="T52" fmla="*/ 73 w 221"/>
              <a:gd name="T53" fmla="*/ 166 h 195"/>
              <a:gd name="T54" fmla="*/ 122 w 221"/>
              <a:gd name="T55" fmla="*/ 166 h 195"/>
              <a:gd name="T56" fmla="*/ 99 w 221"/>
              <a:gd name="T57" fmla="*/ 166 h 195"/>
              <a:gd name="T58" fmla="*/ 99 w 221"/>
              <a:gd name="T59" fmla="*/ 95 h 195"/>
              <a:gd name="T60" fmla="*/ 122 w 221"/>
              <a:gd name="T61" fmla="*/ 95 h 195"/>
              <a:gd name="T62" fmla="*/ 122 w 221"/>
              <a:gd name="T63" fmla="*/ 166 h 195"/>
              <a:gd name="T64" fmla="*/ 171 w 221"/>
              <a:gd name="T65" fmla="*/ 166 h 195"/>
              <a:gd name="T66" fmla="*/ 148 w 221"/>
              <a:gd name="T67" fmla="*/ 166 h 195"/>
              <a:gd name="T68" fmla="*/ 148 w 221"/>
              <a:gd name="T69" fmla="*/ 95 h 195"/>
              <a:gd name="T70" fmla="*/ 171 w 221"/>
              <a:gd name="T71" fmla="*/ 95 h 195"/>
              <a:gd name="T72" fmla="*/ 171 w 221"/>
              <a:gd name="T73" fmla="*/ 16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1" h="195">
                <a:moveTo>
                  <a:pt x="209" y="95"/>
                </a:moveTo>
                <a:lnTo>
                  <a:pt x="209" y="82"/>
                </a:lnTo>
                <a:lnTo>
                  <a:pt x="221" y="82"/>
                </a:lnTo>
                <a:lnTo>
                  <a:pt x="221" y="74"/>
                </a:lnTo>
                <a:lnTo>
                  <a:pt x="110" y="0"/>
                </a:lnTo>
                <a:lnTo>
                  <a:pt x="0" y="74"/>
                </a:lnTo>
                <a:lnTo>
                  <a:pt x="0" y="82"/>
                </a:lnTo>
                <a:lnTo>
                  <a:pt x="10" y="82"/>
                </a:lnTo>
                <a:lnTo>
                  <a:pt x="10" y="95"/>
                </a:lnTo>
                <a:lnTo>
                  <a:pt x="23" y="95"/>
                </a:lnTo>
                <a:lnTo>
                  <a:pt x="23" y="166"/>
                </a:lnTo>
                <a:lnTo>
                  <a:pt x="10" y="166"/>
                </a:lnTo>
                <a:lnTo>
                  <a:pt x="10" y="179"/>
                </a:lnTo>
                <a:lnTo>
                  <a:pt x="0" y="179"/>
                </a:lnTo>
                <a:lnTo>
                  <a:pt x="0" y="195"/>
                </a:lnTo>
                <a:lnTo>
                  <a:pt x="221" y="195"/>
                </a:lnTo>
                <a:lnTo>
                  <a:pt x="221" y="179"/>
                </a:lnTo>
                <a:lnTo>
                  <a:pt x="209" y="179"/>
                </a:lnTo>
                <a:lnTo>
                  <a:pt x="209" y="166"/>
                </a:lnTo>
                <a:lnTo>
                  <a:pt x="197" y="166"/>
                </a:lnTo>
                <a:lnTo>
                  <a:pt x="197" y="95"/>
                </a:lnTo>
                <a:lnTo>
                  <a:pt x="209" y="95"/>
                </a:lnTo>
                <a:close/>
                <a:moveTo>
                  <a:pt x="73" y="166"/>
                </a:moveTo>
                <a:lnTo>
                  <a:pt x="49" y="166"/>
                </a:lnTo>
                <a:lnTo>
                  <a:pt x="49" y="95"/>
                </a:lnTo>
                <a:lnTo>
                  <a:pt x="73" y="95"/>
                </a:lnTo>
                <a:lnTo>
                  <a:pt x="73" y="166"/>
                </a:lnTo>
                <a:close/>
                <a:moveTo>
                  <a:pt x="122" y="166"/>
                </a:moveTo>
                <a:lnTo>
                  <a:pt x="99" y="166"/>
                </a:lnTo>
                <a:lnTo>
                  <a:pt x="99" y="95"/>
                </a:lnTo>
                <a:lnTo>
                  <a:pt x="122" y="95"/>
                </a:lnTo>
                <a:lnTo>
                  <a:pt x="122" y="166"/>
                </a:lnTo>
                <a:close/>
                <a:moveTo>
                  <a:pt x="171" y="166"/>
                </a:moveTo>
                <a:lnTo>
                  <a:pt x="148" y="166"/>
                </a:lnTo>
                <a:lnTo>
                  <a:pt x="148" y="95"/>
                </a:lnTo>
                <a:lnTo>
                  <a:pt x="171" y="95"/>
                </a:lnTo>
                <a:lnTo>
                  <a:pt x="171" y="166"/>
                </a:lnTo>
                <a:close/>
              </a:path>
            </a:pathLst>
          </a:custGeom>
          <a:solidFill>
            <a:schemeClr val="bg1"/>
          </a:solidFill>
          <a:ln>
            <a:noFill/>
          </a:ln>
        </p:spPr>
        <p:txBody>
          <a:bodyPr vert="horz" wrap="square" lIns="68584" tIns="34292" rIns="68584" bIns="34292" numCol="1" anchor="t" anchorCtr="0" compatLnSpc="1"/>
          <a:lstStyle/>
          <a:p>
            <a:pPr defTabSz="685800"/>
            <a:endParaRPr lang="en-US" sz="1300" dirty="0">
              <a:solidFill>
                <a:prstClr val="black"/>
              </a:solidFill>
              <a:cs typeface="+mn-ea"/>
              <a:sym typeface="+mn-lt"/>
            </a:endParaRPr>
          </a:p>
        </p:txBody>
      </p:sp>
      <p:grpSp>
        <p:nvGrpSpPr>
          <p:cNvPr id="46" name="组合 85"/>
          <p:cNvGrpSpPr/>
          <p:nvPr/>
        </p:nvGrpSpPr>
        <p:grpSpPr>
          <a:xfrm>
            <a:off x="7641947" y="4854460"/>
            <a:ext cx="371526" cy="305573"/>
            <a:chOff x="5108575" y="3992563"/>
            <a:chExt cx="428625" cy="352426"/>
          </a:xfrm>
          <a:solidFill>
            <a:schemeClr val="bg1"/>
          </a:solidFill>
        </p:grpSpPr>
        <p:sp>
          <p:nvSpPr>
            <p:cNvPr id="47" name="Freeform 223"/>
            <p:cNvSpPr/>
            <p:nvPr/>
          </p:nvSpPr>
          <p:spPr bwMode="auto">
            <a:xfrm>
              <a:off x="5108575" y="3998913"/>
              <a:ext cx="201613" cy="106363"/>
            </a:xfrm>
            <a:custGeom>
              <a:avLst/>
              <a:gdLst>
                <a:gd name="T0" fmla="*/ 127 w 127"/>
                <a:gd name="T1" fmla="*/ 30 h 67"/>
                <a:gd name="T2" fmla="*/ 93 w 127"/>
                <a:gd name="T3" fmla="*/ 0 h 67"/>
                <a:gd name="T4" fmla="*/ 0 w 127"/>
                <a:gd name="T5" fmla="*/ 36 h 67"/>
                <a:gd name="T6" fmla="*/ 35 w 127"/>
                <a:gd name="T7" fmla="*/ 67 h 67"/>
                <a:gd name="T8" fmla="*/ 127 w 127"/>
                <a:gd name="T9" fmla="*/ 30 h 67"/>
              </a:gdLst>
              <a:ahLst/>
              <a:cxnLst>
                <a:cxn ang="0">
                  <a:pos x="T0" y="T1"/>
                </a:cxn>
                <a:cxn ang="0">
                  <a:pos x="T2" y="T3"/>
                </a:cxn>
                <a:cxn ang="0">
                  <a:pos x="T4" y="T5"/>
                </a:cxn>
                <a:cxn ang="0">
                  <a:pos x="T6" y="T7"/>
                </a:cxn>
                <a:cxn ang="0">
                  <a:pos x="T8" y="T9"/>
                </a:cxn>
              </a:cxnLst>
              <a:rect l="0" t="0" r="r" b="b"/>
              <a:pathLst>
                <a:path w="127" h="67">
                  <a:moveTo>
                    <a:pt x="127" y="30"/>
                  </a:moveTo>
                  <a:lnTo>
                    <a:pt x="93" y="0"/>
                  </a:lnTo>
                  <a:lnTo>
                    <a:pt x="0" y="36"/>
                  </a:lnTo>
                  <a:lnTo>
                    <a:pt x="35" y="67"/>
                  </a:lnTo>
                  <a:lnTo>
                    <a:pt x="127"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endParaRPr lang="en-US" sz="1300" dirty="0">
                <a:solidFill>
                  <a:prstClr val="black"/>
                </a:solidFill>
                <a:cs typeface="+mn-ea"/>
                <a:sym typeface="+mn-lt"/>
              </a:endParaRPr>
            </a:p>
          </p:txBody>
        </p:sp>
        <p:sp>
          <p:nvSpPr>
            <p:cNvPr id="48" name="Freeform 224"/>
            <p:cNvSpPr/>
            <p:nvPr/>
          </p:nvSpPr>
          <p:spPr bwMode="auto">
            <a:xfrm>
              <a:off x="5324475" y="4168776"/>
              <a:ext cx="147638" cy="176213"/>
            </a:xfrm>
            <a:custGeom>
              <a:avLst/>
              <a:gdLst>
                <a:gd name="T0" fmla="*/ 0 w 93"/>
                <a:gd name="T1" fmla="*/ 0 h 111"/>
                <a:gd name="T2" fmla="*/ 0 w 93"/>
                <a:gd name="T3" fmla="*/ 111 h 111"/>
                <a:gd name="T4" fmla="*/ 93 w 93"/>
                <a:gd name="T5" fmla="*/ 73 h 111"/>
                <a:gd name="T6" fmla="*/ 93 w 93"/>
                <a:gd name="T7" fmla="*/ 15 h 111"/>
                <a:gd name="T8" fmla="*/ 41 w 93"/>
                <a:gd name="T9" fmla="*/ 37 h 111"/>
                <a:gd name="T10" fmla="*/ 0 w 93"/>
                <a:gd name="T11" fmla="*/ 0 h 111"/>
              </a:gdLst>
              <a:ahLst/>
              <a:cxnLst>
                <a:cxn ang="0">
                  <a:pos x="T0" y="T1"/>
                </a:cxn>
                <a:cxn ang="0">
                  <a:pos x="T2" y="T3"/>
                </a:cxn>
                <a:cxn ang="0">
                  <a:pos x="T4" y="T5"/>
                </a:cxn>
                <a:cxn ang="0">
                  <a:pos x="T6" y="T7"/>
                </a:cxn>
                <a:cxn ang="0">
                  <a:pos x="T8" y="T9"/>
                </a:cxn>
                <a:cxn ang="0">
                  <a:pos x="T10" y="T11"/>
                </a:cxn>
              </a:cxnLst>
              <a:rect l="0" t="0" r="r" b="b"/>
              <a:pathLst>
                <a:path w="93" h="111">
                  <a:moveTo>
                    <a:pt x="0" y="0"/>
                  </a:moveTo>
                  <a:lnTo>
                    <a:pt x="0" y="111"/>
                  </a:lnTo>
                  <a:lnTo>
                    <a:pt x="93" y="73"/>
                  </a:lnTo>
                  <a:lnTo>
                    <a:pt x="93" y="15"/>
                  </a:lnTo>
                  <a:lnTo>
                    <a:pt x="41" y="37"/>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endParaRPr lang="en-US" sz="1300" dirty="0">
                <a:solidFill>
                  <a:prstClr val="black"/>
                </a:solidFill>
                <a:cs typeface="+mn-ea"/>
                <a:sym typeface="+mn-lt"/>
              </a:endParaRPr>
            </a:p>
          </p:txBody>
        </p:sp>
        <p:sp>
          <p:nvSpPr>
            <p:cNvPr id="49" name="Freeform 225"/>
            <p:cNvSpPr/>
            <p:nvPr/>
          </p:nvSpPr>
          <p:spPr bwMode="auto">
            <a:xfrm>
              <a:off x="5334000" y="4110038"/>
              <a:ext cx="203200" cy="104775"/>
            </a:xfrm>
            <a:custGeom>
              <a:avLst/>
              <a:gdLst>
                <a:gd name="T0" fmla="*/ 0 w 128"/>
                <a:gd name="T1" fmla="*/ 36 h 66"/>
                <a:gd name="T2" fmla="*/ 36 w 128"/>
                <a:gd name="T3" fmla="*/ 66 h 66"/>
                <a:gd name="T4" fmla="*/ 128 w 128"/>
                <a:gd name="T5" fmla="*/ 29 h 66"/>
                <a:gd name="T6" fmla="*/ 93 w 128"/>
                <a:gd name="T7" fmla="*/ 0 h 66"/>
                <a:gd name="T8" fmla="*/ 0 w 128"/>
                <a:gd name="T9" fmla="*/ 36 h 66"/>
              </a:gdLst>
              <a:ahLst/>
              <a:cxnLst>
                <a:cxn ang="0">
                  <a:pos x="T0" y="T1"/>
                </a:cxn>
                <a:cxn ang="0">
                  <a:pos x="T2" y="T3"/>
                </a:cxn>
                <a:cxn ang="0">
                  <a:pos x="T4" y="T5"/>
                </a:cxn>
                <a:cxn ang="0">
                  <a:pos x="T6" y="T7"/>
                </a:cxn>
                <a:cxn ang="0">
                  <a:pos x="T8" y="T9"/>
                </a:cxn>
              </a:cxnLst>
              <a:rect l="0" t="0" r="r" b="b"/>
              <a:pathLst>
                <a:path w="128" h="66">
                  <a:moveTo>
                    <a:pt x="0" y="36"/>
                  </a:moveTo>
                  <a:lnTo>
                    <a:pt x="36" y="66"/>
                  </a:lnTo>
                  <a:lnTo>
                    <a:pt x="128" y="29"/>
                  </a:lnTo>
                  <a:lnTo>
                    <a:pt x="93" y="0"/>
                  </a:lnTo>
                  <a:lnTo>
                    <a:pt x="0"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endParaRPr lang="en-US" sz="1300" dirty="0">
                <a:solidFill>
                  <a:prstClr val="black"/>
                </a:solidFill>
                <a:cs typeface="+mn-ea"/>
                <a:sym typeface="+mn-lt"/>
              </a:endParaRPr>
            </a:p>
          </p:txBody>
        </p:sp>
        <p:sp>
          <p:nvSpPr>
            <p:cNvPr id="50" name="Freeform 226"/>
            <p:cNvSpPr/>
            <p:nvPr/>
          </p:nvSpPr>
          <p:spPr bwMode="auto">
            <a:xfrm>
              <a:off x="5319713" y="3992563"/>
              <a:ext cx="203200" cy="109538"/>
            </a:xfrm>
            <a:custGeom>
              <a:avLst/>
              <a:gdLst>
                <a:gd name="T0" fmla="*/ 128 w 128"/>
                <a:gd name="T1" fmla="*/ 36 h 69"/>
                <a:gd name="T2" fmla="*/ 35 w 128"/>
                <a:gd name="T3" fmla="*/ 0 h 69"/>
                <a:gd name="T4" fmla="*/ 0 w 128"/>
                <a:gd name="T5" fmla="*/ 32 h 69"/>
                <a:gd name="T6" fmla="*/ 93 w 128"/>
                <a:gd name="T7" fmla="*/ 69 h 69"/>
                <a:gd name="T8" fmla="*/ 128 w 128"/>
                <a:gd name="T9" fmla="*/ 36 h 69"/>
              </a:gdLst>
              <a:ahLst/>
              <a:cxnLst>
                <a:cxn ang="0">
                  <a:pos x="T0" y="T1"/>
                </a:cxn>
                <a:cxn ang="0">
                  <a:pos x="T2" y="T3"/>
                </a:cxn>
                <a:cxn ang="0">
                  <a:pos x="T4" y="T5"/>
                </a:cxn>
                <a:cxn ang="0">
                  <a:pos x="T6" y="T7"/>
                </a:cxn>
                <a:cxn ang="0">
                  <a:pos x="T8" y="T9"/>
                </a:cxn>
              </a:cxnLst>
              <a:rect l="0" t="0" r="r" b="b"/>
              <a:pathLst>
                <a:path w="128" h="69">
                  <a:moveTo>
                    <a:pt x="128" y="36"/>
                  </a:moveTo>
                  <a:lnTo>
                    <a:pt x="35" y="0"/>
                  </a:lnTo>
                  <a:lnTo>
                    <a:pt x="0" y="32"/>
                  </a:lnTo>
                  <a:lnTo>
                    <a:pt x="93" y="69"/>
                  </a:lnTo>
                  <a:lnTo>
                    <a:pt x="128"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endParaRPr lang="en-US" sz="1300" dirty="0">
                <a:solidFill>
                  <a:prstClr val="black"/>
                </a:solidFill>
                <a:cs typeface="+mn-ea"/>
                <a:sym typeface="+mn-lt"/>
              </a:endParaRPr>
            </a:p>
          </p:txBody>
        </p:sp>
        <p:sp>
          <p:nvSpPr>
            <p:cNvPr id="51" name="Freeform 227"/>
            <p:cNvSpPr/>
            <p:nvPr/>
          </p:nvSpPr>
          <p:spPr bwMode="auto">
            <a:xfrm>
              <a:off x="5165725" y="4181476"/>
              <a:ext cx="147638" cy="163513"/>
            </a:xfrm>
            <a:custGeom>
              <a:avLst/>
              <a:gdLst>
                <a:gd name="T0" fmla="*/ 0 w 93"/>
                <a:gd name="T1" fmla="*/ 11 h 103"/>
                <a:gd name="T2" fmla="*/ 0 w 93"/>
                <a:gd name="T3" fmla="*/ 65 h 103"/>
                <a:gd name="T4" fmla="*/ 93 w 93"/>
                <a:gd name="T5" fmla="*/ 103 h 103"/>
                <a:gd name="T6" fmla="*/ 93 w 93"/>
                <a:gd name="T7" fmla="*/ 0 h 103"/>
                <a:gd name="T8" fmla="*/ 57 w 93"/>
                <a:gd name="T9" fmla="*/ 34 h 103"/>
                <a:gd name="T10" fmla="*/ 0 w 93"/>
                <a:gd name="T11" fmla="*/ 11 h 103"/>
              </a:gdLst>
              <a:ahLst/>
              <a:cxnLst>
                <a:cxn ang="0">
                  <a:pos x="T0" y="T1"/>
                </a:cxn>
                <a:cxn ang="0">
                  <a:pos x="T2" y="T3"/>
                </a:cxn>
                <a:cxn ang="0">
                  <a:pos x="T4" y="T5"/>
                </a:cxn>
                <a:cxn ang="0">
                  <a:pos x="T6" y="T7"/>
                </a:cxn>
                <a:cxn ang="0">
                  <a:pos x="T8" y="T9"/>
                </a:cxn>
                <a:cxn ang="0">
                  <a:pos x="T10" y="T11"/>
                </a:cxn>
              </a:cxnLst>
              <a:rect l="0" t="0" r="r" b="b"/>
              <a:pathLst>
                <a:path w="93" h="103">
                  <a:moveTo>
                    <a:pt x="0" y="11"/>
                  </a:moveTo>
                  <a:lnTo>
                    <a:pt x="0" y="65"/>
                  </a:lnTo>
                  <a:lnTo>
                    <a:pt x="93" y="103"/>
                  </a:lnTo>
                  <a:lnTo>
                    <a:pt x="93" y="0"/>
                  </a:lnTo>
                  <a:lnTo>
                    <a:pt x="57" y="34"/>
                  </a:lnTo>
                  <a:lnTo>
                    <a:pt x="0"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endParaRPr lang="en-US" sz="1300" dirty="0">
                <a:solidFill>
                  <a:prstClr val="black"/>
                </a:solidFill>
                <a:cs typeface="+mn-ea"/>
                <a:sym typeface="+mn-lt"/>
              </a:endParaRPr>
            </a:p>
          </p:txBody>
        </p:sp>
        <p:sp>
          <p:nvSpPr>
            <p:cNvPr id="52" name="Freeform 228"/>
            <p:cNvSpPr/>
            <p:nvPr/>
          </p:nvSpPr>
          <p:spPr bwMode="auto">
            <a:xfrm>
              <a:off x="5108575" y="4114801"/>
              <a:ext cx="200025" cy="109538"/>
            </a:xfrm>
            <a:custGeom>
              <a:avLst/>
              <a:gdLst>
                <a:gd name="T0" fmla="*/ 126 w 126"/>
                <a:gd name="T1" fmla="*/ 36 h 69"/>
                <a:gd name="T2" fmla="*/ 33 w 126"/>
                <a:gd name="T3" fmla="*/ 0 h 69"/>
                <a:gd name="T4" fmla="*/ 0 w 126"/>
                <a:gd name="T5" fmla="*/ 31 h 69"/>
                <a:gd name="T6" fmla="*/ 91 w 126"/>
                <a:gd name="T7" fmla="*/ 69 h 69"/>
                <a:gd name="T8" fmla="*/ 126 w 126"/>
                <a:gd name="T9" fmla="*/ 36 h 69"/>
              </a:gdLst>
              <a:ahLst/>
              <a:cxnLst>
                <a:cxn ang="0">
                  <a:pos x="T0" y="T1"/>
                </a:cxn>
                <a:cxn ang="0">
                  <a:pos x="T2" y="T3"/>
                </a:cxn>
                <a:cxn ang="0">
                  <a:pos x="T4" y="T5"/>
                </a:cxn>
                <a:cxn ang="0">
                  <a:pos x="T6" y="T7"/>
                </a:cxn>
                <a:cxn ang="0">
                  <a:pos x="T8" y="T9"/>
                </a:cxn>
              </a:cxnLst>
              <a:rect l="0" t="0" r="r" b="b"/>
              <a:pathLst>
                <a:path w="126" h="69">
                  <a:moveTo>
                    <a:pt x="126" y="36"/>
                  </a:moveTo>
                  <a:lnTo>
                    <a:pt x="33" y="0"/>
                  </a:lnTo>
                  <a:lnTo>
                    <a:pt x="0" y="31"/>
                  </a:lnTo>
                  <a:lnTo>
                    <a:pt x="91" y="69"/>
                  </a:lnTo>
                  <a:lnTo>
                    <a:pt x="126"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endParaRPr lang="en-US" sz="1300" dirty="0">
                <a:solidFill>
                  <a:prstClr val="black"/>
                </a:solidFill>
                <a:cs typeface="+mn-ea"/>
                <a:sym typeface="+mn-lt"/>
              </a:endParaRPr>
            </a:p>
          </p:txBody>
        </p:sp>
      </p:grpSp>
      <p:sp>
        <p:nvSpPr>
          <p:cNvPr id="73" name="文本框 72"/>
          <p:cNvSpPr txBox="1"/>
          <p:nvPr/>
        </p:nvSpPr>
        <p:spPr>
          <a:xfrm>
            <a:off x="142875" y="1242060"/>
            <a:ext cx="4270375" cy="4707890"/>
          </a:xfrm>
          <a:prstGeom prst="rect">
            <a:avLst/>
          </a:prstGeom>
          <a:noFill/>
        </p:spPr>
        <p:txBody>
          <a:bodyPr wrap="square" rtlCol="0">
            <a:spAutoFit/>
          </a:bodyPr>
          <a:lstStyle/>
          <a:p>
            <a:pPr algn="l">
              <a:lnSpc>
                <a:spcPct val="150000"/>
              </a:lnSpc>
            </a:pPr>
            <a:r>
              <a:rPr lang="en-US" altLang="zh-CN" sz="2000" spc="150" dirty="0">
                <a:solidFill>
                  <a:srgbClr val="267CA0"/>
                </a:solidFill>
                <a:cs typeface="+mn-ea"/>
                <a:sym typeface="+mn-lt"/>
              </a:rPr>
              <a:t>羟基氧化铁基脱硫剂的脱硫工艺主要包括湿法和干法两种。湿法脱硫是将脱硫剂与燃煤烟气进行接触反应，通过吸收和催化氧化作用，将烟气中的二氧化硫转化为硫酸盐，并形成固体废物。干法脱硫是将脱硫剂喷洒到燃煤烟气中，通过吸湿和化学反应将二氧化硫转化为硫酸盐，然后与脱硫剂形成固体废物。</a:t>
            </a:r>
            <a:endParaRPr lang="en-US" altLang="zh-CN" sz="2000" spc="150" dirty="0">
              <a:solidFill>
                <a:srgbClr val="267CA0"/>
              </a:solidFill>
              <a:cs typeface="+mn-ea"/>
              <a:sym typeface="+mn-lt"/>
            </a:endParaRPr>
          </a:p>
        </p:txBody>
      </p:sp>
      <p:sp>
        <p:nvSpPr>
          <p:cNvPr id="4" name="文本框 3"/>
          <p:cNvSpPr txBox="1"/>
          <p:nvPr/>
        </p:nvSpPr>
        <p:spPr>
          <a:xfrm>
            <a:off x="8124190" y="1010920"/>
            <a:ext cx="4067810" cy="5092700"/>
          </a:xfrm>
          <a:prstGeom prst="rect">
            <a:avLst/>
          </a:prstGeom>
          <a:noFill/>
        </p:spPr>
        <p:txBody>
          <a:bodyPr wrap="square" rtlCol="0">
            <a:spAutoFit/>
          </a:bodyPr>
          <a:p>
            <a:pPr algn="l">
              <a:lnSpc>
                <a:spcPct val="125000"/>
              </a:lnSpc>
              <a:spcBef>
                <a:spcPts val="0"/>
              </a:spcBef>
              <a:spcAft>
                <a:spcPts val="0"/>
              </a:spcAft>
            </a:pPr>
            <a:r>
              <a:rPr lang="en-US" altLang="zh-CN" sz="2000" spc="150" dirty="0">
                <a:solidFill>
                  <a:srgbClr val="267CA0"/>
                </a:solidFill>
                <a:cs typeface="+mn-ea"/>
                <a:sym typeface="+mn-lt"/>
              </a:rPr>
              <a:t>羟基氧化铁基脱硫剂主要应用于烟气脱硫领域。烟气脱硫是指将烟气中的二氧化硫去除，以减少对环境的污染。羟基氧化铁基脱硫剂在这一过程中起到了重要的作用。</a:t>
            </a:r>
            <a:endParaRPr lang="en-US" altLang="zh-CN" sz="2000" spc="150" dirty="0">
              <a:solidFill>
                <a:srgbClr val="267CA0"/>
              </a:solidFill>
              <a:cs typeface="+mn-ea"/>
              <a:sym typeface="+mn-lt"/>
            </a:endParaRPr>
          </a:p>
          <a:p>
            <a:pPr algn="l">
              <a:lnSpc>
                <a:spcPct val="125000"/>
              </a:lnSpc>
              <a:spcBef>
                <a:spcPts val="0"/>
              </a:spcBef>
              <a:spcAft>
                <a:spcPts val="0"/>
              </a:spcAft>
            </a:pPr>
            <a:r>
              <a:rPr lang="en-US" altLang="zh-CN" sz="2000" spc="150" dirty="0">
                <a:solidFill>
                  <a:srgbClr val="267CA0"/>
                </a:solidFill>
                <a:cs typeface="+mn-ea"/>
                <a:sym typeface="+mn-lt"/>
              </a:rPr>
              <a:t>羟基氧化铁基脱硫剂可以广泛应用于烟气脱硫系统中的各个环节，包括燃烧过程中的烟气处理、烟囱尾气的处理以及工业废气的治理等。它可以有效地去除烟气中的二氧化硫，降低烟气中硫化物的浓度，减少对大气环境的污染。</a:t>
            </a:r>
            <a:endParaRPr lang="en-US" altLang="zh-CN" sz="2000" spc="150" dirty="0">
              <a:solidFill>
                <a:srgbClr val="267CA0"/>
              </a:solidFill>
              <a:cs typeface="+mn-ea"/>
              <a:sym typeface="+mn-lt"/>
            </a:endParaRPr>
          </a:p>
        </p:txBody>
      </p:sp>
      <p:pic>
        <p:nvPicPr>
          <p:cNvPr id="53" name="图片 52"/>
          <p:cNvPicPr>
            <a:picLocks noChangeAspect="1"/>
          </p:cNvPicPr>
          <p:nvPr/>
        </p:nvPicPr>
        <p:blipFill>
          <a:blip r:embed="rId2">
            <a:clrChange>
              <a:clrFrom>
                <a:srgbClr val="FFFFFE">
                  <a:alpha val="100000"/>
                </a:srgbClr>
              </a:clrFrom>
              <a:clrTo>
                <a:srgbClr val="FFFFFE">
                  <a:alpha val="100000"/>
                  <a:alpha val="0"/>
                </a:srgbClr>
              </a:clrTo>
            </a:clrChange>
          </a:blip>
          <a:srcRect r="83031" b="81863"/>
          <a:stretch>
            <a:fillRect/>
          </a:stretch>
        </p:blipFill>
        <p:spPr>
          <a:xfrm>
            <a:off x="9119870" y="-342900"/>
            <a:ext cx="3338830" cy="1169670"/>
          </a:xfrm>
          <a:prstGeom prst="rect">
            <a:avLst/>
          </a:prstGeom>
        </p:spPr>
      </p:pic>
    </p:spTree>
  </p:cSld>
  <p:clrMapOvr>
    <a:masterClrMapping/>
  </p:clrMapOvr>
  <p:transition spd="slow" advClick="0" advTm="4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1"/>
                                        </p:tgtEl>
                                        <p:attrNameLst>
                                          <p:attrName>style.visibility</p:attrName>
                                        </p:attrNameLst>
                                      </p:cBhvr>
                                      <p:to>
                                        <p:strVal val="visible"/>
                                      </p:to>
                                    </p:set>
                                    <p:anim calcmode="lin" valueType="num">
                                      <p:cBhvr>
                                        <p:cTn id="7" dur="500" fill="hold"/>
                                        <p:tgtEl>
                                          <p:spTgt spid="81"/>
                                        </p:tgtEl>
                                        <p:attrNameLst>
                                          <p:attrName>ppt_w</p:attrName>
                                        </p:attrNameLst>
                                      </p:cBhvr>
                                      <p:tavLst>
                                        <p:tav tm="0">
                                          <p:val>
                                            <p:fltVal val="0"/>
                                          </p:val>
                                        </p:tav>
                                        <p:tav tm="100000">
                                          <p:val>
                                            <p:strVal val="#ppt_w"/>
                                          </p:val>
                                        </p:tav>
                                      </p:tavLst>
                                    </p:anim>
                                    <p:anim calcmode="lin" valueType="num">
                                      <p:cBhvr>
                                        <p:cTn id="8" dur="500" fill="hold"/>
                                        <p:tgtEl>
                                          <p:spTgt spid="81"/>
                                        </p:tgtEl>
                                        <p:attrNameLst>
                                          <p:attrName>ppt_h</p:attrName>
                                        </p:attrNameLst>
                                      </p:cBhvr>
                                      <p:tavLst>
                                        <p:tav tm="0">
                                          <p:val>
                                            <p:fltVal val="0"/>
                                          </p:val>
                                        </p:tav>
                                        <p:tav tm="100000">
                                          <p:val>
                                            <p:strVal val="#ppt_h"/>
                                          </p:val>
                                        </p:tav>
                                      </p:tavLst>
                                    </p:anim>
                                    <p:animEffect transition="in" filter="fade">
                                      <p:cBhvr>
                                        <p:cTn id="9" dur="500"/>
                                        <p:tgtEl>
                                          <p:spTgt spid="81"/>
                                        </p:tgtEl>
                                      </p:cBhvr>
                                    </p:animEffect>
                                  </p:childTnLst>
                                </p:cTn>
                              </p:par>
                            </p:childTnLst>
                          </p:cTn>
                        </p:par>
                        <p:par>
                          <p:cTn id="10" fill="hold">
                            <p:stCondLst>
                              <p:cond delay="500"/>
                            </p:stCondLst>
                            <p:childTnLst>
                              <p:par>
                                <p:cTn id="11" presetID="2" presetClass="entr" presetSubtype="2" fill="hold" grpId="0" nodeType="after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1+#ppt_w/2"/>
                                          </p:val>
                                        </p:tav>
                                        <p:tav tm="100000">
                                          <p:val>
                                            <p:strVal val="#ppt_x"/>
                                          </p:val>
                                        </p:tav>
                                      </p:tavLst>
                                    </p:anim>
                                    <p:anim calcmode="lin" valueType="num">
                                      <p:cBhvr additive="base">
                                        <p:cTn id="14" dur="500" fill="hold"/>
                                        <p:tgtEl>
                                          <p:spTgt spid="15"/>
                                        </p:tgtEl>
                                        <p:attrNameLst>
                                          <p:attrName>ppt_y</p:attrName>
                                        </p:attrNameLst>
                                      </p:cBhvr>
                                      <p:tavLst>
                                        <p:tav tm="0">
                                          <p:val>
                                            <p:strVal val="#ppt_y"/>
                                          </p:val>
                                        </p:tav>
                                        <p:tav tm="100000">
                                          <p:val>
                                            <p:strVal val="#ppt_y"/>
                                          </p:val>
                                        </p:tav>
                                      </p:tavLst>
                                    </p:anim>
                                  </p:childTnLst>
                                </p:cTn>
                              </p:par>
                              <p:par>
                                <p:cTn id="15" presetID="2" presetClass="entr" presetSubtype="2"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500" fill="hold"/>
                                        <p:tgtEl>
                                          <p:spTgt spid="16"/>
                                        </p:tgtEl>
                                        <p:attrNameLst>
                                          <p:attrName>ppt_x</p:attrName>
                                        </p:attrNameLst>
                                      </p:cBhvr>
                                      <p:tavLst>
                                        <p:tav tm="0">
                                          <p:val>
                                            <p:strVal val="1+#ppt_w/2"/>
                                          </p:val>
                                        </p:tav>
                                        <p:tav tm="100000">
                                          <p:val>
                                            <p:strVal val="#ppt_x"/>
                                          </p:val>
                                        </p:tav>
                                      </p:tavLst>
                                    </p:anim>
                                    <p:anim calcmode="lin" valueType="num">
                                      <p:cBhvr additive="base">
                                        <p:cTn id="18" dur="500" fill="hold"/>
                                        <p:tgtEl>
                                          <p:spTgt spid="16"/>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additive="base">
                                        <p:cTn id="21" dur="500" fill="hold"/>
                                        <p:tgtEl>
                                          <p:spTgt spid="17"/>
                                        </p:tgtEl>
                                        <p:attrNameLst>
                                          <p:attrName>ppt_x</p:attrName>
                                        </p:attrNameLst>
                                      </p:cBhvr>
                                      <p:tavLst>
                                        <p:tav tm="0">
                                          <p:val>
                                            <p:strVal val="1+#ppt_w/2"/>
                                          </p:val>
                                        </p:tav>
                                        <p:tav tm="100000">
                                          <p:val>
                                            <p:strVal val="#ppt_x"/>
                                          </p:val>
                                        </p:tav>
                                      </p:tavLst>
                                    </p:anim>
                                    <p:anim calcmode="lin" valueType="num">
                                      <p:cBhvr additive="base">
                                        <p:cTn id="22" dur="500" fill="hold"/>
                                        <p:tgtEl>
                                          <p:spTgt spid="17"/>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0"/>
                                  </p:stCondLst>
                                  <p:childTnLst>
                                    <p:set>
                                      <p:cBhvr>
                                        <p:cTn id="24" dur="1" fill="hold">
                                          <p:stCondLst>
                                            <p:cond delay="0"/>
                                          </p:stCondLst>
                                        </p:cTn>
                                        <p:tgtEl>
                                          <p:spTgt spid="37"/>
                                        </p:tgtEl>
                                        <p:attrNameLst>
                                          <p:attrName>style.visibility</p:attrName>
                                        </p:attrNameLst>
                                      </p:cBhvr>
                                      <p:to>
                                        <p:strVal val="visible"/>
                                      </p:to>
                                    </p:set>
                                    <p:anim calcmode="lin" valueType="num">
                                      <p:cBhvr additive="base">
                                        <p:cTn id="25" dur="500" fill="hold"/>
                                        <p:tgtEl>
                                          <p:spTgt spid="37"/>
                                        </p:tgtEl>
                                        <p:attrNameLst>
                                          <p:attrName>ppt_x</p:attrName>
                                        </p:attrNameLst>
                                      </p:cBhvr>
                                      <p:tavLst>
                                        <p:tav tm="0">
                                          <p:val>
                                            <p:strVal val="1+#ppt_w/2"/>
                                          </p:val>
                                        </p:tav>
                                        <p:tav tm="100000">
                                          <p:val>
                                            <p:strVal val="#ppt_x"/>
                                          </p:val>
                                        </p:tav>
                                      </p:tavLst>
                                    </p:anim>
                                    <p:anim calcmode="lin" valueType="num">
                                      <p:cBhvr additive="base">
                                        <p:cTn id="26" dur="500" fill="hold"/>
                                        <p:tgtEl>
                                          <p:spTgt spid="37"/>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stCondLst>
                                    <p:cond delay="0"/>
                                  </p:stCondLst>
                                  <p:childTnLst>
                                    <p:set>
                                      <p:cBhvr>
                                        <p:cTn id="28" dur="1" fill="hold">
                                          <p:stCondLst>
                                            <p:cond delay="0"/>
                                          </p:stCondLst>
                                        </p:cTn>
                                        <p:tgtEl>
                                          <p:spTgt spid="42"/>
                                        </p:tgtEl>
                                        <p:attrNameLst>
                                          <p:attrName>style.visibility</p:attrName>
                                        </p:attrNameLst>
                                      </p:cBhvr>
                                      <p:to>
                                        <p:strVal val="visible"/>
                                      </p:to>
                                    </p:set>
                                    <p:anim calcmode="lin" valueType="num">
                                      <p:cBhvr additive="base">
                                        <p:cTn id="29" dur="500" fill="hold"/>
                                        <p:tgtEl>
                                          <p:spTgt spid="42"/>
                                        </p:tgtEl>
                                        <p:attrNameLst>
                                          <p:attrName>ppt_x</p:attrName>
                                        </p:attrNameLst>
                                      </p:cBhvr>
                                      <p:tavLst>
                                        <p:tav tm="0">
                                          <p:val>
                                            <p:strVal val="1+#ppt_w/2"/>
                                          </p:val>
                                        </p:tav>
                                        <p:tav tm="100000">
                                          <p:val>
                                            <p:strVal val="#ppt_x"/>
                                          </p:val>
                                        </p:tav>
                                      </p:tavLst>
                                    </p:anim>
                                    <p:anim calcmode="lin" valueType="num">
                                      <p:cBhvr additive="base">
                                        <p:cTn id="30" dur="500" fill="hold"/>
                                        <p:tgtEl>
                                          <p:spTgt spid="42"/>
                                        </p:tgtEl>
                                        <p:attrNameLst>
                                          <p:attrName>ppt_y</p:attrName>
                                        </p:attrNameLst>
                                      </p:cBhvr>
                                      <p:tavLst>
                                        <p:tav tm="0">
                                          <p:val>
                                            <p:strVal val="#ppt_y"/>
                                          </p:val>
                                        </p:tav>
                                        <p:tav tm="100000">
                                          <p:val>
                                            <p:strVal val="#ppt_y"/>
                                          </p:val>
                                        </p:tav>
                                      </p:tavLst>
                                    </p:anim>
                                  </p:childTnLst>
                                </p:cTn>
                              </p:par>
                              <p:par>
                                <p:cTn id="31" presetID="2" presetClass="entr" presetSubtype="2" fill="hold" nodeType="withEffect">
                                  <p:stCondLst>
                                    <p:cond delay="0"/>
                                  </p:stCondLst>
                                  <p:childTnLst>
                                    <p:set>
                                      <p:cBhvr>
                                        <p:cTn id="32" dur="1" fill="hold">
                                          <p:stCondLst>
                                            <p:cond delay="0"/>
                                          </p:stCondLst>
                                        </p:cTn>
                                        <p:tgtEl>
                                          <p:spTgt spid="46"/>
                                        </p:tgtEl>
                                        <p:attrNameLst>
                                          <p:attrName>style.visibility</p:attrName>
                                        </p:attrNameLst>
                                      </p:cBhvr>
                                      <p:to>
                                        <p:strVal val="visible"/>
                                      </p:to>
                                    </p:set>
                                    <p:anim calcmode="lin" valueType="num">
                                      <p:cBhvr additive="base">
                                        <p:cTn id="33" dur="500" fill="hold"/>
                                        <p:tgtEl>
                                          <p:spTgt spid="46"/>
                                        </p:tgtEl>
                                        <p:attrNameLst>
                                          <p:attrName>ppt_x</p:attrName>
                                        </p:attrNameLst>
                                      </p:cBhvr>
                                      <p:tavLst>
                                        <p:tav tm="0">
                                          <p:val>
                                            <p:strVal val="1+#ppt_w/2"/>
                                          </p:val>
                                        </p:tav>
                                        <p:tav tm="100000">
                                          <p:val>
                                            <p:strVal val="#ppt_x"/>
                                          </p:val>
                                        </p:tav>
                                      </p:tavLst>
                                    </p:anim>
                                    <p:anim calcmode="lin" valueType="num">
                                      <p:cBhvr additive="base">
                                        <p:cTn id="34" dur="500" fill="hold"/>
                                        <p:tgtEl>
                                          <p:spTgt spid="46"/>
                                        </p:tgtEl>
                                        <p:attrNameLst>
                                          <p:attrName>ppt_y</p:attrName>
                                        </p:attrNameLst>
                                      </p:cBhvr>
                                      <p:tavLst>
                                        <p:tav tm="0">
                                          <p:val>
                                            <p:strVal val="#ppt_y"/>
                                          </p:val>
                                        </p:tav>
                                        <p:tav tm="100000">
                                          <p:val>
                                            <p:strVal val="#ppt_y"/>
                                          </p:val>
                                        </p:tav>
                                      </p:tavLst>
                                    </p:anim>
                                  </p:childTnLst>
                                </p:cTn>
                              </p:par>
                            </p:childTnLst>
                          </p:cTn>
                        </p:par>
                        <p:par>
                          <p:cTn id="35" fill="hold">
                            <p:stCondLst>
                              <p:cond delay="1000"/>
                            </p:stCondLst>
                            <p:childTnLst>
                              <p:par>
                                <p:cTn id="36" presetID="2" presetClass="entr" presetSubtype="8" fill="hold" grpId="0" nodeType="afterEffect">
                                  <p:stCondLst>
                                    <p:cond delay="0"/>
                                  </p:stCondLst>
                                  <p:childTnLst>
                                    <p:set>
                                      <p:cBhvr>
                                        <p:cTn id="37" dur="1" fill="hold">
                                          <p:stCondLst>
                                            <p:cond delay="0"/>
                                          </p:stCondLst>
                                        </p:cTn>
                                        <p:tgtEl>
                                          <p:spTgt spid="18"/>
                                        </p:tgtEl>
                                        <p:attrNameLst>
                                          <p:attrName>style.visibility</p:attrName>
                                        </p:attrNameLst>
                                      </p:cBhvr>
                                      <p:to>
                                        <p:strVal val="visible"/>
                                      </p:to>
                                    </p:set>
                                    <p:anim calcmode="lin" valueType="num">
                                      <p:cBhvr additive="base">
                                        <p:cTn id="38" dur="500" fill="hold"/>
                                        <p:tgtEl>
                                          <p:spTgt spid="18"/>
                                        </p:tgtEl>
                                        <p:attrNameLst>
                                          <p:attrName>ppt_x</p:attrName>
                                        </p:attrNameLst>
                                      </p:cBhvr>
                                      <p:tavLst>
                                        <p:tav tm="0">
                                          <p:val>
                                            <p:strVal val="0-#ppt_w/2"/>
                                          </p:val>
                                        </p:tav>
                                        <p:tav tm="100000">
                                          <p:val>
                                            <p:strVal val="#ppt_x"/>
                                          </p:val>
                                        </p:tav>
                                      </p:tavLst>
                                    </p:anim>
                                    <p:anim calcmode="lin" valueType="num">
                                      <p:cBhvr additive="base">
                                        <p:cTn id="39" dur="500" fill="hold"/>
                                        <p:tgtEl>
                                          <p:spTgt spid="18"/>
                                        </p:tgtEl>
                                        <p:attrNameLst>
                                          <p:attrName>ppt_y</p:attrName>
                                        </p:attrNameLst>
                                      </p:cBhvr>
                                      <p:tavLst>
                                        <p:tav tm="0">
                                          <p:val>
                                            <p:strVal val="#ppt_y"/>
                                          </p:val>
                                        </p:tav>
                                        <p:tav tm="100000">
                                          <p:val>
                                            <p:strVal val="#ppt_y"/>
                                          </p:val>
                                        </p:tav>
                                      </p:tavLst>
                                    </p:anim>
                                  </p:childTnLst>
                                </p:cTn>
                              </p:par>
                              <p:par>
                                <p:cTn id="40" presetID="2" presetClass="entr" presetSubtype="8" fill="hold" grpId="0" nodeType="withEffect">
                                  <p:stCondLst>
                                    <p:cond delay="0"/>
                                  </p:stCondLst>
                                  <p:childTnLst>
                                    <p:set>
                                      <p:cBhvr>
                                        <p:cTn id="41" dur="1" fill="hold">
                                          <p:stCondLst>
                                            <p:cond delay="0"/>
                                          </p:stCondLst>
                                        </p:cTn>
                                        <p:tgtEl>
                                          <p:spTgt spid="19"/>
                                        </p:tgtEl>
                                        <p:attrNameLst>
                                          <p:attrName>style.visibility</p:attrName>
                                        </p:attrNameLst>
                                      </p:cBhvr>
                                      <p:to>
                                        <p:strVal val="visible"/>
                                      </p:to>
                                    </p:set>
                                    <p:anim calcmode="lin" valueType="num">
                                      <p:cBhvr additive="base">
                                        <p:cTn id="42" dur="500" fill="hold"/>
                                        <p:tgtEl>
                                          <p:spTgt spid="19"/>
                                        </p:tgtEl>
                                        <p:attrNameLst>
                                          <p:attrName>ppt_x</p:attrName>
                                        </p:attrNameLst>
                                      </p:cBhvr>
                                      <p:tavLst>
                                        <p:tav tm="0">
                                          <p:val>
                                            <p:strVal val="0-#ppt_w/2"/>
                                          </p:val>
                                        </p:tav>
                                        <p:tav tm="100000">
                                          <p:val>
                                            <p:strVal val="#ppt_x"/>
                                          </p:val>
                                        </p:tav>
                                      </p:tavLst>
                                    </p:anim>
                                    <p:anim calcmode="lin" valueType="num">
                                      <p:cBhvr additive="base">
                                        <p:cTn id="43" dur="500" fill="hold"/>
                                        <p:tgtEl>
                                          <p:spTgt spid="19"/>
                                        </p:tgtEl>
                                        <p:attrNameLst>
                                          <p:attrName>ppt_y</p:attrName>
                                        </p:attrNameLst>
                                      </p:cBhvr>
                                      <p:tavLst>
                                        <p:tav tm="0">
                                          <p:val>
                                            <p:strVal val="#ppt_y"/>
                                          </p:val>
                                        </p:tav>
                                        <p:tav tm="100000">
                                          <p:val>
                                            <p:strVal val="#ppt_y"/>
                                          </p:val>
                                        </p:tav>
                                      </p:tavLst>
                                    </p:anim>
                                  </p:childTnLst>
                                </p:cTn>
                              </p:par>
                              <p:par>
                                <p:cTn id="44" presetID="2" presetClass="entr" presetSubtype="8" fill="hold" grpId="0" nodeType="withEffect">
                                  <p:stCondLst>
                                    <p:cond delay="0"/>
                                  </p:stCondLst>
                                  <p:childTnLst>
                                    <p:set>
                                      <p:cBhvr>
                                        <p:cTn id="45" dur="1" fill="hold">
                                          <p:stCondLst>
                                            <p:cond delay="0"/>
                                          </p:stCondLst>
                                        </p:cTn>
                                        <p:tgtEl>
                                          <p:spTgt spid="20"/>
                                        </p:tgtEl>
                                        <p:attrNameLst>
                                          <p:attrName>style.visibility</p:attrName>
                                        </p:attrNameLst>
                                      </p:cBhvr>
                                      <p:to>
                                        <p:strVal val="visible"/>
                                      </p:to>
                                    </p:set>
                                    <p:anim calcmode="lin" valueType="num">
                                      <p:cBhvr additive="base">
                                        <p:cTn id="46" dur="500" fill="hold"/>
                                        <p:tgtEl>
                                          <p:spTgt spid="20"/>
                                        </p:tgtEl>
                                        <p:attrNameLst>
                                          <p:attrName>ppt_x</p:attrName>
                                        </p:attrNameLst>
                                      </p:cBhvr>
                                      <p:tavLst>
                                        <p:tav tm="0">
                                          <p:val>
                                            <p:strVal val="0-#ppt_w/2"/>
                                          </p:val>
                                        </p:tav>
                                        <p:tav tm="100000">
                                          <p:val>
                                            <p:strVal val="#ppt_x"/>
                                          </p:val>
                                        </p:tav>
                                      </p:tavLst>
                                    </p:anim>
                                    <p:anim calcmode="lin" valueType="num">
                                      <p:cBhvr additive="base">
                                        <p:cTn id="47" dur="500" fill="hold"/>
                                        <p:tgtEl>
                                          <p:spTgt spid="20"/>
                                        </p:tgtEl>
                                        <p:attrNameLst>
                                          <p:attrName>ppt_y</p:attrName>
                                        </p:attrNameLst>
                                      </p:cBhvr>
                                      <p:tavLst>
                                        <p:tav tm="0">
                                          <p:val>
                                            <p:strVal val="#ppt_y"/>
                                          </p:val>
                                        </p:tav>
                                        <p:tav tm="100000">
                                          <p:val>
                                            <p:strVal val="#ppt_y"/>
                                          </p:val>
                                        </p:tav>
                                      </p:tavLst>
                                    </p:anim>
                                  </p:childTnLst>
                                </p:cTn>
                              </p:par>
                              <p:par>
                                <p:cTn id="48" presetID="2" presetClass="entr" presetSubtype="8" fill="hold" grpId="0" nodeType="withEffect">
                                  <p:stCondLst>
                                    <p:cond delay="0"/>
                                  </p:stCondLst>
                                  <p:childTnLst>
                                    <p:set>
                                      <p:cBhvr>
                                        <p:cTn id="49" dur="1" fill="hold">
                                          <p:stCondLst>
                                            <p:cond delay="0"/>
                                          </p:stCondLst>
                                        </p:cTn>
                                        <p:tgtEl>
                                          <p:spTgt spid="40"/>
                                        </p:tgtEl>
                                        <p:attrNameLst>
                                          <p:attrName>style.visibility</p:attrName>
                                        </p:attrNameLst>
                                      </p:cBhvr>
                                      <p:to>
                                        <p:strVal val="visible"/>
                                      </p:to>
                                    </p:set>
                                    <p:anim calcmode="lin" valueType="num">
                                      <p:cBhvr additive="base">
                                        <p:cTn id="50" dur="500" fill="hold"/>
                                        <p:tgtEl>
                                          <p:spTgt spid="40"/>
                                        </p:tgtEl>
                                        <p:attrNameLst>
                                          <p:attrName>ppt_x</p:attrName>
                                        </p:attrNameLst>
                                      </p:cBhvr>
                                      <p:tavLst>
                                        <p:tav tm="0">
                                          <p:val>
                                            <p:strVal val="0-#ppt_w/2"/>
                                          </p:val>
                                        </p:tav>
                                        <p:tav tm="100000">
                                          <p:val>
                                            <p:strVal val="#ppt_x"/>
                                          </p:val>
                                        </p:tav>
                                      </p:tavLst>
                                    </p:anim>
                                    <p:anim calcmode="lin" valueType="num">
                                      <p:cBhvr additive="base">
                                        <p:cTn id="51" dur="500" fill="hold"/>
                                        <p:tgtEl>
                                          <p:spTgt spid="40"/>
                                        </p:tgtEl>
                                        <p:attrNameLst>
                                          <p:attrName>ppt_y</p:attrName>
                                        </p:attrNameLst>
                                      </p:cBhvr>
                                      <p:tavLst>
                                        <p:tav tm="0">
                                          <p:val>
                                            <p:strVal val="#ppt_y"/>
                                          </p:val>
                                        </p:tav>
                                        <p:tav tm="100000">
                                          <p:val>
                                            <p:strVal val="#ppt_y"/>
                                          </p:val>
                                        </p:tav>
                                      </p:tavLst>
                                    </p:anim>
                                  </p:childTnLst>
                                </p:cTn>
                              </p:par>
                              <p:par>
                                <p:cTn id="52" presetID="2" presetClass="entr" presetSubtype="8" fill="hold" grpId="0" nodeType="withEffect">
                                  <p:stCondLst>
                                    <p:cond delay="0"/>
                                  </p:stCondLst>
                                  <p:childTnLst>
                                    <p:set>
                                      <p:cBhvr>
                                        <p:cTn id="53" dur="1" fill="hold">
                                          <p:stCondLst>
                                            <p:cond delay="0"/>
                                          </p:stCondLst>
                                        </p:cTn>
                                        <p:tgtEl>
                                          <p:spTgt spid="41"/>
                                        </p:tgtEl>
                                        <p:attrNameLst>
                                          <p:attrName>style.visibility</p:attrName>
                                        </p:attrNameLst>
                                      </p:cBhvr>
                                      <p:to>
                                        <p:strVal val="visible"/>
                                      </p:to>
                                    </p:set>
                                    <p:anim calcmode="lin" valueType="num">
                                      <p:cBhvr additive="base">
                                        <p:cTn id="54" dur="500" fill="hold"/>
                                        <p:tgtEl>
                                          <p:spTgt spid="41"/>
                                        </p:tgtEl>
                                        <p:attrNameLst>
                                          <p:attrName>ppt_x</p:attrName>
                                        </p:attrNameLst>
                                      </p:cBhvr>
                                      <p:tavLst>
                                        <p:tav tm="0">
                                          <p:val>
                                            <p:strVal val="0-#ppt_w/2"/>
                                          </p:val>
                                        </p:tav>
                                        <p:tav tm="100000">
                                          <p:val>
                                            <p:strVal val="#ppt_x"/>
                                          </p:val>
                                        </p:tav>
                                      </p:tavLst>
                                    </p:anim>
                                    <p:anim calcmode="lin" valueType="num">
                                      <p:cBhvr additive="base">
                                        <p:cTn id="55" dur="500" fill="hold"/>
                                        <p:tgtEl>
                                          <p:spTgt spid="41"/>
                                        </p:tgtEl>
                                        <p:attrNameLst>
                                          <p:attrName>ppt_y</p:attrName>
                                        </p:attrNameLst>
                                      </p:cBhvr>
                                      <p:tavLst>
                                        <p:tav tm="0">
                                          <p:val>
                                            <p:strVal val="#ppt_y"/>
                                          </p:val>
                                        </p:tav>
                                        <p:tav tm="100000">
                                          <p:val>
                                            <p:strVal val="#ppt_y"/>
                                          </p:val>
                                        </p:tav>
                                      </p:tavLst>
                                    </p:anim>
                                  </p:childTnLst>
                                </p:cTn>
                              </p:par>
                              <p:par>
                                <p:cTn id="56" presetID="2" presetClass="entr" presetSubtype="8" fill="hold" grpId="0" nodeType="withEffect">
                                  <p:stCondLst>
                                    <p:cond delay="0"/>
                                  </p:stCondLst>
                                  <p:childTnLst>
                                    <p:set>
                                      <p:cBhvr>
                                        <p:cTn id="57" dur="1" fill="hold">
                                          <p:stCondLst>
                                            <p:cond delay="0"/>
                                          </p:stCondLst>
                                        </p:cTn>
                                        <p:tgtEl>
                                          <p:spTgt spid="45"/>
                                        </p:tgtEl>
                                        <p:attrNameLst>
                                          <p:attrName>style.visibility</p:attrName>
                                        </p:attrNameLst>
                                      </p:cBhvr>
                                      <p:to>
                                        <p:strVal val="visible"/>
                                      </p:to>
                                    </p:set>
                                    <p:anim calcmode="lin" valueType="num">
                                      <p:cBhvr additive="base">
                                        <p:cTn id="58" dur="500" fill="hold"/>
                                        <p:tgtEl>
                                          <p:spTgt spid="45"/>
                                        </p:tgtEl>
                                        <p:attrNameLst>
                                          <p:attrName>ppt_x</p:attrName>
                                        </p:attrNameLst>
                                      </p:cBhvr>
                                      <p:tavLst>
                                        <p:tav tm="0">
                                          <p:val>
                                            <p:strVal val="0-#ppt_w/2"/>
                                          </p:val>
                                        </p:tav>
                                        <p:tav tm="100000">
                                          <p:val>
                                            <p:strVal val="#ppt_x"/>
                                          </p:val>
                                        </p:tav>
                                      </p:tavLst>
                                    </p:anim>
                                    <p:anim calcmode="lin" valueType="num">
                                      <p:cBhvr additive="base">
                                        <p:cTn id="59" dur="500" fill="hold"/>
                                        <p:tgtEl>
                                          <p:spTgt spid="4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nimBg="1"/>
      <p:bldP spid="16" grpId="0" bldLvl="0" animBg="1"/>
      <p:bldP spid="17" grpId="0" bldLvl="0" animBg="1"/>
      <p:bldP spid="18" grpId="0" bldLvl="0" animBg="1"/>
      <p:bldP spid="19" grpId="0" bldLvl="0" animBg="1"/>
      <p:bldP spid="20" grpId="0" bldLvl="0" animBg="1"/>
      <p:bldP spid="40" grpId="0" bldLvl="0" animBg="1"/>
      <p:bldP spid="41" grpId="0" bldLvl="0" animBg="1"/>
      <p:bldP spid="45" grpId="0" bldLvl="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cstate="print">
            <a:extLst>
              <a:ext uri="{28A0092B-C50C-407E-A947-70E740481C1C}">
                <a14:useLocalDpi xmlns:a14="http://schemas.microsoft.com/office/drawing/2010/main" val="0"/>
              </a:ext>
            </a:extLst>
          </a:blip>
          <a:srcRect/>
          <a:stretch>
            <a:fillRect/>
          </a:stretch>
        </p:blipFill>
        <p:spPr>
          <a:xfrm>
            <a:off x="-1730" y="0"/>
            <a:ext cx="12193730" cy="6858000"/>
          </a:xfrm>
          <a:prstGeom prst="rect">
            <a:avLst/>
          </a:prstGeom>
        </p:spPr>
      </p:pic>
      <p:sp>
        <p:nvSpPr>
          <p:cNvPr id="3" name="矩形 2"/>
          <p:cNvSpPr/>
          <p:nvPr/>
        </p:nvSpPr>
        <p:spPr>
          <a:xfrm>
            <a:off x="2080" y="0"/>
            <a:ext cx="12193729" cy="6857999"/>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任意多边形: 形状 30"/>
          <p:cNvSpPr/>
          <p:nvPr/>
        </p:nvSpPr>
        <p:spPr>
          <a:xfrm>
            <a:off x="-436918" y="363640"/>
            <a:ext cx="1082592" cy="409932"/>
          </a:xfrm>
          <a:custGeom>
            <a:avLst/>
            <a:gdLst>
              <a:gd name="connsiteX0" fmla="*/ 124918 w 1413447"/>
              <a:gd name="connsiteY0" fmla="*/ 0 h 535213"/>
              <a:gd name="connsiteX1" fmla="*/ 1413447 w 1413447"/>
              <a:gd name="connsiteY1" fmla="*/ 0 h 535213"/>
              <a:gd name="connsiteX2" fmla="*/ 1293066 w 1413447"/>
              <a:gd name="connsiteY2" fmla="*/ 515770 h 535213"/>
              <a:gd name="connsiteX3" fmla="*/ 1296954 w 1413447"/>
              <a:gd name="connsiteY3" fmla="*/ 499111 h 535213"/>
              <a:gd name="connsiteX4" fmla="*/ 1284655 w 1413447"/>
              <a:gd name="connsiteY4" fmla="*/ 517355 h 535213"/>
              <a:gd name="connsiteX5" fmla="*/ 1263549 w 1413447"/>
              <a:gd name="connsiteY5" fmla="*/ 531584 h 535213"/>
              <a:gd name="connsiteX6" fmla="*/ 1245575 w 1413447"/>
              <a:gd name="connsiteY6" fmla="*/ 535213 h 535213"/>
              <a:gd name="connsiteX7" fmla="*/ 74294 w 1413447"/>
              <a:gd name="connsiteY7" fmla="*/ 535213 h 535213"/>
              <a:gd name="connsiteX8" fmla="*/ 56319 w 1413447"/>
              <a:gd name="connsiteY8" fmla="*/ 531584 h 535213"/>
              <a:gd name="connsiteX9" fmla="*/ 15766 w 1413447"/>
              <a:gd name="connsiteY9" fmla="*/ 470404 h 535213"/>
              <a:gd name="connsiteX10" fmla="*/ 19864 w 1413447"/>
              <a:gd name="connsiteY10" fmla="*/ 450109 h 535213"/>
              <a:gd name="connsiteX11" fmla="*/ 0 w 1413447"/>
              <a:gd name="connsiteY11" fmla="*/ 535213 h 535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13447" h="535213">
                <a:moveTo>
                  <a:pt x="124918" y="0"/>
                </a:moveTo>
                <a:lnTo>
                  <a:pt x="1413447" y="0"/>
                </a:lnTo>
                <a:lnTo>
                  <a:pt x="1293066" y="515770"/>
                </a:lnTo>
                <a:lnTo>
                  <a:pt x="1296954" y="499111"/>
                </a:lnTo>
                <a:lnTo>
                  <a:pt x="1284655" y="517355"/>
                </a:lnTo>
                <a:cubicBezTo>
                  <a:pt x="1278647" y="523362"/>
                  <a:pt x="1271493" y="528224"/>
                  <a:pt x="1263549" y="531584"/>
                </a:cubicBezTo>
                <a:lnTo>
                  <a:pt x="1245575" y="535213"/>
                </a:lnTo>
                <a:lnTo>
                  <a:pt x="74294" y="535213"/>
                </a:lnTo>
                <a:lnTo>
                  <a:pt x="56319" y="531584"/>
                </a:lnTo>
                <a:cubicBezTo>
                  <a:pt x="32488" y="521505"/>
                  <a:pt x="15766" y="497907"/>
                  <a:pt x="15766" y="470404"/>
                </a:cubicBezTo>
                <a:lnTo>
                  <a:pt x="19864" y="450109"/>
                </a:lnTo>
                <a:lnTo>
                  <a:pt x="0" y="535213"/>
                </a:lnTo>
                <a:close/>
              </a:path>
            </a:pathLst>
          </a:custGeom>
          <a:solidFill>
            <a:srgbClr val="267CA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sp>
        <p:nvSpPr>
          <p:cNvPr id="5" name="文本框 4"/>
          <p:cNvSpPr txBox="1"/>
          <p:nvPr/>
        </p:nvSpPr>
        <p:spPr>
          <a:xfrm>
            <a:off x="759974" y="319311"/>
            <a:ext cx="6258046" cy="460375"/>
          </a:xfrm>
          <a:prstGeom prst="rect">
            <a:avLst/>
          </a:prstGeom>
          <a:noFill/>
        </p:spPr>
        <p:txBody>
          <a:bodyPr wrap="square" rtlCol="0">
            <a:spAutoFit/>
          </a:bodyPr>
          <a:lstStyle>
            <a:defPPr>
              <a:defRPr lang="zh-CN"/>
            </a:defPPr>
            <a:lvl1pPr>
              <a:defRPr sz="2400" b="1">
                <a:solidFill>
                  <a:srgbClr val="267CA0"/>
                </a:solidFill>
                <a:latin typeface="包图粗黑体" panose="02000800000000000000" pitchFamily="2" charset="-122"/>
                <a:ea typeface="包图粗黑体" panose="02000800000000000000" pitchFamily="2" charset="-122"/>
              </a:defRPr>
            </a:lvl1pPr>
          </a:lstStyle>
          <a:p>
            <a:r>
              <a:rPr lang="zh-CN" altLang="en-US" dirty="0">
                <a:latin typeface="+mn-lt"/>
                <a:ea typeface="+mn-ea"/>
                <a:cs typeface="+mn-ea"/>
                <a:sym typeface="+mn-lt"/>
              </a:rPr>
              <a:t>（三）羟基氧化铁基脱硫剂的优缺点</a:t>
            </a:r>
            <a:endParaRPr lang="zh-CN" altLang="en-US" dirty="0">
              <a:latin typeface="+mn-lt"/>
              <a:ea typeface="+mn-ea"/>
              <a:cs typeface="+mn-ea"/>
              <a:sym typeface="+mn-lt"/>
            </a:endParaRPr>
          </a:p>
        </p:txBody>
      </p:sp>
      <p:grpSp>
        <p:nvGrpSpPr>
          <p:cNvPr id="10" name="组合 147"/>
          <p:cNvGrpSpPr/>
          <p:nvPr/>
        </p:nvGrpSpPr>
        <p:grpSpPr>
          <a:xfrm>
            <a:off x="6141429" y="3689272"/>
            <a:ext cx="1606802" cy="1621522"/>
            <a:chOff x="6270763" y="3488625"/>
            <a:chExt cx="1614487" cy="1628775"/>
          </a:xfrm>
        </p:grpSpPr>
        <p:sp>
          <p:nvSpPr>
            <p:cNvPr id="11" name="Freeform 7"/>
            <p:cNvSpPr/>
            <p:nvPr/>
          </p:nvSpPr>
          <p:spPr bwMode="auto">
            <a:xfrm>
              <a:off x="6270763" y="3488625"/>
              <a:ext cx="1614487" cy="1628775"/>
            </a:xfrm>
            <a:custGeom>
              <a:avLst/>
              <a:gdLst>
                <a:gd name="T0" fmla="*/ 86 w 86"/>
                <a:gd name="T1" fmla="*/ 87 h 87"/>
                <a:gd name="T2" fmla="*/ 23 w 86"/>
                <a:gd name="T3" fmla="*/ 87 h 87"/>
                <a:gd name="T4" fmla="*/ 0 w 86"/>
                <a:gd name="T5" fmla="*/ 64 h 87"/>
                <a:gd name="T6" fmla="*/ 0 w 86"/>
                <a:gd name="T7" fmla="*/ 0 h 87"/>
                <a:gd name="T8" fmla="*/ 64 w 86"/>
                <a:gd name="T9" fmla="*/ 0 h 87"/>
                <a:gd name="T10" fmla="*/ 86 w 86"/>
                <a:gd name="T11" fmla="*/ 23 h 87"/>
                <a:gd name="T12" fmla="*/ 86 w 86"/>
                <a:gd name="T13" fmla="*/ 87 h 87"/>
              </a:gdLst>
              <a:ahLst/>
              <a:cxnLst>
                <a:cxn ang="0">
                  <a:pos x="T0" y="T1"/>
                </a:cxn>
                <a:cxn ang="0">
                  <a:pos x="T2" y="T3"/>
                </a:cxn>
                <a:cxn ang="0">
                  <a:pos x="T4" y="T5"/>
                </a:cxn>
                <a:cxn ang="0">
                  <a:pos x="T6" y="T7"/>
                </a:cxn>
                <a:cxn ang="0">
                  <a:pos x="T8" y="T9"/>
                </a:cxn>
                <a:cxn ang="0">
                  <a:pos x="T10" y="T11"/>
                </a:cxn>
                <a:cxn ang="0">
                  <a:pos x="T12" y="T13"/>
                </a:cxn>
              </a:cxnLst>
              <a:rect l="0" t="0" r="r" b="b"/>
              <a:pathLst>
                <a:path w="86" h="87">
                  <a:moveTo>
                    <a:pt x="86" y="87"/>
                  </a:moveTo>
                  <a:cubicBezTo>
                    <a:pt x="23" y="87"/>
                    <a:pt x="23" y="87"/>
                    <a:pt x="23" y="87"/>
                  </a:cubicBezTo>
                  <a:cubicBezTo>
                    <a:pt x="10" y="87"/>
                    <a:pt x="0" y="76"/>
                    <a:pt x="0" y="64"/>
                  </a:cubicBezTo>
                  <a:cubicBezTo>
                    <a:pt x="0" y="0"/>
                    <a:pt x="0" y="0"/>
                    <a:pt x="0" y="0"/>
                  </a:cubicBezTo>
                  <a:cubicBezTo>
                    <a:pt x="64" y="0"/>
                    <a:pt x="64" y="0"/>
                    <a:pt x="64" y="0"/>
                  </a:cubicBezTo>
                  <a:cubicBezTo>
                    <a:pt x="76" y="0"/>
                    <a:pt x="86" y="10"/>
                    <a:pt x="86" y="23"/>
                  </a:cubicBezTo>
                  <a:lnTo>
                    <a:pt x="86" y="87"/>
                  </a:lnTo>
                  <a:close/>
                </a:path>
              </a:pathLst>
            </a:custGeom>
            <a:solidFill>
              <a:srgbClr val="509FA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sym typeface="+mn-lt"/>
              </a:endParaRPr>
            </a:p>
          </p:txBody>
        </p:sp>
        <p:grpSp>
          <p:nvGrpSpPr>
            <p:cNvPr id="12" name="组合 108"/>
            <p:cNvGrpSpPr/>
            <p:nvPr/>
          </p:nvGrpSpPr>
          <p:grpSpPr>
            <a:xfrm>
              <a:off x="6887272" y="4089122"/>
              <a:ext cx="619055" cy="622865"/>
              <a:chOff x="5595939" y="4999038"/>
              <a:chExt cx="515938" cy="519113"/>
            </a:xfrm>
            <a:solidFill>
              <a:schemeClr val="bg1"/>
            </a:solidFill>
          </p:grpSpPr>
          <p:sp>
            <p:nvSpPr>
              <p:cNvPr id="13" name="Freeform 5"/>
              <p:cNvSpPr/>
              <p:nvPr/>
            </p:nvSpPr>
            <p:spPr bwMode="auto">
              <a:xfrm>
                <a:off x="5599114" y="4999038"/>
                <a:ext cx="430213" cy="303213"/>
              </a:xfrm>
              <a:custGeom>
                <a:avLst/>
                <a:gdLst>
                  <a:gd name="T0" fmla="*/ 298 w 298"/>
                  <a:gd name="T1" fmla="*/ 81 h 211"/>
                  <a:gd name="T2" fmla="*/ 292 w 298"/>
                  <a:gd name="T3" fmla="*/ 0 h 211"/>
                  <a:gd name="T4" fmla="*/ 210 w 298"/>
                  <a:gd name="T5" fmla="*/ 30 h 211"/>
                  <a:gd name="T6" fmla="*/ 242 w 298"/>
                  <a:gd name="T7" fmla="*/ 48 h 211"/>
                  <a:gd name="T8" fmla="*/ 100 w 298"/>
                  <a:gd name="T9" fmla="*/ 155 h 211"/>
                  <a:gd name="T10" fmla="*/ 1 w 298"/>
                  <a:gd name="T11" fmla="*/ 169 h 211"/>
                  <a:gd name="T12" fmla="*/ 1 w 298"/>
                  <a:gd name="T13" fmla="*/ 188 h 211"/>
                  <a:gd name="T14" fmla="*/ 1 w 298"/>
                  <a:gd name="T15" fmla="*/ 207 h 211"/>
                  <a:gd name="T16" fmla="*/ 1 w 298"/>
                  <a:gd name="T17" fmla="*/ 207 h 211"/>
                  <a:gd name="T18" fmla="*/ 112 w 298"/>
                  <a:gd name="T19" fmla="*/ 191 h 211"/>
                  <a:gd name="T20" fmla="*/ 208 w 298"/>
                  <a:gd name="T21" fmla="*/ 139 h 211"/>
                  <a:gd name="T22" fmla="*/ 275 w 298"/>
                  <a:gd name="T23" fmla="*/ 68 h 211"/>
                  <a:gd name="T24" fmla="*/ 298 w 298"/>
                  <a:gd name="T25" fmla="*/ 81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8" h="211">
                    <a:moveTo>
                      <a:pt x="298" y="81"/>
                    </a:moveTo>
                    <a:cubicBezTo>
                      <a:pt x="292" y="0"/>
                      <a:pt x="292" y="0"/>
                      <a:pt x="292" y="0"/>
                    </a:cubicBezTo>
                    <a:cubicBezTo>
                      <a:pt x="210" y="30"/>
                      <a:pt x="210" y="30"/>
                      <a:pt x="210" y="30"/>
                    </a:cubicBezTo>
                    <a:cubicBezTo>
                      <a:pt x="242" y="48"/>
                      <a:pt x="242" y="48"/>
                      <a:pt x="242" y="48"/>
                    </a:cubicBezTo>
                    <a:cubicBezTo>
                      <a:pt x="208" y="98"/>
                      <a:pt x="160" y="133"/>
                      <a:pt x="100" y="155"/>
                    </a:cubicBezTo>
                    <a:cubicBezTo>
                      <a:pt x="46" y="174"/>
                      <a:pt x="1" y="169"/>
                      <a:pt x="1" y="169"/>
                    </a:cubicBezTo>
                    <a:cubicBezTo>
                      <a:pt x="1" y="188"/>
                      <a:pt x="1" y="188"/>
                      <a:pt x="1" y="188"/>
                    </a:cubicBezTo>
                    <a:cubicBezTo>
                      <a:pt x="1" y="207"/>
                      <a:pt x="1" y="207"/>
                      <a:pt x="1" y="207"/>
                    </a:cubicBezTo>
                    <a:cubicBezTo>
                      <a:pt x="1" y="207"/>
                      <a:pt x="0" y="207"/>
                      <a:pt x="1" y="207"/>
                    </a:cubicBezTo>
                    <a:cubicBezTo>
                      <a:pt x="8" y="207"/>
                      <a:pt x="55" y="211"/>
                      <a:pt x="112" y="191"/>
                    </a:cubicBezTo>
                    <a:cubicBezTo>
                      <a:pt x="147" y="179"/>
                      <a:pt x="180" y="161"/>
                      <a:pt x="208" y="139"/>
                    </a:cubicBezTo>
                    <a:cubicBezTo>
                      <a:pt x="234" y="119"/>
                      <a:pt x="256" y="95"/>
                      <a:pt x="275" y="68"/>
                    </a:cubicBezTo>
                    <a:lnTo>
                      <a:pt x="298"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cs typeface="+mn-ea"/>
                  <a:sym typeface="+mn-lt"/>
                </a:endParaRPr>
              </a:p>
            </p:txBody>
          </p:sp>
          <p:sp>
            <p:nvSpPr>
              <p:cNvPr id="14" name="Rectangle 6"/>
              <p:cNvSpPr>
                <a:spLocks noChangeArrowheads="1"/>
              </p:cNvSpPr>
              <p:nvPr/>
            </p:nvSpPr>
            <p:spPr bwMode="auto">
              <a:xfrm>
                <a:off x="5595939" y="5345113"/>
                <a:ext cx="100013" cy="1095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a:cs typeface="+mn-ea"/>
                  <a:sym typeface="+mn-lt"/>
                </a:endParaRPr>
              </a:p>
            </p:txBody>
          </p:sp>
          <p:sp>
            <p:nvSpPr>
              <p:cNvPr id="15" name="Freeform 7"/>
              <p:cNvSpPr/>
              <p:nvPr/>
            </p:nvSpPr>
            <p:spPr bwMode="auto">
              <a:xfrm>
                <a:off x="5713414" y="5310188"/>
                <a:ext cx="98425" cy="144463"/>
              </a:xfrm>
              <a:custGeom>
                <a:avLst/>
                <a:gdLst>
                  <a:gd name="T0" fmla="*/ 62 w 62"/>
                  <a:gd name="T1" fmla="*/ 0 h 91"/>
                  <a:gd name="T2" fmla="*/ 1 w 62"/>
                  <a:gd name="T3" fmla="*/ 0 h 91"/>
                  <a:gd name="T4" fmla="*/ 0 w 62"/>
                  <a:gd name="T5" fmla="*/ 91 h 91"/>
                  <a:gd name="T6" fmla="*/ 62 w 62"/>
                  <a:gd name="T7" fmla="*/ 91 h 91"/>
                  <a:gd name="T8" fmla="*/ 62 w 62"/>
                  <a:gd name="T9" fmla="*/ 0 h 91"/>
                </a:gdLst>
                <a:ahLst/>
                <a:cxnLst>
                  <a:cxn ang="0">
                    <a:pos x="T0" y="T1"/>
                  </a:cxn>
                  <a:cxn ang="0">
                    <a:pos x="T2" y="T3"/>
                  </a:cxn>
                  <a:cxn ang="0">
                    <a:pos x="T4" y="T5"/>
                  </a:cxn>
                  <a:cxn ang="0">
                    <a:pos x="T6" y="T7"/>
                  </a:cxn>
                  <a:cxn ang="0">
                    <a:pos x="T8" y="T9"/>
                  </a:cxn>
                </a:cxnLst>
                <a:rect l="0" t="0" r="r" b="b"/>
                <a:pathLst>
                  <a:path w="62" h="91">
                    <a:moveTo>
                      <a:pt x="62" y="0"/>
                    </a:moveTo>
                    <a:lnTo>
                      <a:pt x="1" y="0"/>
                    </a:lnTo>
                    <a:lnTo>
                      <a:pt x="0" y="91"/>
                    </a:lnTo>
                    <a:lnTo>
                      <a:pt x="62" y="91"/>
                    </a:lnTo>
                    <a:lnTo>
                      <a:pt x="6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cs typeface="+mn-ea"/>
                  <a:sym typeface="+mn-lt"/>
                </a:endParaRPr>
              </a:p>
            </p:txBody>
          </p:sp>
          <p:sp>
            <p:nvSpPr>
              <p:cNvPr id="16" name="Rectangle 8"/>
              <p:cNvSpPr>
                <a:spLocks noChangeArrowheads="1"/>
              </p:cNvSpPr>
              <p:nvPr/>
            </p:nvSpPr>
            <p:spPr bwMode="auto">
              <a:xfrm>
                <a:off x="5830889" y="5260976"/>
                <a:ext cx="98425" cy="1936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a:cs typeface="+mn-ea"/>
                  <a:sym typeface="+mn-lt"/>
                </a:endParaRPr>
              </a:p>
            </p:txBody>
          </p:sp>
          <p:sp>
            <p:nvSpPr>
              <p:cNvPr id="17" name="Rectangle 9"/>
              <p:cNvSpPr>
                <a:spLocks noChangeArrowheads="1"/>
              </p:cNvSpPr>
              <p:nvPr/>
            </p:nvSpPr>
            <p:spPr bwMode="auto">
              <a:xfrm>
                <a:off x="5948364" y="5183188"/>
                <a:ext cx="98425" cy="2714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a:cs typeface="+mn-ea"/>
                  <a:sym typeface="+mn-lt"/>
                </a:endParaRPr>
              </a:p>
            </p:txBody>
          </p:sp>
          <p:sp>
            <p:nvSpPr>
              <p:cNvPr id="18" name="Freeform 10"/>
              <p:cNvSpPr/>
              <p:nvPr/>
            </p:nvSpPr>
            <p:spPr bwMode="auto">
              <a:xfrm>
                <a:off x="5595939" y="4999038"/>
                <a:ext cx="515938" cy="519113"/>
              </a:xfrm>
              <a:custGeom>
                <a:avLst/>
                <a:gdLst>
                  <a:gd name="T0" fmla="*/ 343 w 358"/>
                  <a:gd name="T1" fmla="*/ 0 h 361"/>
                  <a:gd name="T2" fmla="*/ 343 w 358"/>
                  <a:gd name="T3" fmla="*/ 0 h 361"/>
                  <a:gd name="T4" fmla="*/ 343 w 358"/>
                  <a:gd name="T5" fmla="*/ 0 h 361"/>
                  <a:gd name="T6" fmla="*/ 334 w 358"/>
                  <a:gd name="T7" fmla="*/ 4 h 361"/>
                  <a:gd name="T8" fmla="*/ 329 w 358"/>
                  <a:gd name="T9" fmla="*/ 14 h 361"/>
                  <a:gd name="T10" fmla="*/ 339 w 358"/>
                  <a:gd name="T11" fmla="*/ 28 h 361"/>
                  <a:gd name="T12" fmla="*/ 339 w 358"/>
                  <a:gd name="T13" fmla="*/ 343 h 361"/>
                  <a:gd name="T14" fmla="*/ 29 w 358"/>
                  <a:gd name="T15" fmla="*/ 343 h 361"/>
                  <a:gd name="T16" fmla="*/ 15 w 358"/>
                  <a:gd name="T17" fmla="*/ 332 h 361"/>
                  <a:gd name="T18" fmla="*/ 0 w 358"/>
                  <a:gd name="T19" fmla="*/ 347 h 361"/>
                  <a:gd name="T20" fmla="*/ 0 w 358"/>
                  <a:gd name="T21" fmla="*/ 348 h 361"/>
                  <a:gd name="T22" fmla="*/ 15 w 358"/>
                  <a:gd name="T23" fmla="*/ 361 h 361"/>
                  <a:gd name="T24" fmla="*/ 29 w 358"/>
                  <a:gd name="T25" fmla="*/ 351 h 361"/>
                  <a:gd name="T26" fmla="*/ 347 w 358"/>
                  <a:gd name="T27" fmla="*/ 351 h 361"/>
                  <a:gd name="T28" fmla="*/ 347 w 358"/>
                  <a:gd name="T29" fmla="*/ 28 h 361"/>
                  <a:gd name="T30" fmla="*/ 358 w 358"/>
                  <a:gd name="T31" fmla="*/ 14 h 361"/>
                  <a:gd name="T32" fmla="*/ 343 w 358"/>
                  <a:gd name="T33" fmla="*/ 0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58" h="361">
                    <a:moveTo>
                      <a:pt x="343" y="0"/>
                    </a:moveTo>
                    <a:cubicBezTo>
                      <a:pt x="343" y="0"/>
                      <a:pt x="343" y="0"/>
                      <a:pt x="343" y="0"/>
                    </a:cubicBezTo>
                    <a:cubicBezTo>
                      <a:pt x="343" y="0"/>
                      <a:pt x="343" y="0"/>
                      <a:pt x="343" y="0"/>
                    </a:cubicBezTo>
                    <a:cubicBezTo>
                      <a:pt x="339" y="0"/>
                      <a:pt x="336" y="1"/>
                      <a:pt x="334" y="4"/>
                    </a:cubicBezTo>
                    <a:cubicBezTo>
                      <a:pt x="331" y="6"/>
                      <a:pt x="329" y="10"/>
                      <a:pt x="329" y="14"/>
                    </a:cubicBezTo>
                    <a:cubicBezTo>
                      <a:pt x="329" y="21"/>
                      <a:pt x="333" y="26"/>
                      <a:pt x="339" y="28"/>
                    </a:cubicBezTo>
                    <a:cubicBezTo>
                      <a:pt x="339" y="343"/>
                      <a:pt x="339" y="343"/>
                      <a:pt x="339" y="343"/>
                    </a:cubicBezTo>
                    <a:cubicBezTo>
                      <a:pt x="29" y="343"/>
                      <a:pt x="29" y="343"/>
                      <a:pt x="29" y="343"/>
                    </a:cubicBezTo>
                    <a:cubicBezTo>
                      <a:pt x="27" y="337"/>
                      <a:pt x="21" y="332"/>
                      <a:pt x="15" y="332"/>
                    </a:cubicBezTo>
                    <a:cubicBezTo>
                      <a:pt x="7" y="332"/>
                      <a:pt x="0" y="339"/>
                      <a:pt x="0" y="347"/>
                    </a:cubicBezTo>
                    <a:cubicBezTo>
                      <a:pt x="0" y="347"/>
                      <a:pt x="0" y="348"/>
                      <a:pt x="0" y="348"/>
                    </a:cubicBezTo>
                    <a:cubicBezTo>
                      <a:pt x="1" y="355"/>
                      <a:pt x="7" y="361"/>
                      <a:pt x="15" y="361"/>
                    </a:cubicBezTo>
                    <a:cubicBezTo>
                      <a:pt x="21" y="361"/>
                      <a:pt x="27" y="357"/>
                      <a:pt x="29" y="351"/>
                    </a:cubicBezTo>
                    <a:cubicBezTo>
                      <a:pt x="347" y="351"/>
                      <a:pt x="347" y="351"/>
                      <a:pt x="347" y="351"/>
                    </a:cubicBezTo>
                    <a:cubicBezTo>
                      <a:pt x="347" y="28"/>
                      <a:pt x="347" y="28"/>
                      <a:pt x="347" y="28"/>
                    </a:cubicBezTo>
                    <a:cubicBezTo>
                      <a:pt x="353" y="27"/>
                      <a:pt x="358" y="21"/>
                      <a:pt x="358" y="14"/>
                    </a:cubicBezTo>
                    <a:cubicBezTo>
                      <a:pt x="358" y="6"/>
                      <a:pt x="351" y="0"/>
                      <a:pt x="34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cs typeface="+mn-ea"/>
                  <a:sym typeface="+mn-lt"/>
                </a:endParaRPr>
              </a:p>
            </p:txBody>
          </p:sp>
        </p:grpSp>
      </p:grpSp>
      <p:grpSp>
        <p:nvGrpSpPr>
          <p:cNvPr id="19" name="组合 145"/>
          <p:cNvGrpSpPr/>
          <p:nvPr/>
        </p:nvGrpSpPr>
        <p:grpSpPr>
          <a:xfrm>
            <a:off x="4442989" y="2004532"/>
            <a:ext cx="1628923" cy="1607300"/>
            <a:chOff x="4564200" y="1796350"/>
            <a:chExt cx="1636713" cy="1614488"/>
          </a:xfrm>
        </p:grpSpPr>
        <p:sp>
          <p:nvSpPr>
            <p:cNvPr id="20" name="Freeform 6"/>
            <p:cNvSpPr/>
            <p:nvPr/>
          </p:nvSpPr>
          <p:spPr bwMode="auto">
            <a:xfrm>
              <a:off x="4564200" y="1796350"/>
              <a:ext cx="1636713" cy="1614488"/>
            </a:xfrm>
            <a:custGeom>
              <a:avLst/>
              <a:gdLst>
                <a:gd name="T0" fmla="*/ 87 w 87"/>
                <a:gd name="T1" fmla="*/ 86 h 86"/>
                <a:gd name="T2" fmla="*/ 23 w 87"/>
                <a:gd name="T3" fmla="*/ 86 h 86"/>
                <a:gd name="T4" fmla="*/ 0 w 87"/>
                <a:gd name="T5" fmla="*/ 63 h 86"/>
                <a:gd name="T6" fmla="*/ 0 w 87"/>
                <a:gd name="T7" fmla="*/ 0 h 86"/>
                <a:gd name="T8" fmla="*/ 64 w 87"/>
                <a:gd name="T9" fmla="*/ 0 h 86"/>
                <a:gd name="T10" fmla="*/ 87 w 87"/>
                <a:gd name="T11" fmla="*/ 22 h 86"/>
                <a:gd name="T12" fmla="*/ 87 w 87"/>
                <a:gd name="T13" fmla="*/ 86 h 86"/>
              </a:gdLst>
              <a:ahLst/>
              <a:cxnLst>
                <a:cxn ang="0">
                  <a:pos x="T0" y="T1"/>
                </a:cxn>
                <a:cxn ang="0">
                  <a:pos x="T2" y="T3"/>
                </a:cxn>
                <a:cxn ang="0">
                  <a:pos x="T4" y="T5"/>
                </a:cxn>
                <a:cxn ang="0">
                  <a:pos x="T6" y="T7"/>
                </a:cxn>
                <a:cxn ang="0">
                  <a:pos x="T8" y="T9"/>
                </a:cxn>
                <a:cxn ang="0">
                  <a:pos x="T10" y="T11"/>
                </a:cxn>
                <a:cxn ang="0">
                  <a:pos x="T12" y="T13"/>
                </a:cxn>
              </a:cxnLst>
              <a:rect l="0" t="0" r="r" b="b"/>
              <a:pathLst>
                <a:path w="87" h="86">
                  <a:moveTo>
                    <a:pt x="87" y="86"/>
                  </a:moveTo>
                  <a:cubicBezTo>
                    <a:pt x="23" y="86"/>
                    <a:pt x="23" y="86"/>
                    <a:pt x="23" y="86"/>
                  </a:cubicBezTo>
                  <a:cubicBezTo>
                    <a:pt x="10" y="86"/>
                    <a:pt x="0" y="76"/>
                    <a:pt x="0" y="63"/>
                  </a:cubicBezTo>
                  <a:cubicBezTo>
                    <a:pt x="0" y="0"/>
                    <a:pt x="0" y="0"/>
                    <a:pt x="0" y="0"/>
                  </a:cubicBezTo>
                  <a:cubicBezTo>
                    <a:pt x="64" y="0"/>
                    <a:pt x="64" y="0"/>
                    <a:pt x="64" y="0"/>
                  </a:cubicBezTo>
                  <a:cubicBezTo>
                    <a:pt x="77" y="0"/>
                    <a:pt x="87" y="10"/>
                    <a:pt x="87" y="22"/>
                  </a:cubicBezTo>
                  <a:lnTo>
                    <a:pt x="87" y="86"/>
                  </a:lnTo>
                  <a:close/>
                </a:path>
              </a:pathLst>
            </a:custGeom>
            <a:solidFill>
              <a:srgbClr val="267CA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sym typeface="+mn-lt"/>
              </a:endParaRPr>
            </a:p>
          </p:txBody>
        </p:sp>
        <p:grpSp>
          <p:nvGrpSpPr>
            <p:cNvPr id="21" name="组合 115"/>
            <p:cNvGrpSpPr/>
            <p:nvPr/>
          </p:nvGrpSpPr>
          <p:grpSpPr>
            <a:xfrm>
              <a:off x="4956661" y="2174225"/>
              <a:ext cx="710485" cy="483815"/>
              <a:chOff x="5842315" y="2065986"/>
              <a:chExt cx="592138" cy="403225"/>
            </a:xfrm>
            <a:solidFill>
              <a:schemeClr val="bg1"/>
            </a:solidFill>
          </p:grpSpPr>
          <p:sp>
            <p:nvSpPr>
              <p:cNvPr id="22" name="Oval 14"/>
              <p:cNvSpPr>
                <a:spLocks noChangeArrowheads="1"/>
              </p:cNvSpPr>
              <p:nvPr/>
            </p:nvSpPr>
            <p:spPr bwMode="auto">
              <a:xfrm>
                <a:off x="6050278" y="2065986"/>
                <a:ext cx="174625" cy="1714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cs typeface="+mn-ea"/>
                  <a:sym typeface="+mn-lt"/>
                </a:endParaRPr>
              </a:p>
            </p:txBody>
          </p:sp>
          <p:grpSp>
            <p:nvGrpSpPr>
              <p:cNvPr id="23" name="组合 117"/>
              <p:cNvGrpSpPr/>
              <p:nvPr/>
            </p:nvGrpSpPr>
            <p:grpSpPr>
              <a:xfrm>
                <a:off x="5842315" y="2112023"/>
                <a:ext cx="592138" cy="357188"/>
                <a:chOff x="5543551" y="2033588"/>
                <a:chExt cx="592138" cy="357188"/>
              </a:xfrm>
              <a:grpFill/>
            </p:grpSpPr>
            <p:sp>
              <p:nvSpPr>
                <p:cNvPr id="24" name="Freeform 15"/>
                <p:cNvSpPr/>
                <p:nvPr/>
              </p:nvSpPr>
              <p:spPr bwMode="auto">
                <a:xfrm>
                  <a:off x="5681664" y="2170113"/>
                  <a:ext cx="315913" cy="220663"/>
                </a:xfrm>
                <a:custGeom>
                  <a:avLst/>
                  <a:gdLst>
                    <a:gd name="T0" fmla="*/ 219 w 219"/>
                    <a:gd name="T1" fmla="*/ 93 h 154"/>
                    <a:gd name="T2" fmla="*/ 156 w 219"/>
                    <a:gd name="T3" fmla="*/ 0 h 154"/>
                    <a:gd name="T4" fmla="*/ 110 w 219"/>
                    <a:gd name="T5" fmla="*/ 125 h 154"/>
                    <a:gd name="T6" fmla="*/ 64 w 219"/>
                    <a:gd name="T7" fmla="*/ 0 h 154"/>
                    <a:gd name="T8" fmla="*/ 0 w 219"/>
                    <a:gd name="T9" fmla="*/ 93 h 154"/>
                    <a:gd name="T10" fmla="*/ 0 w 219"/>
                    <a:gd name="T11" fmla="*/ 96 h 154"/>
                    <a:gd name="T12" fmla="*/ 0 w 219"/>
                    <a:gd name="T13" fmla="*/ 97 h 154"/>
                    <a:gd name="T14" fmla="*/ 110 w 219"/>
                    <a:gd name="T15" fmla="*/ 154 h 154"/>
                    <a:gd name="T16" fmla="*/ 219 w 219"/>
                    <a:gd name="T17" fmla="*/ 97 h 154"/>
                    <a:gd name="T18" fmla="*/ 219 w 219"/>
                    <a:gd name="T19" fmla="*/ 96 h 154"/>
                    <a:gd name="T20" fmla="*/ 219 w 219"/>
                    <a:gd name="T21" fmla="*/ 93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9" h="154">
                      <a:moveTo>
                        <a:pt x="219" y="93"/>
                      </a:moveTo>
                      <a:cubicBezTo>
                        <a:pt x="217" y="52"/>
                        <a:pt x="191" y="16"/>
                        <a:pt x="156" y="0"/>
                      </a:cubicBezTo>
                      <a:cubicBezTo>
                        <a:pt x="110" y="125"/>
                        <a:pt x="110" y="125"/>
                        <a:pt x="110" y="125"/>
                      </a:cubicBezTo>
                      <a:cubicBezTo>
                        <a:pt x="64" y="0"/>
                        <a:pt x="64" y="0"/>
                        <a:pt x="64" y="0"/>
                      </a:cubicBezTo>
                      <a:cubicBezTo>
                        <a:pt x="28" y="16"/>
                        <a:pt x="2" y="52"/>
                        <a:pt x="0" y="93"/>
                      </a:cubicBezTo>
                      <a:cubicBezTo>
                        <a:pt x="0" y="94"/>
                        <a:pt x="0" y="95"/>
                        <a:pt x="0" y="96"/>
                      </a:cubicBezTo>
                      <a:cubicBezTo>
                        <a:pt x="0" y="96"/>
                        <a:pt x="0" y="97"/>
                        <a:pt x="0" y="97"/>
                      </a:cubicBezTo>
                      <a:cubicBezTo>
                        <a:pt x="1" y="122"/>
                        <a:pt x="50" y="154"/>
                        <a:pt x="110" y="154"/>
                      </a:cubicBezTo>
                      <a:cubicBezTo>
                        <a:pt x="169" y="154"/>
                        <a:pt x="218" y="122"/>
                        <a:pt x="219" y="97"/>
                      </a:cubicBezTo>
                      <a:cubicBezTo>
                        <a:pt x="219" y="97"/>
                        <a:pt x="219" y="96"/>
                        <a:pt x="219" y="96"/>
                      </a:cubicBezTo>
                      <a:cubicBezTo>
                        <a:pt x="219" y="95"/>
                        <a:pt x="219" y="94"/>
                        <a:pt x="219" y="9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cs typeface="+mn-ea"/>
                    <a:sym typeface="+mn-lt"/>
                  </a:endParaRPr>
                </a:p>
              </p:txBody>
            </p:sp>
            <p:sp>
              <p:nvSpPr>
                <p:cNvPr id="25" name="Freeform 16"/>
                <p:cNvSpPr/>
                <p:nvPr/>
              </p:nvSpPr>
              <p:spPr bwMode="auto">
                <a:xfrm>
                  <a:off x="5824539" y="2165351"/>
                  <a:ext cx="31750" cy="31750"/>
                </a:xfrm>
                <a:custGeom>
                  <a:avLst/>
                  <a:gdLst>
                    <a:gd name="T0" fmla="*/ 10 w 20"/>
                    <a:gd name="T1" fmla="*/ 0 h 20"/>
                    <a:gd name="T2" fmla="*/ 20 w 20"/>
                    <a:gd name="T3" fmla="*/ 10 h 20"/>
                    <a:gd name="T4" fmla="*/ 10 w 20"/>
                    <a:gd name="T5" fmla="*/ 20 h 20"/>
                    <a:gd name="T6" fmla="*/ 0 w 20"/>
                    <a:gd name="T7" fmla="*/ 10 h 20"/>
                    <a:gd name="T8" fmla="*/ 10 w 20"/>
                    <a:gd name="T9" fmla="*/ 0 h 20"/>
                  </a:gdLst>
                  <a:ahLst/>
                  <a:cxnLst>
                    <a:cxn ang="0">
                      <a:pos x="T0" y="T1"/>
                    </a:cxn>
                    <a:cxn ang="0">
                      <a:pos x="T2" y="T3"/>
                    </a:cxn>
                    <a:cxn ang="0">
                      <a:pos x="T4" y="T5"/>
                    </a:cxn>
                    <a:cxn ang="0">
                      <a:pos x="T6" y="T7"/>
                    </a:cxn>
                    <a:cxn ang="0">
                      <a:pos x="T8" y="T9"/>
                    </a:cxn>
                  </a:cxnLst>
                  <a:rect l="0" t="0" r="r" b="b"/>
                  <a:pathLst>
                    <a:path w="20" h="20">
                      <a:moveTo>
                        <a:pt x="10" y="0"/>
                      </a:moveTo>
                      <a:lnTo>
                        <a:pt x="20" y="10"/>
                      </a:lnTo>
                      <a:lnTo>
                        <a:pt x="10" y="20"/>
                      </a:lnTo>
                      <a:lnTo>
                        <a:pt x="0" y="10"/>
                      </a:lnTo>
                      <a:lnTo>
                        <a:pt x="1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cs typeface="+mn-ea"/>
                    <a:sym typeface="+mn-lt"/>
                  </a:endParaRPr>
                </a:p>
              </p:txBody>
            </p:sp>
            <p:sp>
              <p:nvSpPr>
                <p:cNvPr id="26" name="Freeform 17"/>
                <p:cNvSpPr/>
                <p:nvPr/>
              </p:nvSpPr>
              <p:spPr bwMode="auto">
                <a:xfrm>
                  <a:off x="5816601" y="2197101"/>
                  <a:ext cx="46038" cy="117475"/>
                </a:xfrm>
                <a:custGeom>
                  <a:avLst/>
                  <a:gdLst>
                    <a:gd name="T0" fmla="*/ 21 w 29"/>
                    <a:gd name="T1" fmla="*/ 6 h 74"/>
                    <a:gd name="T2" fmla="*/ 15 w 29"/>
                    <a:gd name="T3" fmla="*/ 0 h 74"/>
                    <a:gd name="T4" fmla="*/ 7 w 29"/>
                    <a:gd name="T5" fmla="*/ 6 h 74"/>
                    <a:gd name="T6" fmla="*/ 0 w 29"/>
                    <a:gd name="T7" fmla="*/ 37 h 74"/>
                    <a:gd name="T8" fmla="*/ 15 w 29"/>
                    <a:gd name="T9" fmla="*/ 74 h 74"/>
                    <a:gd name="T10" fmla="*/ 29 w 29"/>
                    <a:gd name="T11" fmla="*/ 37 h 74"/>
                    <a:gd name="T12" fmla="*/ 21 w 29"/>
                    <a:gd name="T13" fmla="*/ 6 h 74"/>
                  </a:gdLst>
                  <a:ahLst/>
                  <a:cxnLst>
                    <a:cxn ang="0">
                      <a:pos x="T0" y="T1"/>
                    </a:cxn>
                    <a:cxn ang="0">
                      <a:pos x="T2" y="T3"/>
                    </a:cxn>
                    <a:cxn ang="0">
                      <a:pos x="T4" y="T5"/>
                    </a:cxn>
                    <a:cxn ang="0">
                      <a:pos x="T6" y="T7"/>
                    </a:cxn>
                    <a:cxn ang="0">
                      <a:pos x="T8" y="T9"/>
                    </a:cxn>
                    <a:cxn ang="0">
                      <a:pos x="T10" y="T11"/>
                    </a:cxn>
                    <a:cxn ang="0">
                      <a:pos x="T12" y="T13"/>
                    </a:cxn>
                  </a:cxnLst>
                  <a:rect l="0" t="0" r="r" b="b"/>
                  <a:pathLst>
                    <a:path w="29" h="74">
                      <a:moveTo>
                        <a:pt x="21" y="6"/>
                      </a:moveTo>
                      <a:lnTo>
                        <a:pt x="15" y="0"/>
                      </a:lnTo>
                      <a:lnTo>
                        <a:pt x="7" y="6"/>
                      </a:lnTo>
                      <a:lnTo>
                        <a:pt x="0" y="37"/>
                      </a:lnTo>
                      <a:lnTo>
                        <a:pt x="15" y="74"/>
                      </a:lnTo>
                      <a:lnTo>
                        <a:pt x="29" y="37"/>
                      </a:lnTo>
                      <a:lnTo>
                        <a:pt x="21"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cs typeface="+mn-ea"/>
                    <a:sym typeface="+mn-lt"/>
                  </a:endParaRPr>
                </a:p>
              </p:txBody>
            </p:sp>
            <p:sp>
              <p:nvSpPr>
                <p:cNvPr id="27" name="Freeform 18"/>
                <p:cNvSpPr/>
                <p:nvPr/>
              </p:nvSpPr>
              <p:spPr bwMode="auto">
                <a:xfrm>
                  <a:off x="5956301" y="2033588"/>
                  <a:ext cx="127000" cy="125413"/>
                </a:xfrm>
                <a:custGeom>
                  <a:avLst/>
                  <a:gdLst>
                    <a:gd name="T0" fmla="*/ 88 w 88"/>
                    <a:gd name="T1" fmla="*/ 44 h 87"/>
                    <a:gd name="T2" fmla="*/ 44 w 88"/>
                    <a:gd name="T3" fmla="*/ 0 h 87"/>
                    <a:gd name="T4" fmla="*/ 0 w 88"/>
                    <a:gd name="T5" fmla="*/ 44 h 87"/>
                    <a:gd name="T6" fmla="*/ 44 w 88"/>
                    <a:gd name="T7" fmla="*/ 87 h 87"/>
                    <a:gd name="T8" fmla="*/ 88 w 88"/>
                    <a:gd name="T9" fmla="*/ 44 h 87"/>
                  </a:gdLst>
                  <a:ahLst/>
                  <a:cxnLst>
                    <a:cxn ang="0">
                      <a:pos x="T0" y="T1"/>
                    </a:cxn>
                    <a:cxn ang="0">
                      <a:pos x="T2" y="T3"/>
                    </a:cxn>
                    <a:cxn ang="0">
                      <a:pos x="T4" y="T5"/>
                    </a:cxn>
                    <a:cxn ang="0">
                      <a:pos x="T6" y="T7"/>
                    </a:cxn>
                    <a:cxn ang="0">
                      <a:pos x="T8" y="T9"/>
                    </a:cxn>
                  </a:cxnLst>
                  <a:rect l="0" t="0" r="r" b="b"/>
                  <a:pathLst>
                    <a:path w="88" h="87">
                      <a:moveTo>
                        <a:pt x="88" y="44"/>
                      </a:moveTo>
                      <a:cubicBezTo>
                        <a:pt x="88" y="19"/>
                        <a:pt x="68" y="0"/>
                        <a:pt x="44" y="0"/>
                      </a:cubicBezTo>
                      <a:cubicBezTo>
                        <a:pt x="20" y="0"/>
                        <a:pt x="1" y="19"/>
                        <a:pt x="0" y="44"/>
                      </a:cubicBezTo>
                      <a:cubicBezTo>
                        <a:pt x="0" y="68"/>
                        <a:pt x="20" y="87"/>
                        <a:pt x="44" y="87"/>
                      </a:cubicBezTo>
                      <a:cubicBezTo>
                        <a:pt x="68" y="87"/>
                        <a:pt x="88" y="68"/>
                        <a:pt x="88" y="4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cs typeface="+mn-ea"/>
                    <a:sym typeface="+mn-lt"/>
                  </a:endParaRPr>
                </a:p>
              </p:txBody>
            </p:sp>
            <p:sp>
              <p:nvSpPr>
                <p:cNvPr id="28" name="Freeform 19"/>
                <p:cNvSpPr/>
                <p:nvPr/>
              </p:nvSpPr>
              <p:spPr bwMode="auto">
                <a:xfrm>
                  <a:off x="6008689" y="2162176"/>
                  <a:ext cx="23813" cy="23813"/>
                </a:xfrm>
                <a:custGeom>
                  <a:avLst/>
                  <a:gdLst>
                    <a:gd name="T0" fmla="*/ 7 w 15"/>
                    <a:gd name="T1" fmla="*/ 0 h 15"/>
                    <a:gd name="T2" fmla="*/ 15 w 15"/>
                    <a:gd name="T3" fmla="*/ 7 h 15"/>
                    <a:gd name="T4" fmla="*/ 7 w 15"/>
                    <a:gd name="T5" fmla="*/ 15 h 15"/>
                    <a:gd name="T6" fmla="*/ 0 w 15"/>
                    <a:gd name="T7" fmla="*/ 7 h 15"/>
                    <a:gd name="T8" fmla="*/ 7 w 15"/>
                    <a:gd name="T9" fmla="*/ 0 h 15"/>
                  </a:gdLst>
                  <a:ahLst/>
                  <a:cxnLst>
                    <a:cxn ang="0">
                      <a:pos x="T0" y="T1"/>
                    </a:cxn>
                    <a:cxn ang="0">
                      <a:pos x="T2" y="T3"/>
                    </a:cxn>
                    <a:cxn ang="0">
                      <a:pos x="T4" y="T5"/>
                    </a:cxn>
                    <a:cxn ang="0">
                      <a:pos x="T6" y="T7"/>
                    </a:cxn>
                    <a:cxn ang="0">
                      <a:pos x="T8" y="T9"/>
                    </a:cxn>
                  </a:cxnLst>
                  <a:rect l="0" t="0" r="r" b="b"/>
                  <a:pathLst>
                    <a:path w="15" h="15">
                      <a:moveTo>
                        <a:pt x="7" y="0"/>
                      </a:moveTo>
                      <a:lnTo>
                        <a:pt x="15" y="7"/>
                      </a:lnTo>
                      <a:lnTo>
                        <a:pt x="7" y="15"/>
                      </a:lnTo>
                      <a:lnTo>
                        <a:pt x="0" y="7"/>
                      </a:lnTo>
                      <a:lnTo>
                        <a:pt x="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cs typeface="+mn-ea"/>
                    <a:sym typeface="+mn-lt"/>
                  </a:endParaRPr>
                </a:p>
              </p:txBody>
            </p:sp>
            <p:sp>
              <p:nvSpPr>
                <p:cNvPr id="29" name="Freeform 20"/>
                <p:cNvSpPr/>
                <p:nvPr/>
              </p:nvSpPr>
              <p:spPr bwMode="auto">
                <a:xfrm>
                  <a:off x="6003926" y="2185988"/>
                  <a:ext cx="33338" cy="85725"/>
                </a:xfrm>
                <a:custGeom>
                  <a:avLst/>
                  <a:gdLst>
                    <a:gd name="T0" fmla="*/ 16 w 21"/>
                    <a:gd name="T1" fmla="*/ 4 h 54"/>
                    <a:gd name="T2" fmla="*/ 10 w 21"/>
                    <a:gd name="T3" fmla="*/ 0 h 54"/>
                    <a:gd name="T4" fmla="*/ 6 w 21"/>
                    <a:gd name="T5" fmla="*/ 4 h 54"/>
                    <a:gd name="T6" fmla="*/ 0 w 21"/>
                    <a:gd name="T7" fmla="*/ 27 h 54"/>
                    <a:gd name="T8" fmla="*/ 10 w 21"/>
                    <a:gd name="T9" fmla="*/ 54 h 54"/>
                    <a:gd name="T10" fmla="*/ 21 w 21"/>
                    <a:gd name="T11" fmla="*/ 27 h 54"/>
                    <a:gd name="T12" fmla="*/ 16 w 21"/>
                    <a:gd name="T13" fmla="*/ 4 h 54"/>
                  </a:gdLst>
                  <a:ahLst/>
                  <a:cxnLst>
                    <a:cxn ang="0">
                      <a:pos x="T0" y="T1"/>
                    </a:cxn>
                    <a:cxn ang="0">
                      <a:pos x="T2" y="T3"/>
                    </a:cxn>
                    <a:cxn ang="0">
                      <a:pos x="T4" y="T5"/>
                    </a:cxn>
                    <a:cxn ang="0">
                      <a:pos x="T6" y="T7"/>
                    </a:cxn>
                    <a:cxn ang="0">
                      <a:pos x="T8" y="T9"/>
                    </a:cxn>
                    <a:cxn ang="0">
                      <a:pos x="T10" y="T11"/>
                    </a:cxn>
                    <a:cxn ang="0">
                      <a:pos x="T12" y="T13"/>
                    </a:cxn>
                  </a:cxnLst>
                  <a:rect l="0" t="0" r="r" b="b"/>
                  <a:pathLst>
                    <a:path w="21" h="54">
                      <a:moveTo>
                        <a:pt x="16" y="4"/>
                      </a:moveTo>
                      <a:lnTo>
                        <a:pt x="10" y="0"/>
                      </a:lnTo>
                      <a:lnTo>
                        <a:pt x="6" y="4"/>
                      </a:lnTo>
                      <a:lnTo>
                        <a:pt x="0" y="27"/>
                      </a:lnTo>
                      <a:lnTo>
                        <a:pt x="10" y="54"/>
                      </a:lnTo>
                      <a:lnTo>
                        <a:pt x="21" y="27"/>
                      </a:lnTo>
                      <a:lnTo>
                        <a:pt x="16"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cs typeface="+mn-ea"/>
                    <a:sym typeface="+mn-lt"/>
                  </a:endParaRPr>
                </a:p>
              </p:txBody>
            </p:sp>
            <p:sp>
              <p:nvSpPr>
                <p:cNvPr id="30" name="Oval 21"/>
                <p:cNvSpPr>
                  <a:spLocks noChangeArrowheads="1"/>
                </p:cNvSpPr>
                <p:nvPr/>
              </p:nvSpPr>
              <p:spPr bwMode="auto">
                <a:xfrm>
                  <a:off x="5594351" y="2033588"/>
                  <a:ext cx="127000" cy="12541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cs typeface="+mn-ea"/>
                    <a:sym typeface="+mn-lt"/>
                  </a:endParaRPr>
                </a:p>
              </p:txBody>
            </p:sp>
            <p:sp>
              <p:nvSpPr>
                <p:cNvPr id="31" name="Freeform 22"/>
                <p:cNvSpPr/>
                <p:nvPr/>
              </p:nvSpPr>
              <p:spPr bwMode="auto">
                <a:xfrm>
                  <a:off x="5543551" y="2165351"/>
                  <a:ext cx="190500" cy="161925"/>
                </a:xfrm>
                <a:custGeom>
                  <a:avLst/>
                  <a:gdLst>
                    <a:gd name="T0" fmla="*/ 91 w 133"/>
                    <a:gd name="T1" fmla="*/ 100 h 112"/>
                    <a:gd name="T2" fmla="*/ 91 w 133"/>
                    <a:gd name="T3" fmla="*/ 100 h 112"/>
                    <a:gd name="T4" fmla="*/ 91 w 133"/>
                    <a:gd name="T5" fmla="*/ 99 h 112"/>
                    <a:gd name="T6" fmla="*/ 91 w 133"/>
                    <a:gd name="T7" fmla="*/ 96 h 112"/>
                    <a:gd name="T8" fmla="*/ 133 w 133"/>
                    <a:gd name="T9" fmla="*/ 13 h 112"/>
                    <a:gd name="T10" fmla="*/ 114 w 133"/>
                    <a:gd name="T11" fmla="*/ 0 h 112"/>
                    <a:gd name="T12" fmla="*/ 80 w 133"/>
                    <a:gd name="T13" fmla="*/ 92 h 112"/>
                    <a:gd name="T14" fmla="*/ 47 w 133"/>
                    <a:gd name="T15" fmla="*/ 0 h 112"/>
                    <a:gd name="T16" fmla="*/ 0 w 133"/>
                    <a:gd name="T17" fmla="*/ 68 h 112"/>
                    <a:gd name="T18" fmla="*/ 0 w 133"/>
                    <a:gd name="T19" fmla="*/ 70 h 112"/>
                    <a:gd name="T20" fmla="*/ 0 w 133"/>
                    <a:gd name="T21" fmla="*/ 71 h 112"/>
                    <a:gd name="T22" fmla="*/ 80 w 133"/>
                    <a:gd name="T23" fmla="*/ 112 h 112"/>
                    <a:gd name="T24" fmla="*/ 94 w 133"/>
                    <a:gd name="T25" fmla="*/ 112 h 112"/>
                    <a:gd name="T26" fmla="*/ 91 w 133"/>
                    <a:gd name="T27" fmla="*/ 10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3" h="112">
                      <a:moveTo>
                        <a:pt x="91" y="100"/>
                      </a:moveTo>
                      <a:cubicBezTo>
                        <a:pt x="91" y="100"/>
                        <a:pt x="91" y="100"/>
                        <a:pt x="91" y="100"/>
                      </a:cubicBezTo>
                      <a:cubicBezTo>
                        <a:pt x="91" y="100"/>
                        <a:pt x="91" y="100"/>
                        <a:pt x="91" y="99"/>
                      </a:cubicBezTo>
                      <a:cubicBezTo>
                        <a:pt x="91" y="98"/>
                        <a:pt x="91" y="97"/>
                        <a:pt x="91" y="96"/>
                      </a:cubicBezTo>
                      <a:cubicBezTo>
                        <a:pt x="93" y="63"/>
                        <a:pt x="108" y="33"/>
                        <a:pt x="133" y="13"/>
                      </a:cubicBezTo>
                      <a:cubicBezTo>
                        <a:pt x="127" y="8"/>
                        <a:pt x="121" y="4"/>
                        <a:pt x="114" y="0"/>
                      </a:cubicBezTo>
                      <a:cubicBezTo>
                        <a:pt x="80" y="92"/>
                        <a:pt x="80" y="92"/>
                        <a:pt x="80" y="92"/>
                      </a:cubicBezTo>
                      <a:cubicBezTo>
                        <a:pt x="47" y="0"/>
                        <a:pt x="47" y="0"/>
                        <a:pt x="47" y="0"/>
                      </a:cubicBezTo>
                      <a:cubicBezTo>
                        <a:pt x="21" y="12"/>
                        <a:pt x="2" y="38"/>
                        <a:pt x="0" y="68"/>
                      </a:cubicBezTo>
                      <a:cubicBezTo>
                        <a:pt x="0" y="69"/>
                        <a:pt x="0" y="70"/>
                        <a:pt x="0" y="70"/>
                      </a:cubicBezTo>
                      <a:cubicBezTo>
                        <a:pt x="0" y="71"/>
                        <a:pt x="0" y="71"/>
                        <a:pt x="0" y="71"/>
                      </a:cubicBezTo>
                      <a:cubicBezTo>
                        <a:pt x="1" y="90"/>
                        <a:pt x="37" y="112"/>
                        <a:pt x="80" y="112"/>
                      </a:cubicBezTo>
                      <a:cubicBezTo>
                        <a:pt x="85" y="112"/>
                        <a:pt x="89" y="112"/>
                        <a:pt x="94" y="112"/>
                      </a:cubicBezTo>
                      <a:cubicBezTo>
                        <a:pt x="92" y="108"/>
                        <a:pt x="91" y="104"/>
                        <a:pt x="91" y="10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cs typeface="+mn-ea"/>
                    <a:sym typeface="+mn-lt"/>
                  </a:endParaRPr>
                </a:p>
              </p:txBody>
            </p:sp>
            <p:sp>
              <p:nvSpPr>
                <p:cNvPr id="32" name="Freeform 23"/>
                <p:cNvSpPr/>
                <p:nvPr/>
              </p:nvSpPr>
              <p:spPr bwMode="auto">
                <a:xfrm>
                  <a:off x="5646739" y="2162176"/>
                  <a:ext cx="23813" cy="23813"/>
                </a:xfrm>
                <a:custGeom>
                  <a:avLst/>
                  <a:gdLst>
                    <a:gd name="T0" fmla="*/ 7 w 15"/>
                    <a:gd name="T1" fmla="*/ 0 h 15"/>
                    <a:gd name="T2" fmla="*/ 15 w 15"/>
                    <a:gd name="T3" fmla="*/ 7 h 15"/>
                    <a:gd name="T4" fmla="*/ 7 w 15"/>
                    <a:gd name="T5" fmla="*/ 15 h 15"/>
                    <a:gd name="T6" fmla="*/ 0 w 15"/>
                    <a:gd name="T7" fmla="*/ 7 h 15"/>
                    <a:gd name="T8" fmla="*/ 7 w 15"/>
                    <a:gd name="T9" fmla="*/ 0 h 15"/>
                  </a:gdLst>
                  <a:ahLst/>
                  <a:cxnLst>
                    <a:cxn ang="0">
                      <a:pos x="T0" y="T1"/>
                    </a:cxn>
                    <a:cxn ang="0">
                      <a:pos x="T2" y="T3"/>
                    </a:cxn>
                    <a:cxn ang="0">
                      <a:pos x="T4" y="T5"/>
                    </a:cxn>
                    <a:cxn ang="0">
                      <a:pos x="T6" y="T7"/>
                    </a:cxn>
                    <a:cxn ang="0">
                      <a:pos x="T8" y="T9"/>
                    </a:cxn>
                  </a:cxnLst>
                  <a:rect l="0" t="0" r="r" b="b"/>
                  <a:pathLst>
                    <a:path w="15" h="15">
                      <a:moveTo>
                        <a:pt x="7" y="0"/>
                      </a:moveTo>
                      <a:lnTo>
                        <a:pt x="15" y="7"/>
                      </a:lnTo>
                      <a:lnTo>
                        <a:pt x="7" y="15"/>
                      </a:lnTo>
                      <a:lnTo>
                        <a:pt x="0" y="7"/>
                      </a:lnTo>
                      <a:lnTo>
                        <a:pt x="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cs typeface="+mn-ea"/>
                    <a:sym typeface="+mn-lt"/>
                  </a:endParaRPr>
                </a:p>
              </p:txBody>
            </p:sp>
            <p:sp>
              <p:nvSpPr>
                <p:cNvPr id="33" name="Freeform 24"/>
                <p:cNvSpPr/>
                <p:nvPr/>
              </p:nvSpPr>
              <p:spPr bwMode="auto">
                <a:xfrm>
                  <a:off x="5641976" y="2185988"/>
                  <a:ext cx="33338" cy="85725"/>
                </a:xfrm>
                <a:custGeom>
                  <a:avLst/>
                  <a:gdLst>
                    <a:gd name="T0" fmla="*/ 16 w 21"/>
                    <a:gd name="T1" fmla="*/ 4 h 54"/>
                    <a:gd name="T2" fmla="*/ 10 w 21"/>
                    <a:gd name="T3" fmla="*/ 0 h 54"/>
                    <a:gd name="T4" fmla="*/ 5 w 21"/>
                    <a:gd name="T5" fmla="*/ 4 h 54"/>
                    <a:gd name="T6" fmla="*/ 0 w 21"/>
                    <a:gd name="T7" fmla="*/ 27 h 54"/>
                    <a:gd name="T8" fmla="*/ 10 w 21"/>
                    <a:gd name="T9" fmla="*/ 54 h 54"/>
                    <a:gd name="T10" fmla="*/ 21 w 21"/>
                    <a:gd name="T11" fmla="*/ 27 h 54"/>
                    <a:gd name="T12" fmla="*/ 16 w 21"/>
                    <a:gd name="T13" fmla="*/ 4 h 54"/>
                  </a:gdLst>
                  <a:ahLst/>
                  <a:cxnLst>
                    <a:cxn ang="0">
                      <a:pos x="T0" y="T1"/>
                    </a:cxn>
                    <a:cxn ang="0">
                      <a:pos x="T2" y="T3"/>
                    </a:cxn>
                    <a:cxn ang="0">
                      <a:pos x="T4" y="T5"/>
                    </a:cxn>
                    <a:cxn ang="0">
                      <a:pos x="T6" y="T7"/>
                    </a:cxn>
                    <a:cxn ang="0">
                      <a:pos x="T8" y="T9"/>
                    </a:cxn>
                    <a:cxn ang="0">
                      <a:pos x="T10" y="T11"/>
                    </a:cxn>
                    <a:cxn ang="0">
                      <a:pos x="T12" y="T13"/>
                    </a:cxn>
                  </a:cxnLst>
                  <a:rect l="0" t="0" r="r" b="b"/>
                  <a:pathLst>
                    <a:path w="21" h="54">
                      <a:moveTo>
                        <a:pt x="16" y="4"/>
                      </a:moveTo>
                      <a:lnTo>
                        <a:pt x="10" y="0"/>
                      </a:lnTo>
                      <a:lnTo>
                        <a:pt x="5" y="4"/>
                      </a:lnTo>
                      <a:lnTo>
                        <a:pt x="0" y="27"/>
                      </a:lnTo>
                      <a:lnTo>
                        <a:pt x="10" y="54"/>
                      </a:lnTo>
                      <a:lnTo>
                        <a:pt x="21" y="27"/>
                      </a:lnTo>
                      <a:lnTo>
                        <a:pt x="16"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cs typeface="+mn-ea"/>
                    <a:sym typeface="+mn-lt"/>
                  </a:endParaRPr>
                </a:p>
              </p:txBody>
            </p:sp>
            <p:sp>
              <p:nvSpPr>
                <p:cNvPr id="34" name="Freeform 25"/>
                <p:cNvSpPr/>
                <p:nvPr/>
              </p:nvSpPr>
              <p:spPr bwMode="auto">
                <a:xfrm>
                  <a:off x="5943601" y="2165351"/>
                  <a:ext cx="192088" cy="161925"/>
                </a:xfrm>
                <a:custGeom>
                  <a:avLst/>
                  <a:gdLst>
                    <a:gd name="T0" fmla="*/ 133 w 133"/>
                    <a:gd name="T1" fmla="*/ 69 h 113"/>
                    <a:gd name="T2" fmla="*/ 87 w 133"/>
                    <a:gd name="T3" fmla="*/ 0 h 113"/>
                    <a:gd name="T4" fmla="*/ 53 w 133"/>
                    <a:gd name="T5" fmla="*/ 92 h 113"/>
                    <a:gd name="T6" fmla="*/ 20 w 133"/>
                    <a:gd name="T7" fmla="*/ 0 h 113"/>
                    <a:gd name="T8" fmla="*/ 0 w 133"/>
                    <a:gd name="T9" fmla="*/ 13 h 113"/>
                    <a:gd name="T10" fmla="*/ 22 w 133"/>
                    <a:gd name="T11" fmla="*/ 37 h 113"/>
                    <a:gd name="T12" fmla="*/ 43 w 133"/>
                    <a:gd name="T13" fmla="*/ 96 h 113"/>
                    <a:gd name="T14" fmla="*/ 43 w 133"/>
                    <a:gd name="T15" fmla="*/ 99 h 113"/>
                    <a:gd name="T16" fmla="*/ 43 w 133"/>
                    <a:gd name="T17" fmla="*/ 100 h 113"/>
                    <a:gd name="T18" fmla="*/ 43 w 133"/>
                    <a:gd name="T19" fmla="*/ 100 h 113"/>
                    <a:gd name="T20" fmla="*/ 40 w 133"/>
                    <a:gd name="T21" fmla="*/ 112 h 113"/>
                    <a:gd name="T22" fmla="*/ 53 w 133"/>
                    <a:gd name="T23" fmla="*/ 113 h 113"/>
                    <a:gd name="T24" fmla="*/ 133 w 133"/>
                    <a:gd name="T25" fmla="*/ 71 h 113"/>
                    <a:gd name="T26" fmla="*/ 133 w 133"/>
                    <a:gd name="T27" fmla="*/ 70 h 113"/>
                    <a:gd name="T28" fmla="*/ 133 w 133"/>
                    <a:gd name="T29" fmla="*/ 69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3" h="113">
                      <a:moveTo>
                        <a:pt x="133" y="69"/>
                      </a:moveTo>
                      <a:cubicBezTo>
                        <a:pt x="131" y="38"/>
                        <a:pt x="113" y="12"/>
                        <a:pt x="87" y="0"/>
                      </a:cubicBezTo>
                      <a:cubicBezTo>
                        <a:pt x="53" y="92"/>
                        <a:pt x="53" y="92"/>
                        <a:pt x="53" y="92"/>
                      </a:cubicBezTo>
                      <a:cubicBezTo>
                        <a:pt x="20" y="0"/>
                        <a:pt x="20" y="0"/>
                        <a:pt x="20" y="0"/>
                      </a:cubicBezTo>
                      <a:cubicBezTo>
                        <a:pt x="13" y="4"/>
                        <a:pt x="6" y="8"/>
                        <a:pt x="0" y="13"/>
                      </a:cubicBezTo>
                      <a:cubicBezTo>
                        <a:pt x="9" y="20"/>
                        <a:pt x="16" y="28"/>
                        <a:pt x="22" y="37"/>
                      </a:cubicBezTo>
                      <a:cubicBezTo>
                        <a:pt x="34" y="55"/>
                        <a:pt x="41" y="75"/>
                        <a:pt x="43" y="96"/>
                      </a:cubicBezTo>
                      <a:cubicBezTo>
                        <a:pt x="43" y="97"/>
                        <a:pt x="43" y="98"/>
                        <a:pt x="43" y="99"/>
                      </a:cubicBezTo>
                      <a:cubicBezTo>
                        <a:pt x="43" y="100"/>
                        <a:pt x="43" y="100"/>
                        <a:pt x="43" y="100"/>
                      </a:cubicBezTo>
                      <a:cubicBezTo>
                        <a:pt x="43" y="100"/>
                        <a:pt x="43" y="100"/>
                        <a:pt x="43" y="100"/>
                      </a:cubicBezTo>
                      <a:cubicBezTo>
                        <a:pt x="43" y="104"/>
                        <a:pt x="41" y="108"/>
                        <a:pt x="40" y="112"/>
                      </a:cubicBezTo>
                      <a:cubicBezTo>
                        <a:pt x="44" y="112"/>
                        <a:pt x="49" y="113"/>
                        <a:pt x="53" y="113"/>
                      </a:cubicBezTo>
                      <a:cubicBezTo>
                        <a:pt x="97" y="112"/>
                        <a:pt x="132" y="90"/>
                        <a:pt x="133" y="71"/>
                      </a:cubicBezTo>
                      <a:cubicBezTo>
                        <a:pt x="133" y="71"/>
                        <a:pt x="133" y="71"/>
                        <a:pt x="133" y="70"/>
                      </a:cubicBezTo>
                      <a:cubicBezTo>
                        <a:pt x="133" y="70"/>
                        <a:pt x="133" y="69"/>
                        <a:pt x="133" y="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cs typeface="+mn-ea"/>
                    <a:sym typeface="+mn-lt"/>
                  </a:endParaRPr>
                </a:p>
              </p:txBody>
            </p:sp>
          </p:grpSp>
        </p:grpSp>
      </p:grpSp>
      <p:grpSp>
        <p:nvGrpSpPr>
          <p:cNvPr id="35" name="组合 144"/>
          <p:cNvGrpSpPr/>
          <p:nvPr/>
        </p:nvGrpSpPr>
        <p:grpSpPr>
          <a:xfrm>
            <a:off x="6141429" y="2004532"/>
            <a:ext cx="1606802" cy="1607300"/>
            <a:chOff x="6270763" y="1796350"/>
            <a:chExt cx="1614487" cy="1614488"/>
          </a:xfrm>
        </p:grpSpPr>
        <p:sp>
          <p:nvSpPr>
            <p:cNvPr id="36" name="Freeform 5"/>
            <p:cNvSpPr/>
            <p:nvPr/>
          </p:nvSpPr>
          <p:spPr bwMode="auto">
            <a:xfrm>
              <a:off x="6270763" y="1796350"/>
              <a:ext cx="1614487" cy="1614488"/>
            </a:xfrm>
            <a:custGeom>
              <a:avLst/>
              <a:gdLst>
                <a:gd name="T0" fmla="*/ 0 w 86"/>
                <a:gd name="T1" fmla="*/ 86 h 86"/>
                <a:gd name="T2" fmla="*/ 0 w 86"/>
                <a:gd name="T3" fmla="*/ 22 h 86"/>
                <a:gd name="T4" fmla="*/ 23 w 86"/>
                <a:gd name="T5" fmla="*/ 0 h 86"/>
                <a:gd name="T6" fmla="*/ 86 w 86"/>
                <a:gd name="T7" fmla="*/ 0 h 86"/>
                <a:gd name="T8" fmla="*/ 86 w 86"/>
                <a:gd name="T9" fmla="*/ 63 h 86"/>
                <a:gd name="T10" fmla="*/ 64 w 86"/>
                <a:gd name="T11" fmla="*/ 86 h 86"/>
                <a:gd name="T12" fmla="*/ 0 w 86"/>
                <a:gd name="T13" fmla="*/ 86 h 86"/>
              </a:gdLst>
              <a:ahLst/>
              <a:cxnLst>
                <a:cxn ang="0">
                  <a:pos x="T0" y="T1"/>
                </a:cxn>
                <a:cxn ang="0">
                  <a:pos x="T2" y="T3"/>
                </a:cxn>
                <a:cxn ang="0">
                  <a:pos x="T4" y="T5"/>
                </a:cxn>
                <a:cxn ang="0">
                  <a:pos x="T6" y="T7"/>
                </a:cxn>
                <a:cxn ang="0">
                  <a:pos x="T8" y="T9"/>
                </a:cxn>
                <a:cxn ang="0">
                  <a:pos x="T10" y="T11"/>
                </a:cxn>
                <a:cxn ang="0">
                  <a:pos x="T12" y="T13"/>
                </a:cxn>
              </a:cxnLst>
              <a:rect l="0" t="0" r="r" b="b"/>
              <a:pathLst>
                <a:path w="86" h="86">
                  <a:moveTo>
                    <a:pt x="0" y="86"/>
                  </a:moveTo>
                  <a:cubicBezTo>
                    <a:pt x="0" y="22"/>
                    <a:pt x="0" y="22"/>
                    <a:pt x="0" y="22"/>
                  </a:cubicBezTo>
                  <a:cubicBezTo>
                    <a:pt x="0" y="10"/>
                    <a:pt x="10" y="0"/>
                    <a:pt x="23" y="0"/>
                  </a:cubicBezTo>
                  <a:cubicBezTo>
                    <a:pt x="86" y="0"/>
                    <a:pt x="86" y="0"/>
                    <a:pt x="86" y="0"/>
                  </a:cubicBezTo>
                  <a:cubicBezTo>
                    <a:pt x="86" y="63"/>
                    <a:pt x="86" y="63"/>
                    <a:pt x="86" y="63"/>
                  </a:cubicBezTo>
                  <a:cubicBezTo>
                    <a:pt x="86" y="76"/>
                    <a:pt x="76" y="86"/>
                    <a:pt x="64" y="86"/>
                  </a:cubicBezTo>
                  <a:lnTo>
                    <a:pt x="0" y="86"/>
                  </a:lnTo>
                  <a:close/>
                </a:path>
              </a:pathLst>
            </a:custGeom>
            <a:solidFill>
              <a:srgbClr val="388BA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sym typeface="+mn-lt"/>
              </a:endParaRPr>
            </a:p>
          </p:txBody>
        </p:sp>
        <p:grpSp>
          <p:nvGrpSpPr>
            <p:cNvPr id="37" name="组合 129"/>
            <p:cNvGrpSpPr/>
            <p:nvPr/>
          </p:nvGrpSpPr>
          <p:grpSpPr>
            <a:xfrm>
              <a:off x="6973940" y="2010413"/>
              <a:ext cx="630485" cy="647627"/>
              <a:chOff x="5572126" y="3962401"/>
              <a:chExt cx="525463" cy="539750"/>
            </a:xfrm>
            <a:solidFill>
              <a:schemeClr val="bg1"/>
            </a:solidFill>
          </p:grpSpPr>
          <p:sp>
            <p:nvSpPr>
              <p:cNvPr id="38" name="Freeform 26"/>
              <p:cNvSpPr>
                <a:spLocks noEditPoints="1"/>
              </p:cNvSpPr>
              <p:nvPr/>
            </p:nvSpPr>
            <p:spPr bwMode="auto">
              <a:xfrm>
                <a:off x="5572126" y="4130676"/>
                <a:ext cx="371475" cy="371475"/>
              </a:xfrm>
              <a:custGeom>
                <a:avLst/>
                <a:gdLst>
                  <a:gd name="T0" fmla="*/ 258 w 258"/>
                  <a:gd name="T1" fmla="*/ 156 h 259"/>
                  <a:gd name="T2" fmla="*/ 258 w 258"/>
                  <a:gd name="T3" fmla="*/ 104 h 259"/>
                  <a:gd name="T4" fmla="*/ 239 w 258"/>
                  <a:gd name="T5" fmla="*/ 94 h 259"/>
                  <a:gd name="T6" fmla="*/ 232 w 258"/>
                  <a:gd name="T7" fmla="*/ 78 h 259"/>
                  <a:gd name="T8" fmla="*/ 239 w 258"/>
                  <a:gd name="T9" fmla="*/ 57 h 259"/>
                  <a:gd name="T10" fmla="*/ 202 w 258"/>
                  <a:gd name="T11" fmla="*/ 20 h 259"/>
                  <a:gd name="T12" fmla="*/ 180 w 258"/>
                  <a:gd name="T13" fmla="*/ 27 h 259"/>
                  <a:gd name="T14" fmla="*/ 166 w 258"/>
                  <a:gd name="T15" fmla="*/ 21 h 259"/>
                  <a:gd name="T16" fmla="*/ 155 w 258"/>
                  <a:gd name="T17" fmla="*/ 0 h 259"/>
                  <a:gd name="T18" fmla="*/ 103 w 258"/>
                  <a:gd name="T19" fmla="*/ 0 h 259"/>
                  <a:gd name="T20" fmla="*/ 92 w 258"/>
                  <a:gd name="T21" fmla="*/ 21 h 259"/>
                  <a:gd name="T22" fmla="*/ 79 w 258"/>
                  <a:gd name="T23" fmla="*/ 26 h 259"/>
                  <a:gd name="T24" fmla="*/ 56 w 258"/>
                  <a:gd name="T25" fmla="*/ 19 h 259"/>
                  <a:gd name="T26" fmla="*/ 19 w 258"/>
                  <a:gd name="T27" fmla="*/ 56 h 259"/>
                  <a:gd name="T28" fmla="*/ 26 w 258"/>
                  <a:gd name="T29" fmla="*/ 79 h 259"/>
                  <a:gd name="T30" fmla="*/ 21 w 258"/>
                  <a:gd name="T31" fmla="*/ 92 h 259"/>
                  <a:gd name="T32" fmla="*/ 0 w 258"/>
                  <a:gd name="T33" fmla="*/ 103 h 259"/>
                  <a:gd name="T34" fmla="*/ 0 w 258"/>
                  <a:gd name="T35" fmla="*/ 155 h 259"/>
                  <a:gd name="T36" fmla="*/ 20 w 258"/>
                  <a:gd name="T37" fmla="*/ 166 h 259"/>
                  <a:gd name="T38" fmla="*/ 26 w 258"/>
                  <a:gd name="T39" fmla="*/ 180 h 259"/>
                  <a:gd name="T40" fmla="*/ 19 w 258"/>
                  <a:gd name="T41" fmla="*/ 202 h 259"/>
                  <a:gd name="T42" fmla="*/ 56 w 258"/>
                  <a:gd name="T43" fmla="*/ 239 h 259"/>
                  <a:gd name="T44" fmla="*/ 76 w 258"/>
                  <a:gd name="T45" fmla="*/ 233 h 259"/>
                  <a:gd name="T46" fmla="*/ 92 w 258"/>
                  <a:gd name="T47" fmla="*/ 240 h 259"/>
                  <a:gd name="T48" fmla="*/ 102 w 258"/>
                  <a:gd name="T49" fmla="*/ 259 h 259"/>
                  <a:gd name="T50" fmla="*/ 155 w 258"/>
                  <a:gd name="T51" fmla="*/ 259 h 259"/>
                  <a:gd name="T52" fmla="*/ 164 w 258"/>
                  <a:gd name="T53" fmla="*/ 240 h 259"/>
                  <a:gd name="T54" fmla="*/ 181 w 258"/>
                  <a:gd name="T55" fmla="*/ 233 h 259"/>
                  <a:gd name="T56" fmla="*/ 201 w 258"/>
                  <a:gd name="T57" fmla="*/ 240 h 259"/>
                  <a:gd name="T58" fmla="*/ 238 w 258"/>
                  <a:gd name="T59" fmla="*/ 202 h 259"/>
                  <a:gd name="T60" fmla="*/ 232 w 258"/>
                  <a:gd name="T61" fmla="*/ 183 h 259"/>
                  <a:gd name="T62" fmla="*/ 239 w 258"/>
                  <a:gd name="T63" fmla="*/ 166 h 259"/>
                  <a:gd name="T64" fmla="*/ 258 w 258"/>
                  <a:gd name="T65" fmla="*/ 156 h 259"/>
                  <a:gd name="T66" fmla="*/ 187 w 258"/>
                  <a:gd name="T67" fmla="*/ 130 h 259"/>
                  <a:gd name="T68" fmla="*/ 130 w 258"/>
                  <a:gd name="T69" fmla="*/ 188 h 259"/>
                  <a:gd name="T70" fmla="*/ 71 w 258"/>
                  <a:gd name="T71" fmla="*/ 130 h 259"/>
                  <a:gd name="T72" fmla="*/ 130 w 258"/>
                  <a:gd name="T73" fmla="*/ 72 h 259"/>
                  <a:gd name="T74" fmla="*/ 187 w 258"/>
                  <a:gd name="T75" fmla="*/ 130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58" h="259">
                    <a:moveTo>
                      <a:pt x="258" y="156"/>
                    </a:moveTo>
                    <a:cubicBezTo>
                      <a:pt x="258" y="104"/>
                      <a:pt x="258" y="104"/>
                      <a:pt x="258" y="104"/>
                    </a:cubicBezTo>
                    <a:cubicBezTo>
                      <a:pt x="239" y="94"/>
                      <a:pt x="239" y="94"/>
                      <a:pt x="239" y="94"/>
                    </a:cubicBezTo>
                    <a:cubicBezTo>
                      <a:pt x="237" y="88"/>
                      <a:pt x="235" y="83"/>
                      <a:pt x="232" y="78"/>
                    </a:cubicBezTo>
                    <a:cubicBezTo>
                      <a:pt x="239" y="57"/>
                      <a:pt x="239" y="57"/>
                      <a:pt x="239" y="57"/>
                    </a:cubicBezTo>
                    <a:cubicBezTo>
                      <a:pt x="202" y="20"/>
                      <a:pt x="202" y="20"/>
                      <a:pt x="202" y="20"/>
                    </a:cubicBezTo>
                    <a:cubicBezTo>
                      <a:pt x="180" y="27"/>
                      <a:pt x="180" y="27"/>
                      <a:pt x="180" y="27"/>
                    </a:cubicBezTo>
                    <a:cubicBezTo>
                      <a:pt x="175" y="25"/>
                      <a:pt x="171" y="23"/>
                      <a:pt x="166" y="21"/>
                    </a:cubicBezTo>
                    <a:cubicBezTo>
                      <a:pt x="155" y="0"/>
                      <a:pt x="155" y="0"/>
                      <a:pt x="155" y="0"/>
                    </a:cubicBezTo>
                    <a:cubicBezTo>
                      <a:pt x="103" y="0"/>
                      <a:pt x="103" y="0"/>
                      <a:pt x="103" y="0"/>
                    </a:cubicBezTo>
                    <a:cubicBezTo>
                      <a:pt x="92" y="21"/>
                      <a:pt x="92" y="21"/>
                      <a:pt x="92" y="21"/>
                    </a:cubicBezTo>
                    <a:cubicBezTo>
                      <a:pt x="88" y="23"/>
                      <a:pt x="83" y="25"/>
                      <a:pt x="79" y="26"/>
                    </a:cubicBezTo>
                    <a:cubicBezTo>
                      <a:pt x="56" y="19"/>
                      <a:pt x="56" y="19"/>
                      <a:pt x="56" y="19"/>
                    </a:cubicBezTo>
                    <a:cubicBezTo>
                      <a:pt x="19" y="56"/>
                      <a:pt x="19" y="56"/>
                      <a:pt x="19" y="56"/>
                    </a:cubicBezTo>
                    <a:cubicBezTo>
                      <a:pt x="26" y="79"/>
                      <a:pt x="26" y="79"/>
                      <a:pt x="26" y="79"/>
                    </a:cubicBezTo>
                    <a:cubicBezTo>
                      <a:pt x="24" y="83"/>
                      <a:pt x="22" y="87"/>
                      <a:pt x="21" y="92"/>
                    </a:cubicBezTo>
                    <a:cubicBezTo>
                      <a:pt x="0" y="103"/>
                      <a:pt x="0" y="103"/>
                      <a:pt x="0" y="103"/>
                    </a:cubicBezTo>
                    <a:cubicBezTo>
                      <a:pt x="0" y="155"/>
                      <a:pt x="0" y="155"/>
                      <a:pt x="0" y="155"/>
                    </a:cubicBezTo>
                    <a:cubicBezTo>
                      <a:pt x="20" y="166"/>
                      <a:pt x="20" y="166"/>
                      <a:pt x="20" y="166"/>
                    </a:cubicBezTo>
                    <a:cubicBezTo>
                      <a:pt x="21" y="171"/>
                      <a:pt x="23" y="176"/>
                      <a:pt x="26" y="180"/>
                    </a:cubicBezTo>
                    <a:cubicBezTo>
                      <a:pt x="19" y="202"/>
                      <a:pt x="19" y="202"/>
                      <a:pt x="19" y="202"/>
                    </a:cubicBezTo>
                    <a:cubicBezTo>
                      <a:pt x="56" y="239"/>
                      <a:pt x="56" y="239"/>
                      <a:pt x="56" y="239"/>
                    </a:cubicBezTo>
                    <a:cubicBezTo>
                      <a:pt x="76" y="233"/>
                      <a:pt x="76" y="233"/>
                      <a:pt x="76" y="233"/>
                    </a:cubicBezTo>
                    <a:cubicBezTo>
                      <a:pt x="81" y="235"/>
                      <a:pt x="87" y="238"/>
                      <a:pt x="92" y="240"/>
                    </a:cubicBezTo>
                    <a:cubicBezTo>
                      <a:pt x="102" y="259"/>
                      <a:pt x="102" y="259"/>
                      <a:pt x="102" y="259"/>
                    </a:cubicBezTo>
                    <a:cubicBezTo>
                      <a:pt x="155" y="259"/>
                      <a:pt x="155" y="259"/>
                      <a:pt x="155" y="259"/>
                    </a:cubicBezTo>
                    <a:cubicBezTo>
                      <a:pt x="164" y="240"/>
                      <a:pt x="164" y="240"/>
                      <a:pt x="164" y="240"/>
                    </a:cubicBezTo>
                    <a:cubicBezTo>
                      <a:pt x="170" y="239"/>
                      <a:pt x="176" y="236"/>
                      <a:pt x="181" y="233"/>
                    </a:cubicBezTo>
                    <a:cubicBezTo>
                      <a:pt x="201" y="240"/>
                      <a:pt x="201" y="240"/>
                      <a:pt x="201" y="240"/>
                    </a:cubicBezTo>
                    <a:cubicBezTo>
                      <a:pt x="238" y="202"/>
                      <a:pt x="238" y="202"/>
                      <a:pt x="238" y="202"/>
                    </a:cubicBezTo>
                    <a:cubicBezTo>
                      <a:pt x="232" y="183"/>
                      <a:pt x="232" y="183"/>
                      <a:pt x="232" y="183"/>
                    </a:cubicBezTo>
                    <a:cubicBezTo>
                      <a:pt x="235" y="177"/>
                      <a:pt x="237" y="172"/>
                      <a:pt x="239" y="166"/>
                    </a:cubicBezTo>
                    <a:lnTo>
                      <a:pt x="258" y="156"/>
                    </a:lnTo>
                    <a:close/>
                    <a:moveTo>
                      <a:pt x="187" y="130"/>
                    </a:moveTo>
                    <a:cubicBezTo>
                      <a:pt x="187" y="162"/>
                      <a:pt x="161" y="188"/>
                      <a:pt x="130" y="188"/>
                    </a:cubicBezTo>
                    <a:cubicBezTo>
                      <a:pt x="97" y="188"/>
                      <a:pt x="71" y="162"/>
                      <a:pt x="71" y="130"/>
                    </a:cubicBezTo>
                    <a:cubicBezTo>
                      <a:pt x="71" y="98"/>
                      <a:pt x="97" y="72"/>
                      <a:pt x="130" y="72"/>
                    </a:cubicBezTo>
                    <a:cubicBezTo>
                      <a:pt x="161" y="72"/>
                      <a:pt x="187" y="98"/>
                      <a:pt x="187" y="13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sym typeface="+mn-lt"/>
                </a:endParaRPr>
              </a:p>
            </p:txBody>
          </p:sp>
          <p:sp>
            <p:nvSpPr>
              <p:cNvPr id="39" name="Freeform 27"/>
              <p:cNvSpPr>
                <a:spLocks noEditPoints="1"/>
              </p:cNvSpPr>
              <p:nvPr/>
            </p:nvSpPr>
            <p:spPr bwMode="auto">
              <a:xfrm>
                <a:off x="5818189" y="3962401"/>
                <a:ext cx="192088" cy="188913"/>
              </a:xfrm>
              <a:custGeom>
                <a:avLst/>
                <a:gdLst>
                  <a:gd name="T0" fmla="*/ 133 w 133"/>
                  <a:gd name="T1" fmla="*/ 80 h 132"/>
                  <a:gd name="T2" fmla="*/ 133 w 133"/>
                  <a:gd name="T3" fmla="*/ 53 h 132"/>
                  <a:gd name="T4" fmla="*/ 123 w 133"/>
                  <a:gd name="T5" fmla="*/ 48 h 132"/>
                  <a:gd name="T6" fmla="*/ 120 w 133"/>
                  <a:gd name="T7" fmla="*/ 40 h 132"/>
                  <a:gd name="T8" fmla="*/ 123 w 133"/>
                  <a:gd name="T9" fmla="*/ 29 h 132"/>
                  <a:gd name="T10" fmla="*/ 104 w 133"/>
                  <a:gd name="T11" fmla="*/ 9 h 132"/>
                  <a:gd name="T12" fmla="*/ 93 w 133"/>
                  <a:gd name="T13" fmla="*/ 13 h 132"/>
                  <a:gd name="T14" fmla="*/ 86 w 133"/>
                  <a:gd name="T15" fmla="*/ 10 h 132"/>
                  <a:gd name="T16" fmla="*/ 80 w 133"/>
                  <a:gd name="T17" fmla="*/ 0 h 132"/>
                  <a:gd name="T18" fmla="*/ 53 w 133"/>
                  <a:gd name="T19" fmla="*/ 0 h 132"/>
                  <a:gd name="T20" fmla="*/ 48 w 133"/>
                  <a:gd name="T21" fmla="*/ 10 h 132"/>
                  <a:gd name="T22" fmla="*/ 41 w 133"/>
                  <a:gd name="T23" fmla="*/ 13 h 132"/>
                  <a:gd name="T24" fmla="*/ 29 w 133"/>
                  <a:gd name="T25" fmla="*/ 9 h 132"/>
                  <a:gd name="T26" fmla="*/ 10 w 133"/>
                  <a:gd name="T27" fmla="*/ 28 h 132"/>
                  <a:gd name="T28" fmla="*/ 14 w 133"/>
                  <a:gd name="T29" fmla="*/ 40 h 132"/>
                  <a:gd name="T30" fmla="*/ 11 w 133"/>
                  <a:gd name="T31" fmla="*/ 47 h 132"/>
                  <a:gd name="T32" fmla="*/ 0 w 133"/>
                  <a:gd name="T33" fmla="*/ 52 h 132"/>
                  <a:gd name="T34" fmla="*/ 0 w 133"/>
                  <a:gd name="T35" fmla="*/ 79 h 132"/>
                  <a:gd name="T36" fmla="*/ 11 w 133"/>
                  <a:gd name="T37" fmla="*/ 85 h 132"/>
                  <a:gd name="T38" fmla="*/ 13 w 133"/>
                  <a:gd name="T39" fmla="*/ 92 h 132"/>
                  <a:gd name="T40" fmla="*/ 10 w 133"/>
                  <a:gd name="T41" fmla="*/ 103 h 132"/>
                  <a:gd name="T42" fmla="*/ 29 w 133"/>
                  <a:gd name="T43" fmla="*/ 122 h 132"/>
                  <a:gd name="T44" fmla="*/ 39 w 133"/>
                  <a:gd name="T45" fmla="*/ 119 h 132"/>
                  <a:gd name="T46" fmla="*/ 48 w 133"/>
                  <a:gd name="T47" fmla="*/ 122 h 132"/>
                  <a:gd name="T48" fmla="*/ 53 w 133"/>
                  <a:gd name="T49" fmla="*/ 132 h 132"/>
                  <a:gd name="T50" fmla="*/ 80 w 133"/>
                  <a:gd name="T51" fmla="*/ 132 h 132"/>
                  <a:gd name="T52" fmla="*/ 85 w 133"/>
                  <a:gd name="T53" fmla="*/ 123 h 132"/>
                  <a:gd name="T54" fmla="*/ 94 w 133"/>
                  <a:gd name="T55" fmla="*/ 119 h 132"/>
                  <a:gd name="T56" fmla="*/ 104 w 133"/>
                  <a:gd name="T57" fmla="*/ 122 h 132"/>
                  <a:gd name="T58" fmla="*/ 123 w 133"/>
                  <a:gd name="T59" fmla="*/ 103 h 132"/>
                  <a:gd name="T60" fmla="*/ 120 w 133"/>
                  <a:gd name="T61" fmla="*/ 93 h 132"/>
                  <a:gd name="T62" fmla="*/ 123 w 133"/>
                  <a:gd name="T63" fmla="*/ 85 h 132"/>
                  <a:gd name="T64" fmla="*/ 133 w 133"/>
                  <a:gd name="T65" fmla="*/ 80 h 132"/>
                  <a:gd name="T66" fmla="*/ 97 w 133"/>
                  <a:gd name="T67" fmla="*/ 66 h 132"/>
                  <a:gd name="T68" fmla="*/ 67 w 133"/>
                  <a:gd name="T69" fmla="*/ 96 h 132"/>
                  <a:gd name="T70" fmla="*/ 37 w 133"/>
                  <a:gd name="T71" fmla="*/ 66 h 132"/>
                  <a:gd name="T72" fmla="*/ 67 w 133"/>
                  <a:gd name="T73" fmla="*/ 37 h 132"/>
                  <a:gd name="T74" fmla="*/ 97 w 133"/>
                  <a:gd name="T75" fmla="*/ 66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3" h="132">
                    <a:moveTo>
                      <a:pt x="133" y="80"/>
                    </a:moveTo>
                    <a:cubicBezTo>
                      <a:pt x="133" y="53"/>
                      <a:pt x="133" y="53"/>
                      <a:pt x="133" y="53"/>
                    </a:cubicBezTo>
                    <a:cubicBezTo>
                      <a:pt x="123" y="48"/>
                      <a:pt x="123" y="48"/>
                      <a:pt x="123" y="48"/>
                    </a:cubicBezTo>
                    <a:cubicBezTo>
                      <a:pt x="122" y="45"/>
                      <a:pt x="121" y="42"/>
                      <a:pt x="120" y="40"/>
                    </a:cubicBezTo>
                    <a:cubicBezTo>
                      <a:pt x="123" y="29"/>
                      <a:pt x="123" y="29"/>
                      <a:pt x="123" y="29"/>
                    </a:cubicBezTo>
                    <a:cubicBezTo>
                      <a:pt x="104" y="9"/>
                      <a:pt x="104" y="9"/>
                      <a:pt x="104" y="9"/>
                    </a:cubicBezTo>
                    <a:cubicBezTo>
                      <a:pt x="93" y="13"/>
                      <a:pt x="93" y="13"/>
                      <a:pt x="93" y="13"/>
                    </a:cubicBezTo>
                    <a:cubicBezTo>
                      <a:pt x="91" y="12"/>
                      <a:pt x="88" y="11"/>
                      <a:pt x="86" y="10"/>
                    </a:cubicBezTo>
                    <a:cubicBezTo>
                      <a:pt x="80" y="0"/>
                      <a:pt x="80" y="0"/>
                      <a:pt x="80" y="0"/>
                    </a:cubicBezTo>
                    <a:cubicBezTo>
                      <a:pt x="53" y="0"/>
                      <a:pt x="53" y="0"/>
                      <a:pt x="53" y="0"/>
                    </a:cubicBezTo>
                    <a:cubicBezTo>
                      <a:pt x="48" y="10"/>
                      <a:pt x="48" y="10"/>
                      <a:pt x="48" y="10"/>
                    </a:cubicBezTo>
                    <a:cubicBezTo>
                      <a:pt x="46" y="11"/>
                      <a:pt x="43" y="12"/>
                      <a:pt x="41" y="13"/>
                    </a:cubicBezTo>
                    <a:cubicBezTo>
                      <a:pt x="29" y="9"/>
                      <a:pt x="29" y="9"/>
                      <a:pt x="29" y="9"/>
                    </a:cubicBezTo>
                    <a:cubicBezTo>
                      <a:pt x="10" y="28"/>
                      <a:pt x="10" y="28"/>
                      <a:pt x="10" y="28"/>
                    </a:cubicBezTo>
                    <a:cubicBezTo>
                      <a:pt x="14" y="40"/>
                      <a:pt x="14" y="40"/>
                      <a:pt x="14" y="40"/>
                    </a:cubicBezTo>
                    <a:cubicBezTo>
                      <a:pt x="13" y="42"/>
                      <a:pt x="12" y="44"/>
                      <a:pt x="11" y="47"/>
                    </a:cubicBezTo>
                    <a:cubicBezTo>
                      <a:pt x="0" y="52"/>
                      <a:pt x="0" y="52"/>
                      <a:pt x="0" y="52"/>
                    </a:cubicBezTo>
                    <a:cubicBezTo>
                      <a:pt x="0" y="79"/>
                      <a:pt x="0" y="79"/>
                      <a:pt x="0" y="79"/>
                    </a:cubicBezTo>
                    <a:cubicBezTo>
                      <a:pt x="11" y="85"/>
                      <a:pt x="11" y="85"/>
                      <a:pt x="11" y="85"/>
                    </a:cubicBezTo>
                    <a:cubicBezTo>
                      <a:pt x="11" y="87"/>
                      <a:pt x="12" y="90"/>
                      <a:pt x="13" y="92"/>
                    </a:cubicBezTo>
                    <a:cubicBezTo>
                      <a:pt x="10" y="103"/>
                      <a:pt x="10" y="103"/>
                      <a:pt x="10" y="103"/>
                    </a:cubicBezTo>
                    <a:cubicBezTo>
                      <a:pt x="29" y="122"/>
                      <a:pt x="29" y="122"/>
                      <a:pt x="29" y="122"/>
                    </a:cubicBezTo>
                    <a:cubicBezTo>
                      <a:pt x="39" y="119"/>
                      <a:pt x="39" y="119"/>
                      <a:pt x="39" y="119"/>
                    </a:cubicBezTo>
                    <a:cubicBezTo>
                      <a:pt x="42" y="120"/>
                      <a:pt x="45" y="122"/>
                      <a:pt x="48" y="122"/>
                    </a:cubicBezTo>
                    <a:cubicBezTo>
                      <a:pt x="53" y="132"/>
                      <a:pt x="53" y="132"/>
                      <a:pt x="53" y="132"/>
                    </a:cubicBezTo>
                    <a:cubicBezTo>
                      <a:pt x="80" y="132"/>
                      <a:pt x="80" y="132"/>
                      <a:pt x="80" y="132"/>
                    </a:cubicBezTo>
                    <a:cubicBezTo>
                      <a:pt x="85" y="123"/>
                      <a:pt x="85" y="123"/>
                      <a:pt x="85" y="123"/>
                    </a:cubicBezTo>
                    <a:cubicBezTo>
                      <a:pt x="88" y="122"/>
                      <a:pt x="91" y="121"/>
                      <a:pt x="94" y="119"/>
                    </a:cubicBezTo>
                    <a:cubicBezTo>
                      <a:pt x="104" y="122"/>
                      <a:pt x="104" y="122"/>
                      <a:pt x="104" y="122"/>
                    </a:cubicBezTo>
                    <a:cubicBezTo>
                      <a:pt x="123" y="103"/>
                      <a:pt x="123" y="103"/>
                      <a:pt x="123" y="103"/>
                    </a:cubicBezTo>
                    <a:cubicBezTo>
                      <a:pt x="120" y="93"/>
                      <a:pt x="120" y="93"/>
                      <a:pt x="120" y="93"/>
                    </a:cubicBezTo>
                    <a:cubicBezTo>
                      <a:pt x="121" y="90"/>
                      <a:pt x="122" y="88"/>
                      <a:pt x="123" y="85"/>
                    </a:cubicBezTo>
                    <a:lnTo>
                      <a:pt x="133" y="80"/>
                    </a:lnTo>
                    <a:close/>
                    <a:moveTo>
                      <a:pt x="97" y="66"/>
                    </a:moveTo>
                    <a:cubicBezTo>
                      <a:pt x="97" y="83"/>
                      <a:pt x="83" y="96"/>
                      <a:pt x="67" y="96"/>
                    </a:cubicBezTo>
                    <a:cubicBezTo>
                      <a:pt x="50" y="96"/>
                      <a:pt x="37" y="83"/>
                      <a:pt x="37" y="66"/>
                    </a:cubicBezTo>
                    <a:cubicBezTo>
                      <a:pt x="37" y="50"/>
                      <a:pt x="50" y="37"/>
                      <a:pt x="67" y="37"/>
                    </a:cubicBezTo>
                    <a:cubicBezTo>
                      <a:pt x="83" y="37"/>
                      <a:pt x="97" y="50"/>
                      <a:pt x="97" y="6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sym typeface="+mn-lt"/>
                </a:endParaRPr>
              </a:p>
            </p:txBody>
          </p:sp>
          <p:sp>
            <p:nvSpPr>
              <p:cNvPr id="40" name="Freeform 28"/>
              <p:cNvSpPr>
                <a:spLocks noEditPoints="1"/>
              </p:cNvSpPr>
              <p:nvPr/>
            </p:nvSpPr>
            <p:spPr bwMode="auto">
              <a:xfrm>
                <a:off x="5942014" y="4138613"/>
                <a:ext cx="155575" cy="155575"/>
              </a:xfrm>
              <a:custGeom>
                <a:avLst/>
                <a:gdLst>
                  <a:gd name="T0" fmla="*/ 108 w 108"/>
                  <a:gd name="T1" fmla="*/ 65 h 108"/>
                  <a:gd name="T2" fmla="*/ 108 w 108"/>
                  <a:gd name="T3" fmla="*/ 43 h 108"/>
                  <a:gd name="T4" fmla="*/ 100 w 108"/>
                  <a:gd name="T5" fmla="*/ 39 h 108"/>
                  <a:gd name="T6" fmla="*/ 97 w 108"/>
                  <a:gd name="T7" fmla="*/ 33 h 108"/>
                  <a:gd name="T8" fmla="*/ 100 w 108"/>
                  <a:gd name="T9" fmla="*/ 24 h 108"/>
                  <a:gd name="T10" fmla="*/ 84 w 108"/>
                  <a:gd name="T11" fmla="*/ 8 h 108"/>
                  <a:gd name="T12" fmla="*/ 75 w 108"/>
                  <a:gd name="T13" fmla="*/ 11 h 108"/>
                  <a:gd name="T14" fmla="*/ 70 w 108"/>
                  <a:gd name="T15" fmla="*/ 9 h 108"/>
                  <a:gd name="T16" fmla="*/ 65 w 108"/>
                  <a:gd name="T17" fmla="*/ 0 h 108"/>
                  <a:gd name="T18" fmla="*/ 43 w 108"/>
                  <a:gd name="T19" fmla="*/ 0 h 108"/>
                  <a:gd name="T20" fmla="*/ 39 w 108"/>
                  <a:gd name="T21" fmla="*/ 9 h 108"/>
                  <a:gd name="T22" fmla="*/ 33 w 108"/>
                  <a:gd name="T23" fmla="*/ 11 h 108"/>
                  <a:gd name="T24" fmla="*/ 24 w 108"/>
                  <a:gd name="T25" fmla="*/ 8 h 108"/>
                  <a:gd name="T26" fmla="*/ 8 w 108"/>
                  <a:gd name="T27" fmla="*/ 24 h 108"/>
                  <a:gd name="T28" fmla="*/ 11 w 108"/>
                  <a:gd name="T29" fmla="*/ 33 h 108"/>
                  <a:gd name="T30" fmla="*/ 9 w 108"/>
                  <a:gd name="T31" fmla="*/ 39 h 108"/>
                  <a:gd name="T32" fmla="*/ 0 w 108"/>
                  <a:gd name="T33" fmla="*/ 43 h 108"/>
                  <a:gd name="T34" fmla="*/ 0 w 108"/>
                  <a:gd name="T35" fmla="*/ 65 h 108"/>
                  <a:gd name="T36" fmla="*/ 8 w 108"/>
                  <a:gd name="T37" fmla="*/ 69 h 108"/>
                  <a:gd name="T38" fmla="*/ 11 w 108"/>
                  <a:gd name="T39" fmla="*/ 76 h 108"/>
                  <a:gd name="T40" fmla="*/ 8 w 108"/>
                  <a:gd name="T41" fmla="*/ 84 h 108"/>
                  <a:gd name="T42" fmla="*/ 23 w 108"/>
                  <a:gd name="T43" fmla="*/ 100 h 108"/>
                  <a:gd name="T44" fmla="*/ 32 w 108"/>
                  <a:gd name="T45" fmla="*/ 97 h 108"/>
                  <a:gd name="T46" fmla="*/ 39 w 108"/>
                  <a:gd name="T47" fmla="*/ 100 h 108"/>
                  <a:gd name="T48" fmla="*/ 43 w 108"/>
                  <a:gd name="T49" fmla="*/ 108 h 108"/>
                  <a:gd name="T50" fmla="*/ 65 w 108"/>
                  <a:gd name="T51" fmla="*/ 108 h 108"/>
                  <a:gd name="T52" fmla="*/ 69 w 108"/>
                  <a:gd name="T53" fmla="*/ 100 h 108"/>
                  <a:gd name="T54" fmla="*/ 76 w 108"/>
                  <a:gd name="T55" fmla="*/ 98 h 108"/>
                  <a:gd name="T56" fmla="*/ 84 w 108"/>
                  <a:gd name="T57" fmla="*/ 100 h 108"/>
                  <a:gd name="T58" fmla="*/ 100 w 108"/>
                  <a:gd name="T59" fmla="*/ 85 h 108"/>
                  <a:gd name="T60" fmla="*/ 97 w 108"/>
                  <a:gd name="T61" fmla="*/ 76 h 108"/>
                  <a:gd name="T62" fmla="*/ 100 w 108"/>
                  <a:gd name="T63" fmla="*/ 69 h 108"/>
                  <a:gd name="T64" fmla="*/ 108 w 108"/>
                  <a:gd name="T65" fmla="*/ 65 h 108"/>
                  <a:gd name="T66" fmla="*/ 78 w 108"/>
                  <a:gd name="T67" fmla="*/ 54 h 108"/>
                  <a:gd name="T68" fmla="*/ 54 w 108"/>
                  <a:gd name="T69" fmla="*/ 79 h 108"/>
                  <a:gd name="T70" fmla="*/ 30 w 108"/>
                  <a:gd name="T71" fmla="*/ 54 h 108"/>
                  <a:gd name="T72" fmla="*/ 54 w 108"/>
                  <a:gd name="T73" fmla="*/ 30 h 108"/>
                  <a:gd name="T74" fmla="*/ 78 w 108"/>
                  <a:gd name="T75" fmla="*/ 54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8" h="108">
                    <a:moveTo>
                      <a:pt x="108" y="65"/>
                    </a:moveTo>
                    <a:cubicBezTo>
                      <a:pt x="108" y="43"/>
                      <a:pt x="108" y="43"/>
                      <a:pt x="108" y="43"/>
                    </a:cubicBezTo>
                    <a:cubicBezTo>
                      <a:pt x="100" y="39"/>
                      <a:pt x="100" y="39"/>
                      <a:pt x="100" y="39"/>
                    </a:cubicBezTo>
                    <a:cubicBezTo>
                      <a:pt x="99" y="37"/>
                      <a:pt x="98" y="35"/>
                      <a:pt x="97" y="33"/>
                    </a:cubicBezTo>
                    <a:cubicBezTo>
                      <a:pt x="100" y="24"/>
                      <a:pt x="100" y="24"/>
                      <a:pt x="100" y="24"/>
                    </a:cubicBezTo>
                    <a:cubicBezTo>
                      <a:pt x="84" y="8"/>
                      <a:pt x="84" y="8"/>
                      <a:pt x="84" y="8"/>
                    </a:cubicBezTo>
                    <a:cubicBezTo>
                      <a:pt x="75" y="11"/>
                      <a:pt x="75" y="11"/>
                      <a:pt x="75" y="11"/>
                    </a:cubicBezTo>
                    <a:cubicBezTo>
                      <a:pt x="73" y="10"/>
                      <a:pt x="72" y="10"/>
                      <a:pt x="70" y="9"/>
                    </a:cubicBezTo>
                    <a:cubicBezTo>
                      <a:pt x="65" y="0"/>
                      <a:pt x="65" y="0"/>
                      <a:pt x="65" y="0"/>
                    </a:cubicBezTo>
                    <a:cubicBezTo>
                      <a:pt x="43" y="0"/>
                      <a:pt x="43" y="0"/>
                      <a:pt x="43" y="0"/>
                    </a:cubicBezTo>
                    <a:cubicBezTo>
                      <a:pt x="39" y="9"/>
                      <a:pt x="39" y="9"/>
                      <a:pt x="39" y="9"/>
                    </a:cubicBezTo>
                    <a:cubicBezTo>
                      <a:pt x="37" y="10"/>
                      <a:pt x="35" y="10"/>
                      <a:pt x="33" y="11"/>
                    </a:cubicBezTo>
                    <a:cubicBezTo>
                      <a:pt x="24" y="8"/>
                      <a:pt x="24" y="8"/>
                      <a:pt x="24" y="8"/>
                    </a:cubicBezTo>
                    <a:cubicBezTo>
                      <a:pt x="8" y="24"/>
                      <a:pt x="8" y="24"/>
                      <a:pt x="8" y="24"/>
                    </a:cubicBezTo>
                    <a:cubicBezTo>
                      <a:pt x="11" y="33"/>
                      <a:pt x="11" y="33"/>
                      <a:pt x="11" y="33"/>
                    </a:cubicBezTo>
                    <a:cubicBezTo>
                      <a:pt x="10" y="35"/>
                      <a:pt x="9" y="37"/>
                      <a:pt x="9" y="39"/>
                    </a:cubicBezTo>
                    <a:cubicBezTo>
                      <a:pt x="0" y="43"/>
                      <a:pt x="0" y="43"/>
                      <a:pt x="0" y="43"/>
                    </a:cubicBezTo>
                    <a:cubicBezTo>
                      <a:pt x="0" y="65"/>
                      <a:pt x="0" y="65"/>
                      <a:pt x="0" y="65"/>
                    </a:cubicBezTo>
                    <a:cubicBezTo>
                      <a:pt x="8" y="69"/>
                      <a:pt x="8" y="69"/>
                      <a:pt x="8" y="69"/>
                    </a:cubicBezTo>
                    <a:cubicBezTo>
                      <a:pt x="9" y="71"/>
                      <a:pt x="10" y="73"/>
                      <a:pt x="11" y="76"/>
                    </a:cubicBezTo>
                    <a:cubicBezTo>
                      <a:pt x="8" y="84"/>
                      <a:pt x="8" y="84"/>
                      <a:pt x="8" y="84"/>
                    </a:cubicBezTo>
                    <a:cubicBezTo>
                      <a:pt x="23" y="100"/>
                      <a:pt x="23" y="100"/>
                      <a:pt x="23" y="100"/>
                    </a:cubicBezTo>
                    <a:cubicBezTo>
                      <a:pt x="32" y="97"/>
                      <a:pt x="32" y="97"/>
                      <a:pt x="32" y="97"/>
                    </a:cubicBezTo>
                    <a:cubicBezTo>
                      <a:pt x="34" y="98"/>
                      <a:pt x="36" y="99"/>
                      <a:pt x="39" y="100"/>
                    </a:cubicBezTo>
                    <a:cubicBezTo>
                      <a:pt x="43" y="108"/>
                      <a:pt x="43" y="108"/>
                      <a:pt x="43" y="108"/>
                    </a:cubicBezTo>
                    <a:cubicBezTo>
                      <a:pt x="65" y="108"/>
                      <a:pt x="65" y="108"/>
                      <a:pt x="65" y="108"/>
                    </a:cubicBezTo>
                    <a:cubicBezTo>
                      <a:pt x="69" y="100"/>
                      <a:pt x="69" y="100"/>
                      <a:pt x="69" y="100"/>
                    </a:cubicBezTo>
                    <a:cubicBezTo>
                      <a:pt x="71" y="100"/>
                      <a:pt x="74" y="99"/>
                      <a:pt x="76" y="98"/>
                    </a:cubicBezTo>
                    <a:cubicBezTo>
                      <a:pt x="84" y="100"/>
                      <a:pt x="84" y="100"/>
                      <a:pt x="84" y="100"/>
                    </a:cubicBezTo>
                    <a:cubicBezTo>
                      <a:pt x="100" y="85"/>
                      <a:pt x="100" y="85"/>
                      <a:pt x="100" y="85"/>
                    </a:cubicBezTo>
                    <a:cubicBezTo>
                      <a:pt x="97" y="76"/>
                      <a:pt x="97" y="76"/>
                      <a:pt x="97" y="76"/>
                    </a:cubicBezTo>
                    <a:cubicBezTo>
                      <a:pt x="98" y="74"/>
                      <a:pt x="99" y="72"/>
                      <a:pt x="100" y="69"/>
                    </a:cubicBezTo>
                    <a:lnTo>
                      <a:pt x="108" y="65"/>
                    </a:lnTo>
                    <a:close/>
                    <a:moveTo>
                      <a:pt x="78" y="54"/>
                    </a:moveTo>
                    <a:cubicBezTo>
                      <a:pt x="78" y="68"/>
                      <a:pt x="68" y="79"/>
                      <a:pt x="54" y="79"/>
                    </a:cubicBezTo>
                    <a:cubicBezTo>
                      <a:pt x="41" y="79"/>
                      <a:pt x="30" y="68"/>
                      <a:pt x="30" y="54"/>
                    </a:cubicBezTo>
                    <a:cubicBezTo>
                      <a:pt x="30" y="41"/>
                      <a:pt x="41" y="30"/>
                      <a:pt x="54" y="30"/>
                    </a:cubicBezTo>
                    <a:cubicBezTo>
                      <a:pt x="68" y="30"/>
                      <a:pt x="78" y="41"/>
                      <a:pt x="78" y="5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sym typeface="+mn-lt"/>
                </a:endParaRPr>
              </a:p>
            </p:txBody>
          </p:sp>
        </p:grpSp>
      </p:grpSp>
      <p:grpSp>
        <p:nvGrpSpPr>
          <p:cNvPr id="41" name="组合 146"/>
          <p:cNvGrpSpPr/>
          <p:nvPr/>
        </p:nvGrpSpPr>
        <p:grpSpPr>
          <a:xfrm>
            <a:off x="4442989" y="3689272"/>
            <a:ext cx="1628923" cy="1621522"/>
            <a:chOff x="4564200" y="3488625"/>
            <a:chExt cx="1636713" cy="1628775"/>
          </a:xfrm>
        </p:grpSpPr>
        <p:sp>
          <p:nvSpPr>
            <p:cNvPr id="42" name="Freeform 8"/>
            <p:cNvSpPr/>
            <p:nvPr/>
          </p:nvSpPr>
          <p:spPr bwMode="auto">
            <a:xfrm>
              <a:off x="4564200" y="3488625"/>
              <a:ext cx="1636713" cy="1628775"/>
            </a:xfrm>
            <a:custGeom>
              <a:avLst/>
              <a:gdLst>
                <a:gd name="T0" fmla="*/ 0 w 87"/>
                <a:gd name="T1" fmla="*/ 87 h 87"/>
                <a:gd name="T2" fmla="*/ 0 w 87"/>
                <a:gd name="T3" fmla="*/ 23 h 87"/>
                <a:gd name="T4" fmla="*/ 23 w 87"/>
                <a:gd name="T5" fmla="*/ 0 h 87"/>
                <a:gd name="T6" fmla="*/ 87 w 87"/>
                <a:gd name="T7" fmla="*/ 0 h 87"/>
                <a:gd name="T8" fmla="*/ 87 w 87"/>
                <a:gd name="T9" fmla="*/ 64 h 87"/>
                <a:gd name="T10" fmla="*/ 64 w 87"/>
                <a:gd name="T11" fmla="*/ 87 h 87"/>
                <a:gd name="T12" fmla="*/ 0 w 87"/>
                <a:gd name="T13" fmla="*/ 87 h 87"/>
              </a:gdLst>
              <a:ahLst/>
              <a:cxnLst>
                <a:cxn ang="0">
                  <a:pos x="T0" y="T1"/>
                </a:cxn>
                <a:cxn ang="0">
                  <a:pos x="T2" y="T3"/>
                </a:cxn>
                <a:cxn ang="0">
                  <a:pos x="T4" y="T5"/>
                </a:cxn>
                <a:cxn ang="0">
                  <a:pos x="T6" y="T7"/>
                </a:cxn>
                <a:cxn ang="0">
                  <a:pos x="T8" y="T9"/>
                </a:cxn>
                <a:cxn ang="0">
                  <a:pos x="T10" y="T11"/>
                </a:cxn>
                <a:cxn ang="0">
                  <a:pos x="T12" y="T13"/>
                </a:cxn>
              </a:cxnLst>
              <a:rect l="0" t="0" r="r" b="b"/>
              <a:pathLst>
                <a:path w="87" h="87">
                  <a:moveTo>
                    <a:pt x="0" y="87"/>
                  </a:moveTo>
                  <a:cubicBezTo>
                    <a:pt x="0" y="23"/>
                    <a:pt x="0" y="23"/>
                    <a:pt x="0" y="23"/>
                  </a:cubicBezTo>
                  <a:cubicBezTo>
                    <a:pt x="0" y="10"/>
                    <a:pt x="10" y="0"/>
                    <a:pt x="23" y="0"/>
                  </a:cubicBezTo>
                  <a:cubicBezTo>
                    <a:pt x="87" y="0"/>
                    <a:pt x="87" y="0"/>
                    <a:pt x="87" y="0"/>
                  </a:cubicBezTo>
                  <a:cubicBezTo>
                    <a:pt x="87" y="64"/>
                    <a:pt x="87" y="64"/>
                    <a:pt x="87" y="64"/>
                  </a:cubicBezTo>
                  <a:cubicBezTo>
                    <a:pt x="87" y="76"/>
                    <a:pt x="77" y="87"/>
                    <a:pt x="64" y="87"/>
                  </a:cubicBezTo>
                  <a:lnTo>
                    <a:pt x="0" y="87"/>
                  </a:lnTo>
                  <a:close/>
                </a:path>
              </a:pathLst>
            </a:custGeom>
            <a:solidFill>
              <a:srgbClr val="5BAAA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sym typeface="+mn-lt"/>
              </a:endParaRPr>
            </a:p>
          </p:txBody>
        </p:sp>
        <p:grpSp>
          <p:nvGrpSpPr>
            <p:cNvPr id="43" name="组合 133"/>
            <p:cNvGrpSpPr/>
            <p:nvPr/>
          </p:nvGrpSpPr>
          <p:grpSpPr>
            <a:xfrm>
              <a:off x="4956661" y="4115306"/>
              <a:ext cx="432387" cy="641912"/>
              <a:chOff x="5649914" y="2946401"/>
              <a:chExt cx="360363" cy="534987"/>
            </a:xfrm>
            <a:solidFill>
              <a:schemeClr val="bg1"/>
            </a:solidFill>
          </p:grpSpPr>
          <p:sp>
            <p:nvSpPr>
              <p:cNvPr id="44" name="Freeform 29"/>
              <p:cNvSpPr/>
              <p:nvPr/>
            </p:nvSpPr>
            <p:spPr bwMode="auto">
              <a:xfrm>
                <a:off x="5776914" y="3424238"/>
                <a:ext cx="106363" cy="57150"/>
              </a:xfrm>
              <a:custGeom>
                <a:avLst/>
                <a:gdLst>
                  <a:gd name="T0" fmla="*/ 0 w 74"/>
                  <a:gd name="T1" fmla="*/ 0 h 40"/>
                  <a:gd name="T2" fmla="*/ 37 w 74"/>
                  <a:gd name="T3" fmla="*/ 40 h 40"/>
                  <a:gd name="T4" fmla="*/ 74 w 74"/>
                  <a:gd name="T5" fmla="*/ 0 h 40"/>
                  <a:gd name="T6" fmla="*/ 0 w 74"/>
                  <a:gd name="T7" fmla="*/ 0 h 40"/>
                </a:gdLst>
                <a:ahLst/>
                <a:cxnLst>
                  <a:cxn ang="0">
                    <a:pos x="T0" y="T1"/>
                  </a:cxn>
                  <a:cxn ang="0">
                    <a:pos x="T2" y="T3"/>
                  </a:cxn>
                  <a:cxn ang="0">
                    <a:pos x="T4" y="T5"/>
                  </a:cxn>
                  <a:cxn ang="0">
                    <a:pos x="T6" y="T7"/>
                  </a:cxn>
                </a:cxnLst>
                <a:rect l="0" t="0" r="r" b="b"/>
                <a:pathLst>
                  <a:path w="74" h="40">
                    <a:moveTo>
                      <a:pt x="0" y="0"/>
                    </a:moveTo>
                    <a:cubicBezTo>
                      <a:pt x="0" y="22"/>
                      <a:pt x="17" y="40"/>
                      <a:pt x="37" y="40"/>
                    </a:cubicBezTo>
                    <a:cubicBezTo>
                      <a:pt x="57" y="40"/>
                      <a:pt x="74" y="22"/>
                      <a:pt x="74"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cs typeface="+mn-ea"/>
                  <a:sym typeface="+mn-lt"/>
                </a:endParaRPr>
              </a:p>
            </p:txBody>
          </p:sp>
          <p:sp>
            <p:nvSpPr>
              <p:cNvPr id="45" name="Freeform 30"/>
              <p:cNvSpPr/>
              <p:nvPr/>
            </p:nvSpPr>
            <p:spPr bwMode="auto">
              <a:xfrm>
                <a:off x="5753101" y="3346451"/>
                <a:ext cx="153988" cy="26988"/>
              </a:xfrm>
              <a:custGeom>
                <a:avLst/>
                <a:gdLst>
                  <a:gd name="T0" fmla="*/ 106 w 106"/>
                  <a:gd name="T1" fmla="*/ 11 h 19"/>
                  <a:gd name="T2" fmla="*/ 98 w 106"/>
                  <a:gd name="T3" fmla="*/ 19 h 19"/>
                  <a:gd name="T4" fmla="*/ 8 w 106"/>
                  <a:gd name="T5" fmla="*/ 19 h 19"/>
                  <a:gd name="T6" fmla="*/ 0 w 106"/>
                  <a:gd name="T7" fmla="*/ 11 h 19"/>
                  <a:gd name="T8" fmla="*/ 0 w 106"/>
                  <a:gd name="T9" fmla="*/ 8 h 19"/>
                  <a:gd name="T10" fmla="*/ 8 w 106"/>
                  <a:gd name="T11" fmla="*/ 0 h 19"/>
                  <a:gd name="T12" fmla="*/ 98 w 106"/>
                  <a:gd name="T13" fmla="*/ 0 h 19"/>
                  <a:gd name="T14" fmla="*/ 106 w 106"/>
                  <a:gd name="T15" fmla="*/ 8 h 19"/>
                  <a:gd name="T16" fmla="*/ 106 w 106"/>
                  <a:gd name="T17" fmla="*/ 1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19">
                    <a:moveTo>
                      <a:pt x="106" y="11"/>
                    </a:moveTo>
                    <a:cubicBezTo>
                      <a:pt x="106" y="16"/>
                      <a:pt x="103" y="19"/>
                      <a:pt x="98" y="19"/>
                    </a:cubicBezTo>
                    <a:cubicBezTo>
                      <a:pt x="8" y="19"/>
                      <a:pt x="8" y="19"/>
                      <a:pt x="8" y="19"/>
                    </a:cubicBezTo>
                    <a:cubicBezTo>
                      <a:pt x="3" y="19"/>
                      <a:pt x="0" y="16"/>
                      <a:pt x="0" y="11"/>
                    </a:cubicBezTo>
                    <a:cubicBezTo>
                      <a:pt x="0" y="8"/>
                      <a:pt x="0" y="8"/>
                      <a:pt x="0" y="8"/>
                    </a:cubicBezTo>
                    <a:cubicBezTo>
                      <a:pt x="0" y="4"/>
                      <a:pt x="3" y="0"/>
                      <a:pt x="8" y="0"/>
                    </a:cubicBezTo>
                    <a:cubicBezTo>
                      <a:pt x="98" y="0"/>
                      <a:pt x="98" y="0"/>
                      <a:pt x="98" y="0"/>
                    </a:cubicBezTo>
                    <a:cubicBezTo>
                      <a:pt x="103" y="0"/>
                      <a:pt x="106" y="4"/>
                      <a:pt x="106" y="8"/>
                    </a:cubicBezTo>
                    <a:lnTo>
                      <a:pt x="106"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cs typeface="+mn-ea"/>
                  <a:sym typeface="+mn-lt"/>
                </a:endParaRPr>
              </a:p>
            </p:txBody>
          </p:sp>
          <p:sp>
            <p:nvSpPr>
              <p:cNvPr id="46" name="Freeform 31"/>
              <p:cNvSpPr/>
              <p:nvPr/>
            </p:nvSpPr>
            <p:spPr bwMode="auto">
              <a:xfrm>
                <a:off x="5753101" y="3386138"/>
                <a:ext cx="153988" cy="26988"/>
              </a:xfrm>
              <a:custGeom>
                <a:avLst/>
                <a:gdLst>
                  <a:gd name="T0" fmla="*/ 106 w 106"/>
                  <a:gd name="T1" fmla="*/ 11 h 19"/>
                  <a:gd name="T2" fmla="*/ 98 w 106"/>
                  <a:gd name="T3" fmla="*/ 19 h 19"/>
                  <a:gd name="T4" fmla="*/ 8 w 106"/>
                  <a:gd name="T5" fmla="*/ 19 h 19"/>
                  <a:gd name="T6" fmla="*/ 0 w 106"/>
                  <a:gd name="T7" fmla="*/ 11 h 19"/>
                  <a:gd name="T8" fmla="*/ 0 w 106"/>
                  <a:gd name="T9" fmla="*/ 8 h 19"/>
                  <a:gd name="T10" fmla="*/ 8 w 106"/>
                  <a:gd name="T11" fmla="*/ 0 h 19"/>
                  <a:gd name="T12" fmla="*/ 98 w 106"/>
                  <a:gd name="T13" fmla="*/ 0 h 19"/>
                  <a:gd name="T14" fmla="*/ 106 w 106"/>
                  <a:gd name="T15" fmla="*/ 8 h 19"/>
                  <a:gd name="T16" fmla="*/ 106 w 106"/>
                  <a:gd name="T17" fmla="*/ 1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19">
                    <a:moveTo>
                      <a:pt x="106" y="11"/>
                    </a:moveTo>
                    <a:cubicBezTo>
                      <a:pt x="106" y="15"/>
                      <a:pt x="103" y="19"/>
                      <a:pt x="98" y="19"/>
                    </a:cubicBezTo>
                    <a:cubicBezTo>
                      <a:pt x="8" y="19"/>
                      <a:pt x="8" y="19"/>
                      <a:pt x="8" y="19"/>
                    </a:cubicBezTo>
                    <a:cubicBezTo>
                      <a:pt x="3" y="19"/>
                      <a:pt x="0" y="15"/>
                      <a:pt x="0" y="11"/>
                    </a:cubicBezTo>
                    <a:cubicBezTo>
                      <a:pt x="0" y="8"/>
                      <a:pt x="0" y="8"/>
                      <a:pt x="0" y="8"/>
                    </a:cubicBezTo>
                    <a:cubicBezTo>
                      <a:pt x="0" y="3"/>
                      <a:pt x="3" y="0"/>
                      <a:pt x="8" y="0"/>
                    </a:cubicBezTo>
                    <a:cubicBezTo>
                      <a:pt x="98" y="0"/>
                      <a:pt x="98" y="0"/>
                      <a:pt x="98" y="0"/>
                    </a:cubicBezTo>
                    <a:cubicBezTo>
                      <a:pt x="103" y="0"/>
                      <a:pt x="106" y="3"/>
                      <a:pt x="106" y="8"/>
                    </a:cubicBezTo>
                    <a:lnTo>
                      <a:pt x="106"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cs typeface="+mn-ea"/>
                  <a:sym typeface="+mn-lt"/>
                </a:endParaRPr>
              </a:p>
            </p:txBody>
          </p:sp>
          <p:sp>
            <p:nvSpPr>
              <p:cNvPr id="47" name="Freeform 32"/>
              <p:cNvSpPr/>
              <p:nvPr/>
            </p:nvSpPr>
            <p:spPr bwMode="auto">
              <a:xfrm>
                <a:off x="5649914" y="2946401"/>
                <a:ext cx="360363" cy="385763"/>
              </a:xfrm>
              <a:custGeom>
                <a:avLst/>
                <a:gdLst>
                  <a:gd name="T0" fmla="*/ 250 w 250"/>
                  <a:gd name="T1" fmla="*/ 125 h 268"/>
                  <a:gd name="T2" fmla="*/ 125 w 250"/>
                  <a:gd name="T3" fmla="*/ 0 h 268"/>
                  <a:gd name="T4" fmla="*/ 0 w 250"/>
                  <a:gd name="T5" fmla="*/ 125 h 268"/>
                  <a:gd name="T6" fmla="*/ 72 w 250"/>
                  <a:gd name="T7" fmla="*/ 238 h 268"/>
                  <a:gd name="T8" fmla="*/ 72 w 250"/>
                  <a:gd name="T9" fmla="*/ 244 h 268"/>
                  <a:gd name="T10" fmla="*/ 96 w 250"/>
                  <a:gd name="T11" fmla="*/ 268 h 268"/>
                  <a:gd name="T12" fmla="*/ 154 w 250"/>
                  <a:gd name="T13" fmla="*/ 268 h 268"/>
                  <a:gd name="T14" fmla="*/ 178 w 250"/>
                  <a:gd name="T15" fmla="*/ 244 h 268"/>
                  <a:gd name="T16" fmla="*/ 178 w 250"/>
                  <a:gd name="T17" fmla="*/ 238 h 268"/>
                  <a:gd name="T18" fmla="*/ 250 w 250"/>
                  <a:gd name="T19" fmla="*/ 125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0" h="268">
                    <a:moveTo>
                      <a:pt x="250" y="125"/>
                    </a:moveTo>
                    <a:cubicBezTo>
                      <a:pt x="250" y="56"/>
                      <a:pt x="194" y="0"/>
                      <a:pt x="125" y="0"/>
                    </a:cubicBezTo>
                    <a:cubicBezTo>
                      <a:pt x="56" y="0"/>
                      <a:pt x="0" y="56"/>
                      <a:pt x="0" y="125"/>
                    </a:cubicBezTo>
                    <a:cubicBezTo>
                      <a:pt x="0" y="175"/>
                      <a:pt x="30" y="218"/>
                      <a:pt x="72" y="238"/>
                    </a:cubicBezTo>
                    <a:cubicBezTo>
                      <a:pt x="72" y="244"/>
                      <a:pt x="72" y="244"/>
                      <a:pt x="72" y="244"/>
                    </a:cubicBezTo>
                    <a:cubicBezTo>
                      <a:pt x="72" y="257"/>
                      <a:pt x="83" y="268"/>
                      <a:pt x="96" y="268"/>
                    </a:cubicBezTo>
                    <a:cubicBezTo>
                      <a:pt x="154" y="268"/>
                      <a:pt x="154" y="268"/>
                      <a:pt x="154" y="268"/>
                    </a:cubicBezTo>
                    <a:cubicBezTo>
                      <a:pt x="167" y="268"/>
                      <a:pt x="178" y="257"/>
                      <a:pt x="178" y="244"/>
                    </a:cubicBezTo>
                    <a:cubicBezTo>
                      <a:pt x="178" y="238"/>
                      <a:pt x="178" y="238"/>
                      <a:pt x="178" y="238"/>
                    </a:cubicBezTo>
                    <a:cubicBezTo>
                      <a:pt x="221" y="218"/>
                      <a:pt x="250" y="175"/>
                      <a:pt x="250" y="1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cs typeface="+mn-ea"/>
                  <a:sym typeface="+mn-lt"/>
                </a:endParaRPr>
              </a:p>
            </p:txBody>
          </p:sp>
        </p:grpSp>
      </p:grpSp>
      <p:grpSp>
        <p:nvGrpSpPr>
          <p:cNvPr id="48" name="组合 143"/>
          <p:cNvGrpSpPr/>
          <p:nvPr/>
        </p:nvGrpSpPr>
        <p:grpSpPr>
          <a:xfrm>
            <a:off x="5381473" y="2943309"/>
            <a:ext cx="1434590" cy="1420807"/>
            <a:chOff x="5507175" y="2739325"/>
            <a:chExt cx="1441450" cy="1427163"/>
          </a:xfrm>
        </p:grpSpPr>
        <p:sp>
          <p:nvSpPr>
            <p:cNvPr id="49" name="Oval 9"/>
            <p:cNvSpPr>
              <a:spLocks noChangeArrowheads="1"/>
            </p:cNvSpPr>
            <p:nvPr/>
          </p:nvSpPr>
          <p:spPr bwMode="auto">
            <a:xfrm>
              <a:off x="5507175" y="2739325"/>
              <a:ext cx="1441450" cy="142716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cs typeface="+mn-ea"/>
                <a:sym typeface="+mn-lt"/>
              </a:endParaRPr>
            </a:p>
          </p:txBody>
        </p:sp>
        <p:sp>
          <p:nvSpPr>
            <p:cNvPr id="50" name="矩形 37"/>
            <p:cNvSpPr>
              <a:spLocks noChangeArrowheads="1"/>
            </p:cNvSpPr>
            <p:nvPr/>
          </p:nvSpPr>
          <p:spPr bwMode="auto">
            <a:xfrm>
              <a:off x="5743714" y="2906013"/>
              <a:ext cx="398157" cy="370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dirty="0">
                  <a:solidFill>
                    <a:srgbClr val="267CA0"/>
                  </a:solidFill>
                  <a:latin typeface="+mn-lt"/>
                  <a:ea typeface="+mn-ea"/>
                  <a:cs typeface="+mn-ea"/>
                  <a:sym typeface="+mn-lt"/>
                </a:rPr>
                <a:t>01</a:t>
              </a:r>
              <a:endParaRPr lang="zh-CN" altLang="en-US" dirty="0">
                <a:solidFill>
                  <a:srgbClr val="267CA0"/>
                </a:solidFill>
                <a:latin typeface="+mn-lt"/>
                <a:ea typeface="+mn-ea"/>
                <a:cs typeface="+mn-ea"/>
                <a:sym typeface="+mn-lt"/>
              </a:endParaRPr>
            </a:p>
          </p:txBody>
        </p:sp>
        <p:sp>
          <p:nvSpPr>
            <p:cNvPr id="51" name="矩形 38"/>
            <p:cNvSpPr>
              <a:spLocks noChangeArrowheads="1"/>
            </p:cNvSpPr>
            <p:nvPr/>
          </p:nvSpPr>
          <p:spPr bwMode="auto">
            <a:xfrm>
              <a:off x="6286639" y="2906013"/>
              <a:ext cx="413448" cy="369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dirty="0">
                  <a:solidFill>
                    <a:srgbClr val="388BA5"/>
                  </a:solidFill>
                  <a:latin typeface="+mn-lt"/>
                  <a:ea typeface="+mn-ea"/>
                  <a:cs typeface="+mn-ea"/>
                  <a:sym typeface="+mn-lt"/>
                </a:rPr>
                <a:t>01</a:t>
              </a:r>
              <a:endParaRPr lang="zh-CN" altLang="en-US" dirty="0">
                <a:solidFill>
                  <a:srgbClr val="388BA5"/>
                </a:solidFill>
                <a:latin typeface="+mn-lt"/>
                <a:ea typeface="+mn-ea"/>
                <a:cs typeface="+mn-ea"/>
                <a:sym typeface="+mn-lt"/>
              </a:endParaRPr>
            </a:p>
          </p:txBody>
        </p:sp>
        <p:sp>
          <p:nvSpPr>
            <p:cNvPr id="52" name="矩形 39"/>
            <p:cNvSpPr>
              <a:spLocks noChangeArrowheads="1"/>
            </p:cNvSpPr>
            <p:nvPr/>
          </p:nvSpPr>
          <p:spPr bwMode="auto">
            <a:xfrm>
              <a:off x="5743492" y="3267166"/>
              <a:ext cx="413448" cy="369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dirty="0">
                  <a:solidFill>
                    <a:srgbClr val="5BAAA4"/>
                  </a:solidFill>
                  <a:latin typeface="+mn-lt"/>
                  <a:ea typeface="+mn-ea"/>
                  <a:cs typeface="+mn-ea"/>
                  <a:sym typeface="+mn-lt"/>
                </a:rPr>
                <a:t>02</a:t>
              </a:r>
              <a:endParaRPr lang="zh-CN" altLang="en-US" dirty="0">
                <a:solidFill>
                  <a:srgbClr val="5BAAA4"/>
                </a:solidFill>
                <a:latin typeface="+mn-lt"/>
                <a:ea typeface="+mn-ea"/>
                <a:cs typeface="+mn-ea"/>
                <a:sym typeface="+mn-lt"/>
              </a:endParaRPr>
            </a:p>
          </p:txBody>
        </p:sp>
        <p:sp>
          <p:nvSpPr>
            <p:cNvPr id="53" name="矩形 40"/>
            <p:cNvSpPr>
              <a:spLocks noChangeArrowheads="1"/>
            </p:cNvSpPr>
            <p:nvPr/>
          </p:nvSpPr>
          <p:spPr bwMode="auto">
            <a:xfrm>
              <a:off x="6284808" y="3507675"/>
              <a:ext cx="413448" cy="369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dirty="0">
                  <a:solidFill>
                    <a:srgbClr val="509FA4"/>
                  </a:solidFill>
                  <a:latin typeface="+mn-lt"/>
                  <a:ea typeface="+mn-ea"/>
                  <a:cs typeface="+mn-ea"/>
                  <a:sym typeface="+mn-lt"/>
                </a:rPr>
                <a:t>02</a:t>
              </a:r>
              <a:endParaRPr lang="zh-CN" altLang="en-US" dirty="0">
                <a:solidFill>
                  <a:srgbClr val="509FA4"/>
                </a:solidFill>
                <a:latin typeface="+mn-lt"/>
                <a:ea typeface="+mn-ea"/>
                <a:cs typeface="+mn-ea"/>
                <a:sym typeface="+mn-lt"/>
              </a:endParaRPr>
            </a:p>
          </p:txBody>
        </p:sp>
      </p:grpSp>
      <p:sp>
        <p:nvSpPr>
          <p:cNvPr id="68" name="文本框 67"/>
          <p:cNvSpPr txBox="1"/>
          <p:nvPr/>
        </p:nvSpPr>
        <p:spPr>
          <a:xfrm>
            <a:off x="97790" y="1496060"/>
            <a:ext cx="4345305" cy="5169535"/>
          </a:xfrm>
          <a:prstGeom prst="rect">
            <a:avLst/>
          </a:prstGeom>
          <a:noFill/>
        </p:spPr>
        <p:txBody>
          <a:bodyPr wrap="square" rtlCol="0">
            <a:spAutoFit/>
          </a:bodyPr>
          <a:lstStyle/>
          <a:p>
            <a:pPr algn="l">
              <a:lnSpc>
                <a:spcPct val="150000"/>
              </a:lnSpc>
            </a:pPr>
            <a:r>
              <a:rPr lang="zh-CN" altLang="en-US" sz="2000" b="1" spc="150" dirty="0">
                <a:solidFill>
                  <a:srgbClr val="267CA0"/>
                </a:solidFill>
                <a:cs typeface="+mn-ea"/>
                <a:sym typeface="+mn-lt"/>
              </a:rPr>
              <a:t>1．高效脱硫：羟基氧化铁基脱硫剂具有良好的吸附性能和化学反应性能，可以高效地去除烟气中的二氧化硫。</a:t>
            </a:r>
            <a:endParaRPr lang="zh-CN" altLang="en-US" sz="2000" b="1" spc="150" dirty="0">
              <a:solidFill>
                <a:srgbClr val="267CA0"/>
              </a:solidFill>
              <a:cs typeface="+mn-ea"/>
              <a:sym typeface="+mn-lt"/>
            </a:endParaRPr>
          </a:p>
          <a:p>
            <a:pPr algn="l">
              <a:lnSpc>
                <a:spcPct val="150000"/>
              </a:lnSpc>
            </a:pPr>
            <a:r>
              <a:rPr lang="zh-CN" altLang="en-US" sz="2000" b="1" spc="150" dirty="0">
                <a:solidFill>
                  <a:srgbClr val="267CA0"/>
                </a:solidFill>
                <a:cs typeface="+mn-ea"/>
                <a:sym typeface="+mn-lt"/>
              </a:rPr>
              <a:t>2．环境适应性好：羟基氧化铁基脱硫剂可以适应不同的烟气成分和工艺条件，具有较强的环境适应性。</a:t>
            </a:r>
            <a:endParaRPr lang="zh-CN" altLang="en-US" sz="2000" b="1" spc="150" dirty="0">
              <a:solidFill>
                <a:srgbClr val="267CA0"/>
              </a:solidFill>
              <a:cs typeface="+mn-ea"/>
              <a:sym typeface="+mn-lt"/>
            </a:endParaRPr>
          </a:p>
          <a:p>
            <a:pPr algn="l">
              <a:lnSpc>
                <a:spcPct val="150000"/>
              </a:lnSpc>
            </a:pPr>
            <a:r>
              <a:rPr lang="zh-CN" altLang="en-US" sz="2000" b="1" spc="150" dirty="0">
                <a:solidFill>
                  <a:srgbClr val="267CA0"/>
                </a:solidFill>
                <a:cs typeface="+mn-ea"/>
                <a:sym typeface="+mn-lt"/>
              </a:rPr>
              <a:t>3．无二次污染：羟基氧化铁基脱硫剂脱硫过程中生成的硫酸根离子可被稳定固定在吸附剂中，不会造成二次污染。</a:t>
            </a:r>
            <a:endParaRPr lang="zh-CN" altLang="en-US" sz="2000" b="1" spc="150" dirty="0">
              <a:solidFill>
                <a:srgbClr val="267CA0"/>
              </a:solidFill>
              <a:cs typeface="+mn-ea"/>
              <a:sym typeface="+mn-lt"/>
            </a:endParaRPr>
          </a:p>
        </p:txBody>
      </p:sp>
      <p:sp>
        <p:nvSpPr>
          <p:cNvPr id="54" name="矩形 39"/>
          <p:cNvSpPr>
            <a:spLocks noChangeArrowheads="1"/>
          </p:cNvSpPr>
          <p:nvPr/>
        </p:nvSpPr>
        <p:spPr bwMode="auto">
          <a:xfrm>
            <a:off x="5614125" y="3844084"/>
            <a:ext cx="41148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dirty="0">
                <a:solidFill>
                  <a:srgbClr val="5BAAA4"/>
                </a:solidFill>
                <a:latin typeface="+mn-lt"/>
                <a:ea typeface="+mn-ea"/>
                <a:cs typeface="+mn-ea"/>
                <a:sym typeface="+mn-lt"/>
              </a:rPr>
              <a:t>03</a:t>
            </a:r>
            <a:endParaRPr lang="zh-CN" altLang="en-US" dirty="0">
              <a:solidFill>
                <a:srgbClr val="5BAAA4"/>
              </a:solidFill>
              <a:latin typeface="+mn-lt"/>
              <a:ea typeface="+mn-ea"/>
              <a:cs typeface="+mn-ea"/>
              <a:sym typeface="+mn-lt"/>
            </a:endParaRPr>
          </a:p>
        </p:txBody>
      </p:sp>
      <p:sp>
        <p:nvSpPr>
          <p:cNvPr id="55" name="文本框 54"/>
          <p:cNvSpPr txBox="1"/>
          <p:nvPr/>
        </p:nvSpPr>
        <p:spPr>
          <a:xfrm>
            <a:off x="7818120" y="2380615"/>
            <a:ext cx="4345305" cy="2861310"/>
          </a:xfrm>
          <a:prstGeom prst="rect">
            <a:avLst/>
          </a:prstGeom>
          <a:noFill/>
        </p:spPr>
        <p:txBody>
          <a:bodyPr wrap="square" rtlCol="0">
            <a:spAutoFit/>
          </a:bodyPr>
          <a:p>
            <a:pPr algn="l">
              <a:lnSpc>
                <a:spcPct val="150000"/>
              </a:lnSpc>
            </a:pPr>
            <a:r>
              <a:rPr lang="zh-CN" altLang="en-US" sz="2000" b="1" spc="150" dirty="0">
                <a:solidFill>
                  <a:srgbClr val="267CA0"/>
                </a:solidFill>
                <a:cs typeface="+mn-ea"/>
                <a:sym typeface="+mn-lt"/>
              </a:rPr>
              <a:t>1．价格较高：羟基氧化铁基脱硫剂的生产成本较高，价格相对较高。2．对温度敏感：羟基氧化铁基脱硫剂的脱硫效果受温度影响较大，需要在一定的温度范围内才能发挥最佳效果。</a:t>
            </a:r>
            <a:endParaRPr lang="zh-CN" altLang="en-US" sz="2000" b="1" spc="150" dirty="0">
              <a:solidFill>
                <a:srgbClr val="267CA0"/>
              </a:solidFill>
              <a:cs typeface="+mn-ea"/>
              <a:sym typeface="+mn-lt"/>
            </a:endParaRPr>
          </a:p>
        </p:txBody>
      </p:sp>
      <p:sp>
        <p:nvSpPr>
          <p:cNvPr id="56" name="文本框 55"/>
          <p:cNvSpPr txBox="1"/>
          <p:nvPr/>
        </p:nvSpPr>
        <p:spPr>
          <a:xfrm>
            <a:off x="1661160" y="1035685"/>
            <a:ext cx="1218565" cy="460375"/>
          </a:xfrm>
          <a:prstGeom prst="rect">
            <a:avLst/>
          </a:prstGeom>
          <a:noFill/>
        </p:spPr>
        <p:txBody>
          <a:bodyPr wrap="square" rtlCol="0">
            <a:spAutoFit/>
          </a:bodyPr>
          <a:lstStyle>
            <a:defPPr>
              <a:defRPr lang="zh-CN"/>
            </a:defPPr>
            <a:lvl1pPr>
              <a:defRPr sz="2400" b="1">
                <a:solidFill>
                  <a:srgbClr val="267CA0"/>
                </a:solidFill>
                <a:latin typeface="包图粗黑体" panose="02000800000000000000" pitchFamily="2" charset="-122"/>
                <a:ea typeface="包图粗黑体" panose="02000800000000000000" pitchFamily="2" charset="-122"/>
              </a:defRPr>
            </a:lvl1pPr>
          </a:lstStyle>
          <a:p>
            <a:r>
              <a:rPr lang="zh-CN" altLang="en-US" dirty="0">
                <a:latin typeface="+mn-lt"/>
                <a:ea typeface="+mn-ea"/>
                <a:cs typeface="+mn-ea"/>
                <a:sym typeface="+mn-lt"/>
              </a:rPr>
              <a:t>优点</a:t>
            </a:r>
            <a:endParaRPr lang="zh-CN" altLang="en-US" dirty="0">
              <a:latin typeface="+mn-lt"/>
              <a:ea typeface="+mn-ea"/>
              <a:cs typeface="+mn-ea"/>
              <a:sym typeface="+mn-lt"/>
            </a:endParaRPr>
          </a:p>
        </p:txBody>
      </p:sp>
      <p:sp>
        <p:nvSpPr>
          <p:cNvPr id="57" name="文本框 56"/>
          <p:cNvSpPr txBox="1"/>
          <p:nvPr/>
        </p:nvSpPr>
        <p:spPr>
          <a:xfrm>
            <a:off x="9319774" y="1920146"/>
            <a:ext cx="6258046" cy="460375"/>
          </a:xfrm>
          <a:prstGeom prst="rect">
            <a:avLst/>
          </a:prstGeom>
          <a:noFill/>
        </p:spPr>
        <p:txBody>
          <a:bodyPr wrap="square" rtlCol="0">
            <a:spAutoFit/>
          </a:bodyPr>
          <a:lstStyle>
            <a:defPPr>
              <a:defRPr lang="zh-CN"/>
            </a:defPPr>
            <a:lvl1pPr>
              <a:defRPr sz="2400" b="1">
                <a:solidFill>
                  <a:srgbClr val="267CA0"/>
                </a:solidFill>
                <a:latin typeface="包图粗黑体" panose="02000800000000000000" pitchFamily="2" charset="-122"/>
                <a:ea typeface="包图粗黑体" panose="02000800000000000000" pitchFamily="2" charset="-122"/>
              </a:defRPr>
            </a:lvl1pPr>
          </a:lstStyle>
          <a:p>
            <a:r>
              <a:rPr lang="zh-CN" altLang="en-US" dirty="0">
                <a:latin typeface="+mn-lt"/>
                <a:ea typeface="+mn-ea"/>
                <a:cs typeface="+mn-ea"/>
                <a:sym typeface="+mn-lt"/>
              </a:rPr>
              <a:t>缺点</a:t>
            </a:r>
            <a:endParaRPr lang="zh-CN" altLang="en-US" dirty="0">
              <a:latin typeface="+mn-lt"/>
              <a:ea typeface="+mn-ea"/>
              <a:cs typeface="+mn-ea"/>
              <a:sym typeface="+mn-lt"/>
            </a:endParaRPr>
          </a:p>
        </p:txBody>
      </p:sp>
      <p:sp>
        <p:nvSpPr>
          <p:cNvPr id="58" name="Shape 1259"/>
          <p:cNvSpPr>
            <a:spLocks noChangeArrowheads="1"/>
          </p:cNvSpPr>
          <p:nvPr/>
        </p:nvSpPr>
        <p:spPr bwMode="auto">
          <a:xfrm>
            <a:off x="897514" y="875859"/>
            <a:ext cx="763927" cy="780434"/>
          </a:xfrm>
          <a:custGeom>
            <a:avLst/>
            <a:gdLst/>
            <a:ahLst/>
            <a:cxnLst>
              <a:cxn ang="0">
                <a:pos x="16796" y="2882"/>
              </a:cxn>
              <a:cxn ang="0">
                <a:pos x="16796" y="16796"/>
              </a:cxn>
              <a:cxn ang="0">
                <a:pos x="2882" y="16796"/>
              </a:cxn>
              <a:cxn ang="0">
                <a:pos x="2882" y="2882"/>
              </a:cxn>
              <a:cxn ang="0">
                <a:pos x="16796" y="2882"/>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509FA4"/>
          </a:solidFill>
          <a:ln w="69850">
            <a:noFill/>
            <a:miter lim="400000"/>
          </a:ln>
        </p:spPr>
        <p:txBody>
          <a:bodyPr lIns="0" tIns="0" rIns="0" bIns="0" anchor="ctr"/>
          <a:p>
            <a:endParaRPr lang="zh-CN" altLang="en-US" dirty="0">
              <a:cs typeface="+mn-ea"/>
              <a:sym typeface="+mn-lt"/>
            </a:endParaRPr>
          </a:p>
        </p:txBody>
      </p:sp>
      <p:sp>
        <p:nvSpPr>
          <p:cNvPr id="59" name="Shape 1260"/>
          <p:cNvSpPr>
            <a:spLocks noChangeArrowheads="1"/>
          </p:cNvSpPr>
          <p:nvPr/>
        </p:nvSpPr>
        <p:spPr bwMode="auto">
          <a:xfrm>
            <a:off x="897815" y="1072914"/>
            <a:ext cx="763325" cy="423001"/>
          </a:xfrm>
          <a:prstGeom prst="rect">
            <a:avLst/>
          </a:prstGeom>
          <a:noFill/>
          <a:ln w="12700">
            <a:noFill/>
            <a:miter lim="400000"/>
          </a:ln>
        </p:spPr>
        <p:txBody>
          <a:bodyPr lIns="0" tIns="0" rIns="0" bIns="0">
            <a:spAutoFit/>
          </a:bodyPr>
          <a:p>
            <a:pPr algn="ctr">
              <a:lnSpc>
                <a:spcPct val="110000"/>
              </a:lnSpc>
            </a:pPr>
            <a:r>
              <a:rPr lang="zh-CN" altLang="en-US" sz="2600" b="1" dirty="0">
                <a:solidFill>
                  <a:schemeClr val="bg1"/>
                </a:solidFill>
                <a:cs typeface="+mn-ea"/>
                <a:sym typeface="+mn-lt"/>
              </a:rPr>
              <a:t>01</a:t>
            </a:r>
            <a:endParaRPr lang="zh-CN" altLang="en-US" sz="2600" b="1" dirty="0">
              <a:solidFill>
                <a:schemeClr val="bg1"/>
              </a:solidFill>
              <a:cs typeface="+mn-ea"/>
              <a:sym typeface="+mn-lt"/>
            </a:endParaRPr>
          </a:p>
        </p:txBody>
      </p:sp>
      <p:sp>
        <p:nvSpPr>
          <p:cNvPr id="60" name="Shape 1259"/>
          <p:cNvSpPr>
            <a:spLocks noChangeArrowheads="1"/>
          </p:cNvSpPr>
          <p:nvPr/>
        </p:nvSpPr>
        <p:spPr bwMode="auto">
          <a:xfrm>
            <a:off x="8437504" y="1760414"/>
            <a:ext cx="763927" cy="780434"/>
          </a:xfrm>
          <a:custGeom>
            <a:avLst/>
            <a:gdLst/>
            <a:ahLst/>
            <a:cxnLst>
              <a:cxn ang="0">
                <a:pos x="16796" y="2882"/>
              </a:cxn>
              <a:cxn ang="0">
                <a:pos x="16796" y="16796"/>
              </a:cxn>
              <a:cxn ang="0">
                <a:pos x="2882" y="16796"/>
              </a:cxn>
              <a:cxn ang="0">
                <a:pos x="2882" y="2882"/>
              </a:cxn>
              <a:cxn ang="0">
                <a:pos x="16796" y="2882"/>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509FA4"/>
          </a:solidFill>
          <a:ln w="69850">
            <a:noFill/>
            <a:miter lim="400000"/>
          </a:ln>
        </p:spPr>
        <p:txBody>
          <a:bodyPr lIns="0" tIns="0" rIns="0" bIns="0" anchor="ctr"/>
          <a:p>
            <a:endParaRPr lang="zh-CN" altLang="en-US" dirty="0">
              <a:cs typeface="+mn-ea"/>
              <a:sym typeface="+mn-lt"/>
            </a:endParaRPr>
          </a:p>
        </p:txBody>
      </p:sp>
      <p:sp>
        <p:nvSpPr>
          <p:cNvPr id="61" name="Shape 1260"/>
          <p:cNvSpPr>
            <a:spLocks noChangeArrowheads="1"/>
          </p:cNvSpPr>
          <p:nvPr/>
        </p:nvSpPr>
        <p:spPr bwMode="auto">
          <a:xfrm>
            <a:off x="8437805" y="1957469"/>
            <a:ext cx="763325" cy="439420"/>
          </a:xfrm>
          <a:prstGeom prst="rect">
            <a:avLst/>
          </a:prstGeom>
          <a:noFill/>
          <a:ln w="12700">
            <a:noFill/>
            <a:miter lim="400000"/>
          </a:ln>
        </p:spPr>
        <p:txBody>
          <a:bodyPr lIns="0" tIns="0" rIns="0" bIns="0">
            <a:spAutoFit/>
          </a:bodyPr>
          <a:p>
            <a:pPr algn="ctr">
              <a:lnSpc>
                <a:spcPct val="110000"/>
              </a:lnSpc>
            </a:pPr>
            <a:r>
              <a:rPr lang="zh-CN" altLang="en-US" sz="2600" b="1" dirty="0">
                <a:solidFill>
                  <a:schemeClr val="bg1"/>
                </a:solidFill>
                <a:cs typeface="+mn-ea"/>
                <a:sym typeface="+mn-lt"/>
              </a:rPr>
              <a:t>0</a:t>
            </a:r>
            <a:r>
              <a:rPr lang="en-US" altLang="zh-CN" sz="2600" b="1" dirty="0">
                <a:solidFill>
                  <a:schemeClr val="bg1"/>
                </a:solidFill>
                <a:cs typeface="+mn-ea"/>
                <a:sym typeface="+mn-lt"/>
              </a:rPr>
              <a:t>2</a:t>
            </a:r>
            <a:endParaRPr lang="en-US" altLang="zh-CN" sz="2600" b="1" dirty="0">
              <a:solidFill>
                <a:schemeClr val="bg1"/>
              </a:solidFill>
              <a:cs typeface="+mn-ea"/>
              <a:sym typeface="+mn-lt"/>
            </a:endParaRPr>
          </a:p>
        </p:txBody>
      </p:sp>
      <p:pic>
        <p:nvPicPr>
          <p:cNvPr id="6" name="图片 5"/>
          <p:cNvPicPr>
            <a:picLocks noChangeAspect="1"/>
          </p:cNvPicPr>
          <p:nvPr/>
        </p:nvPicPr>
        <p:blipFill>
          <a:blip r:embed="rId2">
            <a:clrChange>
              <a:clrFrom>
                <a:srgbClr val="FFFFFE">
                  <a:alpha val="100000"/>
                </a:srgbClr>
              </a:clrFrom>
              <a:clrTo>
                <a:srgbClr val="FFFFFE">
                  <a:alpha val="100000"/>
                  <a:alpha val="0"/>
                </a:srgbClr>
              </a:clrTo>
            </a:clrChange>
          </a:blip>
          <a:srcRect r="83031" b="81863"/>
          <a:stretch>
            <a:fillRect/>
          </a:stretch>
        </p:blipFill>
        <p:spPr>
          <a:xfrm>
            <a:off x="9119870" y="-342900"/>
            <a:ext cx="3338830" cy="1169670"/>
          </a:xfrm>
          <a:prstGeom prst="rect">
            <a:avLst/>
          </a:prstGeom>
        </p:spPr>
      </p:pic>
    </p:spTree>
  </p:cSld>
  <p:clrMapOvr>
    <a:masterClrMapping/>
  </p:clrMapOvr>
  <p:transition spd="slow" advClick="0" advTm="4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par>
                                <p:cTn id="10" presetID="53" presetClass="entr" presetSubtype="16" fill="hold" nodeType="withEffect">
                                  <p:stCondLst>
                                    <p:cond delay="0"/>
                                  </p:stCondLst>
                                  <p:childTnLst>
                                    <p:set>
                                      <p:cBhvr>
                                        <p:cTn id="11" dur="1" fill="hold">
                                          <p:stCondLst>
                                            <p:cond delay="0"/>
                                          </p:stCondLst>
                                        </p:cTn>
                                        <p:tgtEl>
                                          <p:spTgt spid="19"/>
                                        </p:tgtEl>
                                        <p:attrNameLst>
                                          <p:attrName>style.visibility</p:attrName>
                                        </p:attrNameLst>
                                      </p:cBhvr>
                                      <p:to>
                                        <p:strVal val="visible"/>
                                      </p:to>
                                    </p:set>
                                    <p:anim calcmode="lin" valueType="num">
                                      <p:cBhvr>
                                        <p:cTn id="12" dur="500" fill="hold"/>
                                        <p:tgtEl>
                                          <p:spTgt spid="19"/>
                                        </p:tgtEl>
                                        <p:attrNameLst>
                                          <p:attrName>ppt_w</p:attrName>
                                        </p:attrNameLst>
                                      </p:cBhvr>
                                      <p:tavLst>
                                        <p:tav tm="0">
                                          <p:val>
                                            <p:fltVal val="0"/>
                                          </p:val>
                                        </p:tav>
                                        <p:tav tm="100000">
                                          <p:val>
                                            <p:strVal val="#ppt_w"/>
                                          </p:val>
                                        </p:tav>
                                      </p:tavLst>
                                    </p:anim>
                                    <p:anim calcmode="lin" valueType="num">
                                      <p:cBhvr>
                                        <p:cTn id="13" dur="500" fill="hold"/>
                                        <p:tgtEl>
                                          <p:spTgt spid="19"/>
                                        </p:tgtEl>
                                        <p:attrNameLst>
                                          <p:attrName>ppt_h</p:attrName>
                                        </p:attrNameLst>
                                      </p:cBhvr>
                                      <p:tavLst>
                                        <p:tav tm="0">
                                          <p:val>
                                            <p:fltVal val="0"/>
                                          </p:val>
                                        </p:tav>
                                        <p:tav tm="100000">
                                          <p:val>
                                            <p:strVal val="#ppt_h"/>
                                          </p:val>
                                        </p:tav>
                                      </p:tavLst>
                                    </p:anim>
                                    <p:animEffect transition="in" filter="fade">
                                      <p:cBhvr>
                                        <p:cTn id="14" dur="500"/>
                                        <p:tgtEl>
                                          <p:spTgt spid="19"/>
                                        </p:tgtEl>
                                      </p:cBhvr>
                                    </p:animEffect>
                                  </p:childTnLst>
                                </p:cTn>
                              </p:par>
                              <p:par>
                                <p:cTn id="15" presetID="53" presetClass="entr" presetSubtype="16" fill="hold" nodeType="withEffect">
                                  <p:stCondLst>
                                    <p:cond delay="0"/>
                                  </p:stCondLst>
                                  <p:childTnLst>
                                    <p:set>
                                      <p:cBhvr>
                                        <p:cTn id="16" dur="1" fill="hold">
                                          <p:stCondLst>
                                            <p:cond delay="0"/>
                                          </p:stCondLst>
                                        </p:cTn>
                                        <p:tgtEl>
                                          <p:spTgt spid="35"/>
                                        </p:tgtEl>
                                        <p:attrNameLst>
                                          <p:attrName>style.visibility</p:attrName>
                                        </p:attrNameLst>
                                      </p:cBhvr>
                                      <p:to>
                                        <p:strVal val="visible"/>
                                      </p:to>
                                    </p:set>
                                    <p:anim calcmode="lin" valueType="num">
                                      <p:cBhvr>
                                        <p:cTn id="17" dur="500" fill="hold"/>
                                        <p:tgtEl>
                                          <p:spTgt spid="35"/>
                                        </p:tgtEl>
                                        <p:attrNameLst>
                                          <p:attrName>ppt_w</p:attrName>
                                        </p:attrNameLst>
                                      </p:cBhvr>
                                      <p:tavLst>
                                        <p:tav tm="0">
                                          <p:val>
                                            <p:fltVal val="0"/>
                                          </p:val>
                                        </p:tav>
                                        <p:tav tm="100000">
                                          <p:val>
                                            <p:strVal val="#ppt_w"/>
                                          </p:val>
                                        </p:tav>
                                      </p:tavLst>
                                    </p:anim>
                                    <p:anim calcmode="lin" valueType="num">
                                      <p:cBhvr>
                                        <p:cTn id="18" dur="500" fill="hold"/>
                                        <p:tgtEl>
                                          <p:spTgt spid="35"/>
                                        </p:tgtEl>
                                        <p:attrNameLst>
                                          <p:attrName>ppt_h</p:attrName>
                                        </p:attrNameLst>
                                      </p:cBhvr>
                                      <p:tavLst>
                                        <p:tav tm="0">
                                          <p:val>
                                            <p:fltVal val="0"/>
                                          </p:val>
                                        </p:tav>
                                        <p:tav tm="100000">
                                          <p:val>
                                            <p:strVal val="#ppt_h"/>
                                          </p:val>
                                        </p:tav>
                                      </p:tavLst>
                                    </p:anim>
                                    <p:animEffect transition="in" filter="fade">
                                      <p:cBhvr>
                                        <p:cTn id="19" dur="500"/>
                                        <p:tgtEl>
                                          <p:spTgt spid="35"/>
                                        </p:tgtEl>
                                      </p:cBhvr>
                                    </p:animEffect>
                                  </p:childTnLst>
                                </p:cTn>
                              </p:par>
                              <p:par>
                                <p:cTn id="20" presetID="53" presetClass="entr" presetSubtype="16" fill="hold" nodeType="withEffect">
                                  <p:stCondLst>
                                    <p:cond delay="0"/>
                                  </p:stCondLst>
                                  <p:childTnLst>
                                    <p:set>
                                      <p:cBhvr>
                                        <p:cTn id="21" dur="1" fill="hold">
                                          <p:stCondLst>
                                            <p:cond delay="0"/>
                                          </p:stCondLst>
                                        </p:cTn>
                                        <p:tgtEl>
                                          <p:spTgt spid="41"/>
                                        </p:tgtEl>
                                        <p:attrNameLst>
                                          <p:attrName>style.visibility</p:attrName>
                                        </p:attrNameLst>
                                      </p:cBhvr>
                                      <p:to>
                                        <p:strVal val="visible"/>
                                      </p:to>
                                    </p:set>
                                    <p:anim calcmode="lin" valueType="num">
                                      <p:cBhvr>
                                        <p:cTn id="22" dur="500" fill="hold"/>
                                        <p:tgtEl>
                                          <p:spTgt spid="41"/>
                                        </p:tgtEl>
                                        <p:attrNameLst>
                                          <p:attrName>ppt_w</p:attrName>
                                        </p:attrNameLst>
                                      </p:cBhvr>
                                      <p:tavLst>
                                        <p:tav tm="0">
                                          <p:val>
                                            <p:fltVal val="0"/>
                                          </p:val>
                                        </p:tav>
                                        <p:tav tm="100000">
                                          <p:val>
                                            <p:strVal val="#ppt_w"/>
                                          </p:val>
                                        </p:tav>
                                      </p:tavLst>
                                    </p:anim>
                                    <p:anim calcmode="lin" valueType="num">
                                      <p:cBhvr>
                                        <p:cTn id="23" dur="500" fill="hold"/>
                                        <p:tgtEl>
                                          <p:spTgt spid="41"/>
                                        </p:tgtEl>
                                        <p:attrNameLst>
                                          <p:attrName>ppt_h</p:attrName>
                                        </p:attrNameLst>
                                      </p:cBhvr>
                                      <p:tavLst>
                                        <p:tav tm="0">
                                          <p:val>
                                            <p:fltVal val="0"/>
                                          </p:val>
                                        </p:tav>
                                        <p:tav tm="100000">
                                          <p:val>
                                            <p:strVal val="#ppt_h"/>
                                          </p:val>
                                        </p:tav>
                                      </p:tavLst>
                                    </p:anim>
                                    <p:animEffect transition="in" filter="fade">
                                      <p:cBhvr>
                                        <p:cTn id="24" dur="500"/>
                                        <p:tgtEl>
                                          <p:spTgt spid="41"/>
                                        </p:tgtEl>
                                      </p:cBhvr>
                                    </p:animEffect>
                                  </p:childTnLst>
                                </p:cTn>
                              </p:par>
                              <p:par>
                                <p:cTn id="25" presetID="53" presetClass="entr" presetSubtype="16" fill="hold" nodeType="withEffect">
                                  <p:stCondLst>
                                    <p:cond delay="0"/>
                                  </p:stCondLst>
                                  <p:childTnLst>
                                    <p:set>
                                      <p:cBhvr>
                                        <p:cTn id="26" dur="1" fill="hold">
                                          <p:stCondLst>
                                            <p:cond delay="0"/>
                                          </p:stCondLst>
                                        </p:cTn>
                                        <p:tgtEl>
                                          <p:spTgt spid="48"/>
                                        </p:tgtEl>
                                        <p:attrNameLst>
                                          <p:attrName>style.visibility</p:attrName>
                                        </p:attrNameLst>
                                      </p:cBhvr>
                                      <p:to>
                                        <p:strVal val="visible"/>
                                      </p:to>
                                    </p:set>
                                    <p:anim calcmode="lin" valueType="num">
                                      <p:cBhvr>
                                        <p:cTn id="27" dur="500" fill="hold"/>
                                        <p:tgtEl>
                                          <p:spTgt spid="48"/>
                                        </p:tgtEl>
                                        <p:attrNameLst>
                                          <p:attrName>ppt_w</p:attrName>
                                        </p:attrNameLst>
                                      </p:cBhvr>
                                      <p:tavLst>
                                        <p:tav tm="0">
                                          <p:val>
                                            <p:fltVal val="0"/>
                                          </p:val>
                                        </p:tav>
                                        <p:tav tm="100000">
                                          <p:val>
                                            <p:strVal val="#ppt_w"/>
                                          </p:val>
                                        </p:tav>
                                      </p:tavLst>
                                    </p:anim>
                                    <p:anim calcmode="lin" valueType="num">
                                      <p:cBhvr>
                                        <p:cTn id="28" dur="500" fill="hold"/>
                                        <p:tgtEl>
                                          <p:spTgt spid="48"/>
                                        </p:tgtEl>
                                        <p:attrNameLst>
                                          <p:attrName>ppt_h</p:attrName>
                                        </p:attrNameLst>
                                      </p:cBhvr>
                                      <p:tavLst>
                                        <p:tav tm="0">
                                          <p:val>
                                            <p:fltVal val="0"/>
                                          </p:val>
                                        </p:tav>
                                        <p:tav tm="100000">
                                          <p:val>
                                            <p:strVal val="#ppt_h"/>
                                          </p:val>
                                        </p:tav>
                                      </p:tavLst>
                                    </p:anim>
                                    <p:animEffect transition="in" filter="fade">
                                      <p:cBhvr>
                                        <p:cTn id="29" dur="500"/>
                                        <p:tgtEl>
                                          <p:spTgt spid="48"/>
                                        </p:tgtEl>
                                      </p:cBhvr>
                                    </p:animEffect>
                                  </p:childTnLst>
                                </p:cTn>
                              </p:par>
                              <p:par>
                                <p:cTn id="30" presetID="2" presetClass="entr" presetSubtype="4" fill="hold" grpId="0" nodeType="withEffect">
                                  <p:stCondLst>
                                    <p:cond delay="0"/>
                                  </p:stCondLst>
                                  <p:childTnLst>
                                    <p:set>
                                      <p:cBhvr>
                                        <p:cTn id="31" dur="1" fill="hold">
                                          <p:stCondLst>
                                            <p:cond delay="0"/>
                                          </p:stCondLst>
                                        </p:cTn>
                                        <p:tgtEl>
                                          <p:spTgt spid="58"/>
                                        </p:tgtEl>
                                        <p:attrNameLst>
                                          <p:attrName>style.visibility</p:attrName>
                                        </p:attrNameLst>
                                      </p:cBhvr>
                                      <p:to>
                                        <p:strVal val="visible"/>
                                      </p:to>
                                    </p:set>
                                    <p:anim calcmode="lin" valueType="num">
                                      <p:cBhvr additive="base">
                                        <p:cTn id="32" dur="500" fill="hold"/>
                                        <p:tgtEl>
                                          <p:spTgt spid="58"/>
                                        </p:tgtEl>
                                        <p:attrNameLst>
                                          <p:attrName>ppt_x</p:attrName>
                                        </p:attrNameLst>
                                      </p:cBhvr>
                                      <p:tavLst>
                                        <p:tav tm="0">
                                          <p:val>
                                            <p:strVal val="#ppt_x"/>
                                          </p:val>
                                        </p:tav>
                                        <p:tav tm="100000">
                                          <p:val>
                                            <p:strVal val="#ppt_x"/>
                                          </p:val>
                                        </p:tav>
                                      </p:tavLst>
                                    </p:anim>
                                    <p:anim calcmode="lin" valueType="num">
                                      <p:cBhvr additive="base">
                                        <p:cTn id="33" dur="500" fill="hold"/>
                                        <p:tgtEl>
                                          <p:spTgt spid="58"/>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59"/>
                                        </p:tgtEl>
                                        <p:attrNameLst>
                                          <p:attrName>style.visibility</p:attrName>
                                        </p:attrNameLst>
                                      </p:cBhvr>
                                      <p:to>
                                        <p:strVal val="visible"/>
                                      </p:to>
                                    </p:set>
                                    <p:anim calcmode="lin" valueType="num">
                                      <p:cBhvr additive="base">
                                        <p:cTn id="36" dur="500" fill="hold"/>
                                        <p:tgtEl>
                                          <p:spTgt spid="59"/>
                                        </p:tgtEl>
                                        <p:attrNameLst>
                                          <p:attrName>ppt_x</p:attrName>
                                        </p:attrNameLst>
                                      </p:cBhvr>
                                      <p:tavLst>
                                        <p:tav tm="0">
                                          <p:val>
                                            <p:strVal val="#ppt_x"/>
                                          </p:val>
                                        </p:tav>
                                        <p:tav tm="100000">
                                          <p:val>
                                            <p:strVal val="#ppt_x"/>
                                          </p:val>
                                        </p:tav>
                                      </p:tavLst>
                                    </p:anim>
                                    <p:anim calcmode="lin" valueType="num">
                                      <p:cBhvr additive="base">
                                        <p:cTn id="37" dur="500" fill="hold"/>
                                        <p:tgtEl>
                                          <p:spTgt spid="59"/>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60"/>
                                        </p:tgtEl>
                                        <p:attrNameLst>
                                          <p:attrName>style.visibility</p:attrName>
                                        </p:attrNameLst>
                                      </p:cBhvr>
                                      <p:to>
                                        <p:strVal val="visible"/>
                                      </p:to>
                                    </p:set>
                                    <p:anim calcmode="lin" valueType="num">
                                      <p:cBhvr additive="base">
                                        <p:cTn id="40" dur="500" fill="hold"/>
                                        <p:tgtEl>
                                          <p:spTgt spid="60"/>
                                        </p:tgtEl>
                                        <p:attrNameLst>
                                          <p:attrName>ppt_x</p:attrName>
                                        </p:attrNameLst>
                                      </p:cBhvr>
                                      <p:tavLst>
                                        <p:tav tm="0">
                                          <p:val>
                                            <p:strVal val="#ppt_x"/>
                                          </p:val>
                                        </p:tav>
                                        <p:tav tm="100000">
                                          <p:val>
                                            <p:strVal val="#ppt_x"/>
                                          </p:val>
                                        </p:tav>
                                      </p:tavLst>
                                    </p:anim>
                                    <p:anim calcmode="lin" valueType="num">
                                      <p:cBhvr additive="base">
                                        <p:cTn id="41" dur="500" fill="hold"/>
                                        <p:tgtEl>
                                          <p:spTgt spid="60"/>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61"/>
                                        </p:tgtEl>
                                        <p:attrNameLst>
                                          <p:attrName>style.visibility</p:attrName>
                                        </p:attrNameLst>
                                      </p:cBhvr>
                                      <p:to>
                                        <p:strVal val="visible"/>
                                      </p:to>
                                    </p:set>
                                    <p:anim calcmode="lin" valueType="num">
                                      <p:cBhvr additive="base">
                                        <p:cTn id="44" dur="500" fill="hold"/>
                                        <p:tgtEl>
                                          <p:spTgt spid="61"/>
                                        </p:tgtEl>
                                        <p:attrNameLst>
                                          <p:attrName>ppt_x</p:attrName>
                                        </p:attrNameLst>
                                      </p:cBhvr>
                                      <p:tavLst>
                                        <p:tav tm="0">
                                          <p:val>
                                            <p:strVal val="#ppt_x"/>
                                          </p:val>
                                        </p:tav>
                                        <p:tav tm="100000">
                                          <p:val>
                                            <p:strVal val="#ppt_x"/>
                                          </p:val>
                                        </p:tav>
                                      </p:tavLst>
                                    </p:anim>
                                    <p:anim calcmode="lin" valueType="num">
                                      <p:cBhvr additive="base">
                                        <p:cTn id="45" dur="500" fill="hold"/>
                                        <p:tgtEl>
                                          <p:spTgt spid="6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bldLvl="0" animBg="1"/>
      <p:bldP spid="59" grpId="0"/>
      <p:bldP spid="60" grpId="0" bldLvl="0" animBg="1"/>
      <p:bldP spid="61"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cstate="print">
            <a:extLst>
              <a:ext uri="{28A0092B-C50C-407E-A947-70E740481C1C}">
                <a14:useLocalDpi xmlns:a14="http://schemas.microsoft.com/office/drawing/2010/main" val="0"/>
              </a:ext>
            </a:extLst>
          </a:blip>
          <a:srcRect/>
          <a:stretch>
            <a:fillRect/>
          </a:stretch>
        </p:blipFill>
        <p:spPr>
          <a:xfrm>
            <a:off x="-1730" y="0"/>
            <a:ext cx="12193730" cy="6858000"/>
          </a:xfrm>
          <a:prstGeom prst="rect">
            <a:avLst/>
          </a:prstGeom>
        </p:spPr>
      </p:pic>
      <p:sp>
        <p:nvSpPr>
          <p:cNvPr id="3" name="矩形 2"/>
          <p:cNvSpPr/>
          <p:nvPr/>
        </p:nvSpPr>
        <p:spPr>
          <a:xfrm>
            <a:off x="-1730" y="-19050"/>
            <a:ext cx="12193729" cy="6857999"/>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任意多边形: 形状 30"/>
          <p:cNvSpPr/>
          <p:nvPr/>
        </p:nvSpPr>
        <p:spPr>
          <a:xfrm>
            <a:off x="-436918" y="363640"/>
            <a:ext cx="1082592" cy="409932"/>
          </a:xfrm>
          <a:custGeom>
            <a:avLst/>
            <a:gdLst>
              <a:gd name="connsiteX0" fmla="*/ 124918 w 1413447"/>
              <a:gd name="connsiteY0" fmla="*/ 0 h 535213"/>
              <a:gd name="connsiteX1" fmla="*/ 1413447 w 1413447"/>
              <a:gd name="connsiteY1" fmla="*/ 0 h 535213"/>
              <a:gd name="connsiteX2" fmla="*/ 1293066 w 1413447"/>
              <a:gd name="connsiteY2" fmla="*/ 515770 h 535213"/>
              <a:gd name="connsiteX3" fmla="*/ 1296954 w 1413447"/>
              <a:gd name="connsiteY3" fmla="*/ 499111 h 535213"/>
              <a:gd name="connsiteX4" fmla="*/ 1284655 w 1413447"/>
              <a:gd name="connsiteY4" fmla="*/ 517355 h 535213"/>
              <a:gd name="connsiteX5" fmla="*/ 1263549 w 1413447"/>
              <a:gd name="connsiteY5" fmla="*/ 531584 h 535213"/>
              <a:gd name="connsiteX6" fmla="*/ 1245575 w 1413447"/>
              <a:gd name="connsiteY6" fmla="*/ 535213 h 535213"/>
              <a:gd name="connsiteX7" fmla="*/ 74294 w 1413447"/>
              <a:gd name="connsiteY7" fmla="*/ 535213 h 535213"/>
              <a:gd name="connsiteX8" fmla="*/ 56319 w 1413447"/>
              <a:gd name="connsiteY8" fmla="*/ 531584 h 535213"/>
              <a:gd name="connsiteX9" fmla="*/ 15766 w 1413447"/>
              <a:gd name="connsiteY9" fmla="*/ 470404 h 535213"/>
              <a:gd name="connsiteX10" fmla="*/ 19864 w 1413447"/>
              <a:gd name="connsiteY10" fmla="*/ 450109 h 535213"/>
              <a:gd name="connsiteX11" fmla="*/ 0 w 1413447"/>
              <a:gd name="connsiteY11" fmla="*/ 535213 h 535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13447" h="535213">
                <a:moveTo>
                  <a:pt x="124918" y="0"/>
                </a:moveTo>
                <a:lnTo>
                  <a:pt x="1413447" y="0"/>
                </a:lnTo>
                <a:lnTo>
                  <a:pt x="1293066" y="515770"/>
                </a:lnTo>
                <a:lnTo>
                  <a:pt x="1296954" y="499111"/>
                </a:lnTo>
                <a:lnTo>
                  <a:pt x="1284655" y="517355"/>
                </a:lnTo>
                <a:cubicBezTo>
                  <a:pt x="1278647" y="523362"/>
                  <a:pt x="1271493" y="528224"/>
                  <a:pt x="1263549" y="531584"/>
                </a:cubicBezTo>
                <a:lnTo>
                  <a:pt x="1245575" y="535213"/>
                </a:lnTo>
                <a:lnTo>
                  <a:pt x="74294" y="535213"/>
                </a:lnTo>
                <a:lnTo>
                  <a:pt x="56319" y="531584"/>
                </a:lnTo>
                <a:cubicBezTo>
                  <a:pt x="32488" y="521505"/>
                  <a:pt x="15766" y="497907"/>
                  <a:pt x="15766" y="470404"/>
                </a:cubicBezTo>
                <a:lnTo>
                  <a:pt x="19864" y="450109"/>
                </a:lnTo>
                <a:lnTo>
                  <a:pt x="0" y="535213"/>
                </a:lnTo>
                <a:close/>
              </a:path>
            </a:pathLst>
          </a:custGeom>
          <a:solidFill>
            <a:srgbClr val="267CA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sp>
        <p:nvSpPr>
          <p:cNvPr id="6" name="文本框 5"/>
          <p:cNvSpPr txBox="1"/>
          <p:nvPr/>
        </p:nvSpPr>
        <p:spPr>
          <a:xfrm>
            <a:off x="760095" y="319405"/>
            <a:ext cx="7388860" cy="460375"/>
          </a:xfrm>
          <a:prstGeom prst="rect">
            <a:avLst/>
          </a:prstGeom>
          <a:noFill/>
        </p:spPr>
        <p:txBody>
          <a:bodyPr wrap="square" rtlCol="0">
            <a:spAutoFit/>
          </a:bodyPr>
          <a:lstStyle>
            <a:defPPr>
              <a:defRPr lang="zh-CN"/>
            </a:defPPr>
            <a:lvl1pPr>
              <a:defRPr sz="2400" b="1">
                <a:solidFill>
                  <a:srgbClr val="267CA0"/>
                </a:solidFill>
                <a:latin typeface="包图粗黑体" panose="02000800000000000000" pitchFamily="2" charset="-122"/>
                <a:ea typeface="包图粗黑体" panose="02000800000000000000" pitchFamily="2" charset="-122"/>
              </a:defRPr>
            </a:lvl1pPr>
          </a:lstStyle>
          <a:p>
            <a:r>
              <a:rPr lang="zh-CN" altLang="en-US" dirty="0">
                <a:latin typeface="+mn-lt"/>
                <a:ea typeface="+mn-ea"/>
                <a:cs typeface="+mn-ea"/>
                <a:sym typeface="+mn-lt"/>
              </a:rPr>
              <a:t>（四）主要物理化学性质</a:t>
            </a:r>
            <a:endParaRPr lang="zh-CN" altLang="en-US" dirty="0">
              <a:latin typeface="+mn-lt"/>
              <a:ea typeface="+mn-ea"/>
              <a:cs typeface="+mn-ea"/>
              <a:sym typeface="+mn-lt"/>
            </a:endParaRPr>
          </a:p>
        </p:txBody>
      </p:sp>
      <p:pic>
        <p:nvPicPr>
          <p:cNvPr id="7" name="图片 -2147482611" descr="IMG_256"/>
          <p:cNvPicPr>
            <a:picLocks noChangeAspect="1"/>
          </p:cNvPicPr>
          <p:nvPr/>
        </p:nvPicPr>
        <p:blipFill>
          <a:blip r:embed="rId2"/>
          <a:stretch>
            <a:fillRect/>
          </a:stretch>
        </p:blipFill>
        <p:spPr>
          <a:xfrm>
            <a:off x="6318885" y="2626360"/>
            <a:ext cx="5873115" cy="4212590"/>
          </a:xfrm>
          <a:prstGeom prst="rect">
            <a:avLst/>
          </a:prstGeom>
          <a:noFill/>
          <a:ln w="9525">
            <a:noFill/>
          </a:ln>
        </p:spPr>
      </p:pic>
      <p:graphicFrame>
        <p:nvGraphicFramePr>
          <p:cNvPr id="29" name="表格 28"/>
          <p:cNvGraphicFramePr/>
          <p:nvPr>
            <p:custDataLst>
              <p:tags r:id="rId3"/>
            </p:custDataLst>
          </p:nvPr>
        </p:nvGraphicFramePr>
        <p:xfrm>
          <a:off x="24863" y="1215681"/>
          <a:ext cx="6290945" cy="5566410"/>
        </p:xfrm>
        <a:graphic>
          <a:graphicData uri="http://schemas.openxmlformats.org/drawingml/2006/table">
            <a:tbl>
              <a:tblPr firstRow="1" bandRow="1">
                <a:tableStyleId>{F5AB1C69-6EDB-4FF4-983F-18BD219EF322}</a:tableStyleId>
              </a:tblPr>
              <a:tblGrid>
                <a:gridCol w="1412240"/>
                <a:gridCol w="4878705"/>
              </a:tblGrid>
              <a:tr h="616585">
                <a:tc>
                  <a:txBody>
                    <a:bodyPr/>
                    <a:p>
                      <a:pPr indent="0" algn="ctr">
                        <a:lnSpc>
                          <a:spcPct val="120000"/>
                        </a:lnSpc>
                        <a:spcBef>
                          <a:spcPts val="0"/>
                        </a:spcBef>
                        <a:spcAft>
                          <a:spcPts val="0"/>
                        </a:spcAft>
                        <a:buNone/>
                      </a:pPr>
                      <a:r>
                        <a:rPr lang="zh-CN" altLang="en-US" sz="1900" b="1" spc="130">
                          <a:solidFill>
                            <a:srgbClr val="646464"/>
                          </a:solidFill>
                          <a:latin typeface="微软雅黑" panose="020B0503020204020204" pitchFamily="34" charset="-122"/>
                          <a:ea typeface="微软雅黑" panose="020B0503020204020204" pitchFamily="34" charset="-122"/>
                        </a:rPr>
                        <a:t>外观</a:t>
                      </a:r>
                      <a:endParaRPr lang="zh-CN" altLang="en-US" sz="1900" b="1" spc="130">
                        <a:solidFill>
                          <a:srgbClr val="646464"/>
                        </a:solidFill>
                        <a:latin typeface="微软雅黑" panose="020B0503020204020204" pitchFamily="34" charset="-122"/>
                        <a:ea typeface="微软雅黑" panose="020B0503020204020204" pitchFamily="34" charset="-122"/>
                      </a:endParaRPr>
                    </a:p>
                  </a:txBody>
                  <a:tcPr marL="215900" marR="215900" marT="133350" marB="133350" anchor="ctr">
                    <a:lnL w="9525">
                      <a:solidFill>
                        <a:srgbClr val="646464"/>
                      </a:solidFill>
                      <a:prstDash val="sysDash"/>
                    </a:lnL>
                    <a:lnR w="9525">
                      <a:solidFill>
                        <a:srgbClr val="646464"/>
                      </a:solidFill>
                      <a:prstDash val="sysDash"/>
                    </a:lnR>
                    <a:lnT w="28575">
                      <a:solidFill>
                        <a:srgbClr val="646464"/>
                      </a:solidFill>
                      <a:prstDash val="solid"/>
                    </a:lnT>
                    <a:lnB w="28575">
                      <a:solidFill>
                        <a:srgbClr val="646464"/>
                      </a:solidFill>
                      <a:prstDash val="solid"/>
                    </a:lnB>
                    <a:solidFill>
                      <a:srgbClr val="FFFFFF"/>
                    </a:solidFill>
                  </a:tcPr>
                </a:tc>
                <a:tc>
                  <a:txBody>
                    <a:bodyPr/>
                    <a:p>
                      <a:pPr indent="0" algn="ctr">
                        <a:lnSpc>
                          <a:spcPct val="120000"/>
                        </a:lnSpc>
                        <a:spcBef>
                          <a:spcPts val="0"/>
                        </a:spcBef>
                        <a:spcAft>
                          <a:spcPts val="0"/>
                        </a:spcAft>
                        <a:buNone/>
                      </a:pPr>
                      <a:r>
                        <a:rPr lang="zh-CN" altLang="en-US" sz="1900" b="1" spc="130">
                          <a:solidFill>
                            <a:srgbClr val="646464"/>
                          </a:solidFill>
                          <a:latin typeface="微软雅黑" panose="020B0503020204020204" pitchFamily="34" charset="-122"/>
                          <a:ea typeface="微软雅黑" panose="020B0503020204020204" pitchFamily="34" charset="-122"/>
                        </a:rPr>
                        <a:t>棕黄色条形</a:t>
                      </a:r>
                      <a:endParaRPr lang="zh-CN" altLang="en-US" sz="1900" b="1" spc="130">
                        <a:solidFill>
                          <a:srgbClr val="646464"/>
                        </a:solidFill>
                        <a:latin typeface="微软雅黑" panose="020B0503020204020204" pitchFamily="34" charset="-122"/>
                        <a:ea typeface="微软雅黑" panose="020B0503020204020204" pitchFamily="34" charset="-122"/>
                      </a:endParaRPr>
                    </a:p>
                  </a:txBody>
                  <a:tcPr marL="215900" marR="215900" marT="133350" marB="133350" anchor="ctr">
                    <a:lnL w="9525">
                      <a:solidFill>
                        <a:srgbClr val="646464"/>
                      </a:solidFill>
                      <a:prstDash val="sysDash"/>
                    </a:lnL>
                    <a:lnR w="9525">
                      <a:solidFill>
                        <a:srgbClr val="646464"/>
                      </a:solidFill>
                      <a:prstDash val="sysDash"/>
                    </a:lnR>
                    <a:lnT w="28575">
                      <a:solidFill>
                        <a:srgbClr val="646464"/>
                      </a:solidFill>
                      <a:prstDash val="solid"/>
                    </a:lnT>
                    <a:lnB w="28575">
                      <a:solidFill>
                        <a:srgbClr val="646464"/>
                      </a:solidFill>
                      <a:prstDash val="solid"/>
                    </a:lnB>
                    <a:solidFill>
                      <a:srgbClr val="FFFFFF"/>
                    </a:solidFill>
                  </a:tcPr>
                </a:tc>
              </a:tr>
              <a:tr h="579755">
                <a:tc>
                  <a:txBody>
                    <a:bodyPr/>
                    <a:p>
                      <a:pPr indent="0" algn="ctr">
                        <a:lnSpc>
                          <a:spcPct val="120000"/>
                        </a:lnSpc>
                        <a:spcBef>
                          <a:spcPts val="0"/>
                        </a:spcBef>
                        <a:spcAft>
                          <a:spcPts val="0"/>
                        </a:spcAft>
                        <a:buNone/>
                      </a:pPr>
                      <a:r>
                        <a:rPr lang="zh-CN" altLang="en-US" sz="1700" b="0" spc="130">
                          <a:solidFill>
                            <a:srgbClr val="646464"/>
                          </a:solidFill>
                          <a:latin typeface="微软雅黑" panose="020B0503020204020204" pitchFamily="34" charset="-122"/>
                          <a:ea typeface="微软雅黑" panose="020B0503020204020204" pitchFamily="34" charset="-122"/>
                        </a:rPr>
                        <a:t>外形尺寸</a:t>
                      </a:r>
                      <a:endParaRPr lang="zh-CN" altLang="en-US" sz="1700" b="0" spc="130">
                        <a:solidFill>
                          <a:srgbClr val="646464"/>
                        </a:solidFill>
                        <a:latin typeface="微软雅黑" panose="020B0503020204020204" pitchFamily="34" charset="-122"/>
                        <a:ea typeface="微软雅黑" panose="020B0503020204020204" pitchFamily="34" charset="-122"/>
                      </a:endParaRPr>
                    </a:p>
                  </a:txBody>
                  <a:tcPr marL="215900" marR="215900" marT="133350" marB="133350" anchor="ctr">
                    <a:lnL w="9525">
                      <a:solidFill>
                        <a:srgbClr val="646464"/>
                      </a:solidFill>
                      <a:prstDash val="sysDash"/>
                    </a:lnL>
                    <a:lnR w="9525">
                      <a:solidFill>
                        <a:srgbClr val="646464"/>
                      </a:solidFill>
                      <a:prstDash val="sysDash"/>
                    </a:lnR>
                    <a:lnT w="28575">
                      <a:solidFill>
                        <a:srgbClr val="646464"/>
                      </a:solidFill>
                      <a:prstDash val="solid"/>
                    </a:lnT>
                    <a:lnB w="9525">
                      <a:solidFill>
                        <a:srgbClr val="646464"/>
                      </a:solidFill>
                      <a:prstDash val="sysDash"/>
                    </a:lnB>
                    <a:solidFill>
                      <a:srgbClr val="FFFFFF"/>
                    </a:solidFill>
                  </a:tcPr>
                </a:tc>
                <a:tc>
                  <a:txBody>
                    <a:bodyPr/>
                    <a:p>
                      <a:pPr indent="0" algn="l">
                        <a:lnSpc>
                          <a:spcPct val="120000"/>
                        </a:lnSpc>
                        <a:spcBef>
                          <a:spcPts val="0"/>
                        </a:spcBef>
                        <a:spcAft>
                          <a:spcPts val="0"/>
                        </a:spcAft>
                        <a:buNone/>
                      </a:pPr>
                      <a:r>
                        <a:rPr lang="zh-CN" altLang="en-US" sz="1700" b="0" spc="130">
                          <a:solidFill>
                            <a:srgbClr val="404040"/>
                          </a:solidFill>
                          <a:latin typeface="微软雅黑" panose="020B0503020204020204" pitchFamily="34" charset="-122"/>
                          <a:ea typeface="微软雅黑" panose="020B0503020204020204" pitchFamily="34" charset="-122"/>
                          <a:cs typeface="微软雅黑" panose="020B0503020204020204" pitchFamily="34" charset="-122"/>
                        </a:rPr>
                        <a:t>φ4-5～6×5～15mm</a:t>
                      </a:r>
                      <a:endParaRPr lang="zh-CN" altLang="en-US" sz="1700" b="0" spc="130">
                        <a:solidFill>
                          <a:srgbClr val="40404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215900" marR="215900" marT="133350" marB="133350" anchor="ctr">
                    <a:lnL w="9525">
                      <a:solidFill>
                        <a:srgbClr val="646464"/>
                      </a:solidFill>
                      <a:prstDash val="sysDash"/>
                    </a:lnL>
                    <a:lnR w="9525">
                      <a:solidFill>
                        <a:srgbClr val="646464"/>
                      </a:solidFill>
                      <a:prstDash val="sysDash"/>
                    </a:lnR>
                    <a:lnT w="28575">
                      <a:solidFill>
                        <a:srgbClr val="646464"/>
                      </a:solidFill>
                      <a:prstDash val="solid"/>
                    </a:lnT>
                    <a:lnB w="9525">
                      <a:solidFill>
                        <a:srgbClr val="646464"/>
                      </a:solidFill>
                      <a:prstDash val="sysDash"/>
                    </a:lnB>
                    <a:solidFill>
                      <a:srgbClr val="FFFFFF"/>
                    </a:solidFill>
                  </a:tcPr>
                </a:tc>
              </a:tr>
              <a:tr h="579755">
                <a:tc>
                  <a:txBody>
                    <a:bodyPr/>
                    <a:p>
                      <a:pPr indent="0" algn="ctr">
                        <a:lnSpc>
                          <a:spcPct val="120000"/>
                        </a:lnSpc>
                        <a:spcBef>
                          <a:spcPts val="0"/>
                        </a:spcBef>
                        <a:spcAft>
                          <a:spcPts val="0"/>
                        </a:spcAft>
                        <a:buNone/>
                      </a:pPr>
                      <a:r>
                        <a:rPr lang="zh-CN" altLang="en-US" sz="1700" b="0" spc="130">
                          <a:solidFill>
                            <a:srgbClr val="646464"/>
                          </a:solidFill>
                          <a:latin typeface="微软雅黑" panose="020B0503020204020204" pitchFamily="34" charset="-122"/>
                          <a:ea typeface="微软雅黑" panose="020B0503020204020204" pitchFamily="34" charset="-122"/>
                        </a:rPr>
                        <a:t>堆密度</a:t>
                      </a:r>
                      <a:endParaRPr lang="zh-CN" altLang="en-US" sz="1700" b="0" spc="130">
                        <a:solidFill>
                          <a:srgbClr val="646464"/>
                        </a:solidFill>
                        <a:latin typeface="微软雅黑" panose="020B0503020204020204" pitchFamily="34" charset="-122"/>
                        <a:ea typeface="微软雅黑" panose="020B0503020204020204" pitchFamily="34" charset="-122"/>
                      </a:endParaRPr>
                    </a:p>
                  </a:txBody>
                  <a:tcPr marL="215900" marR="215900" marT="133350" marB="133350" anchor="ctr">
                    <a:lnL w="9525">
                      <a:solidFill>
                        <a:srgbClr val="646464"/>
                      </a:solidFill>
                      <a:prstDash val="sysDash"/>
                    </a:lnL>
                    <a:lnR w="9525">
                      <a:solidFill>
                        <a:srgbClr val="646464"/>
                      </a:solidFill>
                      <a:prstDash val="sysDash"/>
                    </a:lnR>
                    <a:lnT w="9525">
                      <a:solidFill>
                        <a:srgbClr val="646464"/>
                      </a:solidFill>
                      <a:prstDash val="sysDash"/>
                    </a:lnT>
                    <a:lnB w="9525">
                      <a:solidFill>
                        <a:srgbClr val="646464"/>
                      </a:solidFill>
                      <a:prstDash val="sysDash"/>
                    </a:lnB>
                    <a:solidFill>
                      <a:srgbClr val="F2F2F2"/>
                    </a:solidFill>
                  </a:tcPr>
                </a:tc>
                <a:tc>
                  <a:txBody>
                    <a:bodyPr/>
                    <a:p>
                      <a:pPr indent="0" algn="l">
                        <a:lnSpc>
                          <a:spcPct val="120000"/>
                        </a:lnSpc>
                        <a:spcBef>
                          <a:spcPts val="0"/>
                        </a:spcBef>
                        <a:spcAft>
                          <a:spcPts val="0"/>
                        </a:spcAft>
                        <a:buNone/>
                      </a:pPr>
                      <a:r>
                        <a:rPr lang="zh-CN" altLang="en-US" sz="1700" b="0" spc="130">
                          <a:solidFill>
                            <a:srgbClr val="404040"/>
                          </a:solidFill>
                          <a:latin typeface="微软雅黑" panose="020B0503020204020204" pitchFamily="34" charset="-122"/>
                          <a:ea typeface="微软雅黑" panose="020B0503020204020204" pitchFamily="34" charset="-122"/>
                          <a:cs typeface="微软雅黑" panose="020B0503020204020204" pitchFamily="34" charset="-122"/>
                        </a:rPr>
                        <a:t>0.65～0.85kg/L</a:t>
                      </a:r>
                      <a:endParaRPr lang="zh-CN" altLang="en-US" sz="1700" b="0" spc="130">
                        <a:solidFill>
                          <a:srgbClr val="40404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215900" marR="215900" marT="133350" marB="133350" anchor="ctr">
                    <a:lnL w="9525">
                      <a:solidFill>
                        <a:srgbClr val="646464"/>
                      </a:solidFill>
                      <a:prstDash val="sysDash"/>
                    </a:lnL>
                    <a:lnR w="9525">
                      <a:solidFill>
                        <a:srgbClr val="646464"/>
                      </a:solidFill>
                      <a:prstDash val="sysDash"/>
                    </a:lnR>
                    <a:lnT w="9525">
                      <a:solidFill>
                        <a:srgbClr val="646464"/>
                      </a:solidFill>
                      <a:prstDash val="sysDash"/>
                    </a:lnT>
                    <a:lnB w="9525">
                      <a:solidFill>
                        <a:srgbClr val="646464"/>
                      </a:solidFill>
                      <a:prstDash val="sysDash"/>
                    </a:lnB>
                    <a:solidFill>
                      <a:srgbClr val="F2F2F2"/>
                    </a:solidFill>
                  </a:tcPr>
                </a:tc>
              </a:tr>
              <a:tr h="579755">
                <a:tc>
                  <a:txBody>
                    <a:bodyPr/>
                    <a:p>
                      <a:pPr indent="0" algn="ctr">
                        <a:lnSpc>
                          <a:spcPct val="120000"/>
                        </a:lnSpc>
                        <a:spcBef>
                          <a:spcPts val="0"/>
                        </a:spcBef>
                        <a:spcAft>
                          <a:spcPts val="0"/>
                        </a:spcAft>
                        <a:buNone/>
                      </a:pPr>
                      <a:r>
                        <a:rPr lang="zh-CN" altLang="en-US" sz="1700" b="0" spc="130">
                          <a:solidFill>
                            <a:srgbClr val="646464"/>
                          </a:solidFill>
                          <a:latin typeface="微软雅黑" panose="020B0503020204020204" pitchFamily="34" charset="-122"/>
                          <a:ea typeface="微软雅黑" panose="020B0503020204020204" pitchFamily="34" charset="-122"/>
                        </a:rPr>
                        <a:t>强度</a:t>
                      </a:r>
                      <a:endParaRPr lang="zh-CN" altLang="en-US" sz="1700" b="0" spc="130">
                        <a:solidFill>
                          <a:srgbClr val="646464"/>
                        </a:solidFill>
                        <a:latin typeface="微软雅黑" panose="020B0503020204020204" pitchFamily="34" charset="-122"/>
                        <a:ea typeface="微软雅黑" panose="020B0503020204020204" pitchFamily="34" charset="-122"/>
                      </a:endParaRPr>
                    </a:p>
                  </a:txBody>
                  <a:tcPr marL="215900" marR="215900" marT="133350" marB="133350" anchor="ctr">
                    <a:lnL w="9525">
                      <a:solidFill>
                        <a:srgbClr val="646464"/>
                      </a:solidFill>
                      <a:prstDash val="sysDash"/>
                    </a:lnL>
                    <a:lnR w="9525">
                      <a:solidFill>
                        <a:srgbClr val="646464"/>
                      </a:solidFill>
                      <a:prstDash val="sysDash"/>
                    </a:lnR>
                    <a:lnT w="9525">
                      <a:solidFill>
                        <a:srgbClr val="646464"/>
                      </a:solidFill>
                      <a:prstDash val="sysDash"/>
                    </a:lnT>
                    <a:lnB w="9525">
                      <a:solidFill>
                        <a:srgbClr val="646464"/>
                      </a:solidFill>
                      <a:prstDash val="sysDash"/>
                    </a:lnB>
                    <a:solidFill>
                      <a:srgbClr val="FFFFFF"/>
                    </a:solidFill>
                  </a:tcPr>
                </a:tc>
                <a:tc>
                  <a:txBody>
                    <a:bodyPr/>
                    <a:p>
                      <a:pPr indent="0" algn="l">
                        <a:lnSpc>
                          <a:spcPct val="120000"/>
                        </a:lnSpc>
                        <a:spcBef>
                          <a:spcPts val="0"/>
                        </a:spcBef>
                        <a:spcAft>
                          <a:spcPts val="0"/>
                        </a:spcAft>
                        <a:buNone/>
                      </a:pPr>
                      <a:r>
                        <a:rPr lang="zh-CN" altLang="en-US" sz="1700" b="0" spc="130">
                          <a:solidFill>
                            <a:srgbClr val="404040"/>
                          </a:solidFill>
                          <a:latin typeface="微软雅黑" panose="020B0503020204020204" pitchFamily="34" charset="-122"/>
                          <a:ea typeface="微软雅黑" panose="020B0503020204020204" pitchFamily="34" charset="-122"/>
                          <a:cs typeface="微软雅黑" panose="020B0503020204020204" pitchFamily="34" charset="-122"/>
                        </a:rPr>
                        <a:t>≥80.0 N/cm(侧压)</a:t>
                      </a:r>
                      <a:endParaRPr lang="zh-CN" altLang="en-US" sz="1700" b="0" spc="130">
                        <a:solidFill>
                          <a:srgbClr val="40404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215900" marR="215900" marT="133350" marB="133350" anchor="ctr">
                    <a:lnL w="9525">
                      <a:solidFill>
                        <a:srgbClr val="646464"/>
                      </a:solidFill>
                      <a:prstDash val="sysDash"/>
                    </a:lnL>
                    <a:lnR w="9525">
                      <a:solidFill>
                        <a:srgbClr val="646464"/>
                      </a:solidFill>
                      <a:prstDash val="sysDash"/>
                    </a:lnR>
                    <a:lnT w="9525">
                      <a:solidFill>
                        <a:srgbClr val="646464"/>
                      </a:solidFill>
                      <a:prstDash val="sysDash"/>
                    </a:lnT>
                    <a:lnB w="9525">
                      <a:solidFill>
                        <a:srgbClr val="646464"/>
                      </a:solidFill>
                      <a:prstDash val="sysDash"/>
                    </a:lnB>
                    <a:solidFill>
                      <a:srgbClr val="FFFFFF"/>
                    </a:solidFill>
                  </a:tcPr>
                </a:tc>
              </a:tr>
              <a:tr h="579755">
                <a:tc>
                  <a:txBody>
                    <a:bodyPr/>
                    <a:p>
                      <a:pPr indent="0" algn="ctr">
                        <a:lnSpc>
                          <a:spcPct val="120000"/>
                        </a:lnSpc>
                        <a:spcBef>
                          <a:spcPts val="0"/>
                        </a:spcBef>
                        <a:spcAft>
                          <a:spcPts val="0"/>
                        </a:spcAft>
                        <a:buNone/>
                      </a:pPr>
                      <a:r>
                        <a:rPr lang="zh-CN" altLang="en-US" sz="1700" b="0" spc="130">
                          <a:solidFill>
                            <a:srgbClr val="646464"/>
                          </a:solidFill>
                          <a:latin typeface="微软雅黑" panose="020B0503020204020204" pitchFamily="34" charset="-122"/>
                          <a:ea typeface="微软雅黑" panose="020B0503020204020204" pitchFamily="34" charset="-122"/>
                        </a:rPr>
                        <a:t>比表面积</a:t>
                      </a:r>
                      <a:endParaRPr lang="zh-CN" altLang="en-US" sz="1700" b="0" spc="130">
                        <a:solidFill>
                          <a:srgbClr val="646464"/>
                        </a:solidFill>
                        <a:latin typeface="微软雅黑" panose="020B0503020204020204" pitchFamily="34" charset="-122"/>
                        <a:ea typeface="微软雅黑" panose="020B0503020204020204" pitchFamily="34" charset="-122"/>
                      </a:endParaRPr>
                    </a:p>
                  </a:txBody>
                  <a:tcPr marL="215900" marR="215900" marT="133350" marB="133350" anchor="ctr">
                    <a:lnL w="9525">
                      <a:solidFill>
                        <a:srgbClr val="646464"/>
                      </a:solidFill>
                      <a:prstDash val="sysDash"/>
                    </a:lnL>
                    <a:lnR w="9525">
                      <a:solidFill>
                        <a:srgbClr val="646464"/>
                      </a:solidFill>
                      <a:prstDash val="sysDash"/>
                    </a:lnR>
                    <a:lnT w="9525">
                      <a:solidFill>
                        <a:srgbClr val="646464"/>
                      </a:solidFill>
                      <a:prstDash val="sysDash"/>
                    </a:lnT>
                    <a:lnB w="9525">
                      <a:solidFill>
                        <a:srgbClr val="646464"/>
                      </a:solidFill>
                      <a:prstDash val="sysDash"/>
                    </a:lnB>
                    <a:solidFill>
                      <a:srgbClr val="F2F2F2"/>
                    </a:solidFill>
                  </a:tcPr>
                </a:tc>
                <a:tc>
                  <a:txBody>
                    <a:bodyPr/>
                    <a:p>
                      <a:pPr indent="0" algn="l">
                        <a:lnSpc>
                          <a:spcPct val="120000"/>
                        </a:lnSpc>
                        <a:spcBef>
                          <a:spcPts val="0"/>
                        </a:spcBef>
                        <a:spcAft>
                          <a:spcPts val="0"/>
                        </a:spcAft>
                        <a:buNone/>
                      </a:pPr>
                      <a:r>
                        <a:rPr lang="zh-CN" altLang="en-US" sz="1700" b="0" spc="130">
                          <a:solidFill>
                            <a:srgbClr val="404040"/>
                          </a:solidFill>
                          <a:latin typeface="微软雅黑" panose="020B0503020204020204" pitchFamily="34" charset="-122"/>
                          <a:ea typeface="微软雅黑" panose="020B0503020204020204" pitchFamily="34" charset="-122"/>
                          <a:cs typeface="微软雅黑" panose="020B0503020204020204" pitchFamily="34" charset="-122"/>
                        </a:rPr>
                        <a:t>200～300</a:t>
                      </a:r>
                      <a:endParaRPr lang="zh-CN" altLang="en-US" sz="1700" b="0" spc="130">
                        <a:solidFill>
                          <a:srgbClr val="40404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215900" marR="215900" marT="133350" marB="133350" anchor="ctr">
                    <a:lnL w="9525">
                      <a:solidFill>
                        <a:srgbClr val="646464"/>
                      </a:solidFill>
                      <a:prstDash val="sysDash"/>
                    </a:lnL>
                    <a:lnR w="9525">
                      <a:solidFill>
                        <a:srgbClr val="646464"/>
                      </a:solidFill>
                      <a:prstDash val="sysDash"/>
                    </a:lnR>
                    <a:lnT w="9525">
                      <a:solidFill>
                        <a:srgbClr val="646464"/>
                      </a:solidFill>
                      <a:prstDash val="sysDash"/>
                    </a:lnT>
                    <a:lnB w="9525">
                      <a:solidFill>
                        <a:srgbClr val="646464"/>
                      </a:solidFill>
                      <a:prstDash val="sysDash"/>
                    </a:lnB>
                    <a:solidFill>
                      <a:srgbClr val="F2F2F2"/>
                    </a:solidFill>
                  </a:tcPr>
                </a:tc>
              </a:tr>
              <a:tr h="579755">
                <a:tc>
                  <a:txBody>
                    <a:bodyPr/>
                    <a:p>
                      <a:pPr indent="0" algn="ctr">
                        <a:lnSpc>
                          <a:spcPct val="120000"/>
                        </a:lnSpc>
                        <a:spcBef>
                          <a:spcPts val="0"/>
                        </a:spcBef>
                        <a:spcAft>
                          <a:spcPts val="0"/>
                        </a:spcAft>
                        <a:buNone/>
                      </a:pPr>
                      <a:r>
                        <a:rPr lang="zh-CN" altLang="en-US" sz="1700" b="0" spc="130">
                          <a:solidFill>
                            <a:srgbClr val="646464"/>
                          </a:solidFill>
                          <a:latin typeface="微软雅黑" panose="020B0503020204020204" pitchFamily="34" charset="-122"/>
                          <a:ea typeface="微软雅黑" panose="020B0503020204020204" pitchFamily="34" charset="-122"/>
                        </a:rPr>
                        <a:t>孔隙率</a:t>
                      </a:r>
                      <a:endParaRPr lang="zh-CN" altLang="en-US" sz="1700" b="0" spc="130">
                        <a:solidFill>
                          <a:srgbClr val="646464"/>
                        </a:solidFill>
                        <a:latin typeface="微软雅黑" panose="020B0503020204020204" pitchFamily="34" charset="-122"/>
                        <a:ea typeface="微软雅黑" panose="020B0503020204020204" pitchFamily="34" charset="-122"/>
                      </a:endParaRPr>
                    </a:p>
                  </a:txBody>
                  <a:tcPr marL="215900" marR="215900" marT="133350" marB="133350" anchor="ctr">
                    <a:lnL w="9525">
                      <a:solidFill>
                        <a:srgbClr val="646464"/>
                      </a:solidFill>
                      <a:prstDash val="sysDash"/>
                    </a:lnL>
                    <a:lnR w="9525">
                      <a:solidFill>
                        <a:srgbClr val="646464"/>
                      </a:solidFill>
                      <a:prstDash val="sysDash"/>
                    </a:lnR>
                    <a:lnT w="9525">
                      <a:solidFill>
                        <a:srgbClr val="646464"/>
                      </a:solidFill>
                      <a:prstDash val="sysDash"/>
                    </a:lnT>
                    <a:lnB w="9525">
                      <a:solidFill>
                        <a:srgbClr val="646464"/>
                      </a:solidFill>
                      <a:prstDash val="sysDash"/>
                    </a:lnB>
                    <a:solidFill>
                      <a:srgbClr val="FFFFFF"/>
                    </a:solidFill>
                  </a:tcPr>
                </a:tc>
                <a:tc>
                  <a:txBody>
                    <a:bodyPr/>
                    <a:p>
                      <a:pPr indent="0" algn="l">
                        <a:lnSpc>
                          <a:spcPct val="120000"/>
                        </a:lnSpc>
                        <a:spcBef>
                          <a:spcPts val="0"/>
                        </a:spcBef>
                        <a:spcAft>
                          <a:spcPts val="0"/>
                        </a:spcAft>
                        <a:buNone/>
                      </a:pPr>
                      <a:r>
                        <a:rPr lang="zh-CN" altLang="en-US" sz="1700" b="0" spc="130">
                          <a:solidFill>
                            <a:srgbClr val="404040"/>
                          </a:solidFill>
                          <a:latin typeface="微软雅黑" panose="020B0503020204020204" pitchFamily="34" charset="-122"/>
                          <a:ea typeface="微软雅黑" panose="020B0503020204020204" pitchFamily="34" charset="-122"/>
                          <a:cs typeface="微软雅黑" panose="020B0503020204020204" pitchFamily="34" charset="-122"/>
                        </a:rPr>
                        <a:t>70-90％ _</a:t>
                      </a:r>
                      <a:endParaRPr lang="zh-CN" altLang="en-US" sz="1700" b="0" spc="130">
                        <a:solidFill>
                          <a:srgbClr val="40404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215900" marR="215900" marT="133350" marB="133350" anchor="ctr">
                    <a:lnL w="9525">
                      <a:solidFill>
                        <a:srgbClr val="646464"/>
                      </a:solidFill>
                      <a:prstDash val="sysDash"/>
                    </a:lnL>
                    <a:lnR w="9525">
                      <a:solidFill>
                        <a:srgbClr val="646464"/>
                      </a:solidFill>
                      <a:prstDash val="sysDash"/>
                    </a:lnR>
                    <a:lnT w="9525">
                      <a:solidFill>
                        <a:srgbClr val="646464"/>
                      </a:solidFill>
                      <a:prstDash val="sysDash"/>
                    </a:lnT>
                    <a:lnB w="9525">
                      <a:solidFill>
                        <a:srgbClr val="646464"/>
                      </a:solidFill>
                      <a:prstDash val="sysDash"/>
                    </a:lnB>
                    <a:solidFill>
                      <a:srgbClr val="FFFFFF"/>
                    </a:solidFill>
                  </a:tcPr>
                </a:tc>
              </a:tr>
              <a:tr h="891540">
                <a:tc>
                  <a:txBody>
                    <a:bodyPr/>
                    <a:p>
                      <a:pPr indent="0" algn="ctr">
                        <a:lnSpc>
                          <a:spcPct val="120000"/>
                        </a:lnSpc>
                        <a:spcBef>
                          <a:spcPts val="0"/>
                        </a:spcBef>
                        <a:spcAft>
                          <a:spcPts val="0"/>
                        </a:spcAft>
                        <a:buNone/>
                      </a:pPr>
                      <a:r>
                        <a:rPr lang="zh-CN" altLang="en-US" sz="1700" b="0" spc="130">
                          <a:solidFill>
                            <a:srgbClr val="646464"/>
                          </a:solidFill>
                          <a:latin typeface="微软雅黑" panose="020B0503020204020204" pitchFamily="34" charset="-122"/>
                          <a:ea typeface="微软雅黑" panose="020B0503020204020204" pitchFamily="34" charset="-122"/>
                        </a:rPr>
                        <a:t>活性</a:t>
                      </a:r>
                      <a:endParaRPr lang="zh-CN" altLang="en-US" sz="1700" b="0" spc="130">
                        <a:solidFill>
                          <a:srgbClr val="646464"/>
                        </a:solidFill>
                        <a:latin typeface="微软雅黑" panose="020B0503020204020204" pitchFamily="34" charset="-122"/>
                        <a:ea typeface="微软雅黑" panose="020B0503020204020204" pitchFamily="34" charset="-122"/>
                      </a:endParaRPr>
                    </a:p>
                  </a:txBody>
                  <a:tcPr marL="215900" marR="215900" marT="133350" marB="133350" anchor="ctr">
                    <a:lnL w="9525">
                      <a:solidFill>
                        <a:srgbClr val="646464"/>
                      </a:solidFill>
                      <a:prstDash val="sysDash"/>
                    </a:lnL>
                    <a:lnR w="9525">
                      <a:solidFill>
                        <a:srgbClr val="646464"/>
                      </a:solidFill>
                      <a:prstDash val="sysDash"/>
                    </a:lnR>
                    <a:lnT w="9525">
                      <a:solidFill>
                        <a:srgbClr val="646464"/>
                      </a:solidFill>
                      <a:prstDash val="sysDash"/>
                    </a:lnT>
                    <a:lnB w="9525">
                      <a:solidFill>
                        <a:srgbClr val="646464"/>
                      </a:solidFill>
                      <a:prstDash val="sysDash"/>
                    </a:lnB>
                    <a:solidFill>
                      <a:srgbClr val="F2F2F2"/>
                    </a:solidFill>
                  </a:tcPr>
                </a:tc>
                <a:tc>
                  <a:txBody>
                    <a:bodyPr/>
                    <a:p>
                      <a:pPr indent="0" algn="l">
                        <a:lnSpc>
                          <a:spcPct val="120000"/>
                        </a:lnSpc>
                        <a:spcBef>
                          <a:spcPts val="0"/>
                        </a:spcBef>
                        <a:spcAft>
                          <a:spcPts val="0"/>
                        </a:spcAft>
                        <a:buNone/>
                      </a:pPr>
                      <a:r>
                        <a:rPr lang="zh-CN" altLang="en-US" sz="1700" b="0" spc="130">
                          <a:solidFill>
                            <a:srgbClr val="404040"/>
                          </a:solidFill>
                          <a:latin typeface="微软雅黑" panose="020B0503020204020204" pitchFamily="34" charset="-122"/>
                          <a:ea typeface="微软雅黑" panose="020B0503020204020204" pitchFamily="34" charset="-122"/>
                          <a:cs typeface="微软雅黑" panose="020B0503020204020204" pitchFamily="34" charset="-122"/>
                        </a:rPr>
                        <a:t>煤气中含H2S10g/m3时可在数秒钟内脱至1ppm以下</a:t>
                      </a:r>
                      <a:endParaRPr lang="zh-CN" altLang="en-US" sz="1700" b="0" spc="130">
                        <a:solidFill>
                          <a:srgbClr val="40404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215900" marR="215900" marT="133350" marB="133350" anchor="ctr">
                    <a:lnL w="9525">
                      <a:solidFill>
                        <a:srgbClr val="646464"/>
                      </a:solidFill>
                      <a:prstDash val="sysDash"/>
                    </a:lnL>
                    <a:lnR w="9525">
                      <a:solidFill>
                        <a:srgbClr val="646464"/>
                      </a:solidFill>
                      <a:prstDash val="sysDash"/>
                    </a:lnR>
                    <a:lnT w="9525">
                      <a:solidFill>
                        <a:srgbClr val="646464"/>
                      </a:solidFill>
                      <a:prstDash val="sysDash"/>
                    </a:lnT>
                    <a:lnB w="9525">
                      <a:solidFill>
                        <a:srgbClr val="646464"/>
                      </a:solidFill>
                      <a:prstDash val="sysDash"/>
                    </a:lnB>
                    <a:solidFill>
                      <a:srgbClr val="F2F2F2"/>
                    </a:solidFill>
                  </a:tcPr>
                </a:tc>
              </a:tr>
              <a:tr h="579755">
                <a:tc>
                  <a:txBody>
                    <a:bodyPr/>
                    <a:p>
                      <a:pPr indent="0" algn="ctr">
                        <a:lnSpc>
                          <a:spcPct val="120000"/>
                        </a:lnSpc>
                        <a:spcBef>
                          <a:spcPts val="0"/>
                        </a:spcBef>
                        <a:spcAft>
                          <a:spcPts val="0"/>
                        </a:spcAft>
                        <a:buNone/>
                      </a:pPr>
                      <a:r>
                        <a:rPr lang="zh-CN" altLang="en-US" sz="1700" b="0" spc="130">
                          <a:solidFill>
                            <a:srgbClr val="646464"/>
                          </a:solidFill>
                          <a:latin typeface="微软雅黑" panose="020B0503020204020204" pitchFamily="34" charset="-122"/>
                          <a:ea typeface="微软雅黑" panose="020B0503020204020204" pitchFamily="34" charset="-122"/>
                        </a:rPr>
                        <a:t>硫容</a:t>
                      </a:r>
                      <a:endParaRPr lang="zh-CN" altLang="en-US" sz="1700" b="0" spc="130">
                        <a:solidFill>
                          <a:srgbClr val="646464"/>
                        </a:solidFill>
                        <a:latin typeface="微软雅黑" panose="020B0503020204020204" pitchFamily="34" charset="-122"/>
                        <a:ea typeface="微软雅黑" panose="020B0503020204020204" pitchFamily="34" charset="-122"/>
                      </a:endParaRPr>
                    </a:p>
                  </a:txBody>
                  <a:tcPr marL="215900" marR="215900" marT="133350" marB="133350" anchor="ctr">
                    <a:lnL w="9525">
                      <a:solidFill>
                        <a:srgbClr val="646464"/>
                      </a:solidFill>
                      <a:prstDash val="sysDash"/>
                    </a:lnL>
                    <a:lnR w="9525">
                      <a:solidFill>
                        <a:srgbClr val="646464"/>
                      </a:solidFill>
                      <a:prstDash val="sysDash"/>
                    </a:lnR>
                    <a:lnT w="9525">
                      <a:solidFill>
                        <a:srgbClr val="646464"/>
                      </a:solidFill>
                      <a:prstDash val="sysDash"/>
                    </a:lnT>
                    <a:lnB w="9525">
                      <a:solidFill>
                        <a:srgbClr val="646464"/>
                      </a:solidFill>
                      <a:prstDash val="sysDash"/>
                    </a:lnB>
                    <a:solidFill>
                      <a:srgbClr val="FFFFFF"/>
                    </a:solidFill>
                  </a:tcPr>
                </a:tc>
                <a:tc>
                  <a:txBody>
                    <a:bodyPr/>
                    <a:p>
                      <a:pPr indent="0" algn="l">
                        <a:lnSpc>
                          <a:spcPct val="120000"/>
                        </a:lnSpc>
                        <a:spcBef>
                          <a:spcPts val="0"/>
                        </a:spcBef>
                        <a:spcAft>
                          <a:spcPts val="0"/>
                        </a:spcAft>
                        <a:buNone/>
                      </a:pPr>
                      <a:r>
                        <a:rPr lang="zh-CN" altLang="en-US" sz="1700" b="0" spc="130">
                          <a:solidFill>
                            <a:srgbClr val="404040"/>
                          </a:solidFill>
                          <a:latin typeface="微软雅黑" panose="020B0503020204020204" pitchFamily="34" charset="-122"/>
                          <a:ea typeface="微软雅黑" panose="020B0503020204020204" pitchFamily="34" charset="-122"/>
                          <a:cs typeface="微软雅黑" panose="020B0503020204020204" pitchFamily="34" charset="-122"/>
                        </a:rPr>
                        <a:t>≥45％(重)</a:t>
                      </a:r>
                      <a:endParaRPr lang="zh-CN" altLang="en-US" sz="1700" b="0" spc="130">
                        <a:solidFill>
                          <a:srgbClr val="40404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215900" marR="215900" marT="133350" marB="133350" anchor="ctr">
                    <a:lnL w="9525">
                      <a:solidFill>
                        <a:srgbClr val="646464"/>
                      </a:solidFill>
                      <a:prstDash val="sysDash"/>
                    </a:lnL>
                    <a:lnR w="9525">
                      <a:solidFill>
                        <a:srgbClr val="646464"/>
                      </a:solidFill>
                      <a:prstDash val="sysDash"/>
                    </a:lnR>
                    <a:lnT w="9525">
                      <a:solidFill>
                        <a:srgbClr val="646464"/>
                      </a:solidFill>
                      <a:prstDash val="sysDash"/>
                    </a:lnT>
                    <a:lnB w="9525">
                      <a:solidFill>
                        <a:srgbClr val="646464"/>
                      </a:solidFill>
                      <a:prstDash val="sysDash"/>
                    </a:lnB>
                    <a:solidFill>
                      <a:srgbClr val="FFFFFF"/>
                    </a:solidFill>
                  </a:tcPr>
                </a:tc>
              </a:tr>
              <a:tr h="579755">
                <a:tc>
                  <a:txBody>
                    <a:bodyPr/>
                    <a:p>
                      <a:pPr indent="0" algn="ctr">
                        <a:lnSpc>
                          <a:spcPct val="120000"/>
                        </a:lnSpc>
                        <a:spcBef>
                          <a:spcPts val="0"/>
                        </a:spcBef>
                        <a:spcAft>
                          <a:spcPts val="0"/>
                        </a:spcAft>
                        <a:buNone/>
                      </a:pPr>
                      <a:r>
                        <a:rPr lang="zh-CN" altLang="en-US" sz="1700" b="0" spc="130">
                          <a:solidFill>
                            <a:srgbClr val="646464"/>
                          </a:solidFill>
                          <a:latin typeface="微软雅黑" panose="020B0503020204020204" pitchFamily="34" charset="-122"/>
                          <a:ea typeface="微软雅黑" panose="020B0503020204020204" pitchFamily="34" charset="-122"/>
                        </a:rPr>
                        <a:t>反应机理</a:t>
                      </a:r>
                      <a:endParaRPr lang="zh-CN" altLang="en-US" sz="1700" b="0" spc="130">
                        <a:solidFill>
                          <a:srgbClr val="646464"/>
                        </a:solidFill>
                        <a:latin typeface="微软雅黑" panose="020B0503020204020204" pitchFamily="34" charset="-122"/>
                        <a:ea typeface="微软雅黑" panose="020B0503020204020204" pitchFamily="34" charset="-122"/>
                      </a:endParaRPr>
                    </a:p>
                  </a:txBody>
                  <a:tcPr marL="215900" marR="215900" marT="133350" marB="133350" anchor="ctr">
                    <a:lnL w="9525">
                      <a:solidFill>
                        <a:srgbClr val="646464"/>
                      </a:solidFill>
                      <a:prstDash val="sysDash"/>
                    </a:lnL>
                    <a:lnR w="9525">
                      <a:solidFill>
                        <a:srgbClr val="646464"/>
                      </a:solidFill>
                      <a:prstDash val="sysDash"/>
                    </a:lnR>
                    <a:lnT w="9525">
                      <a:solidFill>
                        <a:srgbClr val="646464"/>
                      </a:solidFill>
                      <a:prstDash val="sysDash"/>
                    </a:lnT>
                    <a:lnB w="28575">
                      <a:solidFill>
                        <a:srgbClr val="646464"/>
                      </a:solidFill>
                      <a:prstDash val="solid"/>
                    </a:lnB>
                    <a:solidFill>
                      <a:srgbClr val="F2F2F2"/>
                    </a:solidFill>
                  </a:tcPr>
                </a:tc>
                <a:tc>
                  <a:txBody>
                    <a:bodyPr/>
                    <a:p>
                      <a:pPr indent="0" algn="l">
                        <a:lnSpc>
                          <a:spcPct val="120000"/>
                        </a:lnSpc>
                        <a:spcBef>
                          <a:spcPts val="0"/>
                        </a:spcBef>
                        <a:spcAft>
                          <a:spcPts val="0"/>
                        </a:spcAft>
                        <a:buNone/>
                      </a:pPr>
                      <a:r>
                        <a:rPr lang="zh-CN" altLang="en-US" sz="1700" b="0" spc="130">
                          <a:solidFill>
                            <a:srgbClr val="404040"/>
                          </a:solidFill>
                          <a:latin typeface="微软雅黑" panose="020B0503020204020204" pitchFamily="34" charset="-122"/>
                          <a:ea typeface="微软雅黑" panose="020B0503020204020204" pitchFamily="34" charset="-122"/>
                        </a:rPr>
                        <a:t>FeOOH+H2S→FeSSH+ H2O</a:t>
                      </a:r>
                      <a:endParaRPr lang="zh-CN" altLang="en-US" sz="1700" b="0" spc="130">
                        <a:solidFill>
                          <a:srgbClr val="404040"/>
                        </a:solidFill>
                        <a:latin typeface="微软雅黑" panose="020B0503020204020204" pitchFamily="34" charset="-122"/>
                        <a:ea typeface="微软雅黑" panose="020B0503020204020204" pitchFamily="34" charset="-122"/>
                      </a:endParaRPr>
                    </a:p>
                  </a:txBody>
                  <a:tcPr marL="215900" marR="215900" marT="133350" marB="133350" anchor="ctr">
                    <a:lnL w="9525">
                      <a:solidFill>
                        <a:srgbClr val="646464"/>
                      </a:solidFill>
                      <a:prstDash val="sysDash"/>
                    </a:lnL>
                    <a:lnR w="9525">
                      <a:solidFill>
                        <a:srgbClr val="646464"/>
                      </a:solidFill>
                      <a:prstDash val="sysDash"/>
                    </a:lnR>
                    <a:lnT w="9525">
                      <a:solidFill>
                        <a:srgbClr val="646464"/>
                      </a:solidFill>
                      <a:prstDash val="sysDash"/>
                    </a:lnT>
                    <a:lnB w="28575">
                      <a:solidFill>
                        <a:srgbClr val="646464"/>
                      </a:solidFill>
                      <a:prstDash val="solid"/>
                    </a:lnB>
                    <a:solidFill>
                      <a:srgbClr val="F2F2F2"/>
                    </a:solidFill>
                  </a:tcPr>
                </a:tc>
              </a:tr>
            </a:tbl>
          </a:graphicData>
        </a:graphic>
      </p:graphicFrame>
      <p:sp>
        <p:nvSpPr>
          <p:cNvPr id="30" name="矩形 29"/>
          <p:cNvSpPr/>
          <p:nvPr/>
        </p:nvSpPr>
        <p:spPr>
          <a:xfrm>
            <a:off x="6315710" y="1164590"/>
            <a:ext cx="5876290" cy="1461770"/>
          </a:xfrm>
          <a:prstGeom prst="rect">
            <a:avLst/>
          </a:prstGeom>
          <a:gradFill>
            <a:gsLst>
              <a:gs pos="0">
                <a:srgbClr val="267CA0"/>
              </a:gs>
              <a:gs pos="33000">
                <a:srgbClr val="388BA5">
                  <a:alpha val="90000"/>
                </a:srgbClr>
              </a:gs>
              <a:gs pos="66000">
                <a:srgbClr val="509FA4">
                  <a:alpha val="90000"/>
                </a:srgbClr>
              </a:gs>
              <a:gs pos="100000">
                <a:srgbClr val="5BAAA4">
                  <a:alpha val="85000"/>
                </a:srgb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a:endParaRPr lang="zh-CN" altLang="en-US">
              <a:cs typeface="+mn-ea"/>
              <a:sym typeface="+mn-lt"/>
            </a:endParaRPr>
          </a:p>
        </p:txBody>
      </p:sp>
      <p:sp>
        <p:nvSpPr>
          <p:cNvPr id="60" name="文本框 59"/>
          <p:cNvSpPr txBox="1"/>
          <p:nvPr/>
        </p:nvSpPr>
        <p:spPr>
          <a:xfrm>
            <a:off x="6315075" y="1367790"/>
            <a:ext cx="5876925" cy="1014730"/>
          </a:xfrm>
          <a:prstGeom prst="rect">
            <a:avLst/>
          </a:prstGeom>
          <a:noFill/>
        </p:spPr>
        <p:txBody>
          <a:bodyPr wrap="square" rtlCol="0">
            <a:spAutoFit/>
          </a:bodyPr>
          <a:p>
            <a:r>
              <a:rPr lang="en-US" altLang="zh-CN" sz="2000" b="1" spc="150" dirty="0">
                <a:solidFill>
                  <a:schemeClr val="bg1"/>
                </a:solidFill>
                <a:cs typeface="+mn-ea"/>
                <a:sym typeface="+mn-lt"/>
              </a:rPr>
              <a:t>如果待脱硫气体中，氧与硫化氢的分子比&gt;2.5时，脱硫和再生同步进行，因此在有氧碱性气氛条件下有利于氧化铁脱硫剂的正常使用。</a:t>
            </a:r>
            <a:endParaRPr lang="en-US" altLang="zh-CN" sz="2000" b="1" spc="150" dirty="0">
              <a:solidFill>
                <a:schemeClr val="bg1"/>
              </a:solidFill>
              <a:cs typeface="+mn-ea"/>
              <a:sym typeface="+mn-lt"/>
            </a:endParaRPr>
          </a:p>
        </p:txBody>
      </p:sp>
      <p:pic>
        <p:nvPicPr>
          <p:cNvPr id="11" name="图片 10"/>
          <p:cNvPicPr>
            <a:picLocks noChangeAspect="1"/>
          </p:cNvPicPr>
          <p:nvPr/>
        </p:nvPicPr>
        <p:blipFill>
          <a:blip r:embed="rId4">
            <a:clrChange>
              <a:clrFrom>
                <a:srgbClr val="FFFFFE">
                  <a:alpha val="100000"/>
                </a:srgbClr>
              </a:clrFrom>
              <a:clrTo>
                <a:srgbClr val="FFFFFE">
                  <a:alpha val="100000"/>
                  <a:alpha val="0"/>
                </a:srgbClr>
              </a:clrTo>
            </a:clrChange>
          </a:blip>
          <a:srcRect r="83031" b="81863"/>
          <a:stretch>
            <a:fillRect/>
          </a:stretch>
        </p:blipFill>
        <p:spPr>
          <a:xfrm>
            <a:off x="9119870" y="-342900"/>
            <a:ext cx="3338830" cy="1169670"/>
          </a:xfrm>
          <a:prstGeom prst="rect">
            <a:avLst/>
          </a:prstGeom>
        </p:spPr>
      </p:pic>
    </p:spTree>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additive="base">
                                        <p:cTn id="7" dur="500" fill="hold"/>
                                        <p:tgtEl>
                                          <p:spTgt spid="60"/>
                                        </p:tgtEl>
                                        <p:attrNameLst>
                                          <p:attrName>ppt_x</p:attrName>
                                        </p:attrNameLst>
                                      </p:cBhvr>
                                      <p:tavLst>
                                        <p:tav tm="0">
                                          <p:val>
                                            <p:strVal val="1+#ppt_w/2"/>
                                          </p:val>
                                        </p:tav>
                                        <p:tav tm="100000">
                                          <p:val>
                                            <p:strVal val="#ppt_x"/>
                                          </p:val>
                                        </p:tav>
                                      </p:tavLst>
                                    </p:anim>
                                    <p:anim calcmode="lin" valueType="num">
                                      <p:cBhvr additive="base">
                                        <p:cTn id="8" dur="500" fill="hold"/>
                                        <p:tgtEl>
                                          <p:spTgt spid="6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cstate="print">
            <a:extLst>
              <a:ext uri="{28A0092B-C50C-407E-A947-70E740481C1C}">
                <a14:useLocalDpi xmlns:a14="http://schemas.microsoft.com/office/drawing/2010/main" val="0"/>
              </a:ext>
            </a:extLst>
          </a:blip>
          <a:srcRect/>
          <a:stretch>
            <a:fillRect/>
          </a:stretch>
        </p:blipFill>
        <p:spPr>
          <a:xfrm>
            <a:off x="20495" y="0"/>
            <a:ext cx="12193730" cy="6858000"/>
          </a:xfrm>
          <a:prstGeom prst="rect">
            <a:avLst/>
          </a:prstGeom>
        </p:spPr>
      </p:pic>
      <p:sp>
        <p:nvSpPr>
          <p:cNvPr id="3" name="矩形 2"/>
          <p:cNvSpPr/>
          <p:nvPr/>
        </p:nvSpPr>
        <p:spPr>
          <a:xfrm>
            <a:off x="13510" y="-5715"/>
            <a:ext cx="12193729" cy="6857999"/>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任意多边形: 形状 30"/>
          <p:cNvSpPr/>
          <p:nvPr/>
        </p:nvSpPr>
        <p:spPr>
          <a:xfrm>
            <a:off x="-414693" y="363640"/>
            <a:ext cx="1082592" cy="409932"/>
          </a:xfrm>
          <a:custGeom>
            <a:avLst/>
            <a:gdLst>
              <a:gd name="connsiteX0" fmla="*/ 124918 w 1413447"/>
              <a:gd name="connsiteY0" fmla="*/ 0 h 535213"/>
              <a:gd name="connsiteX1" fmla="*/ 1413447 w 1413447"/>
              <a:gd name="connsiteY1" fmla="*/ 0 h 535213"/>
              <a:gd name="connsiteX2" fmla="*/ 1293066 w 1413447"/>
              <a:gd name="connsiteY2" fmla="*/ 515770 h 535213"/>
              <a:gd name="connsiteX3" fmla="*/ 1296954 w 1413447"/>
              <a:gd name="connsiteY3" fmla="*/ 499111 h 535213"/>
              <a:gd name="connsiteX4" fmla="*/ 1284655 w 1413447"/>
              <a:gd name="connsiteY4" fmla="*/ 517355 h 535213"/>
              <a:gd name="connsiteX5" fmla="*/ 1263549 w 1413447"/>
              <a:gd name="connsiteY5" fmla="*/ 531584 h 535213"/>
              <a:gd name="connsiteX6" fmla="*/ 1245575 w 1413447"/>
              <a:gd name="connsiteY6" fmla="*/ 535213 h 535213"/>
              <a:gd name="connsiteX7" fmla="*/ 74294 w 1413447"/>
              <a:gd name="connsiteY7" fmla="*/ 535213 h 535213"/>
              <a:gd name="connsiteX8" fmla="*/ 56319 w 1413447"/>
              <a:gd name="connsiteY8" fmla="*/ 531584 h 535213"/>
              <a:gd name="connsiteX9" fmla="*/ 15766 w 1413447"/>
              <a:gd name="connsiteY9" fmla="*/ 470404 h 535213"/>
              <a:gd name="connsiteX10" fmla="*/ 19864 w 1413447"/>
              <a:gd name="connsiteY10" fmla="*/ 450109 h 535213"/>
              <a:gd name="connsiteX11" fmla="*/ 0 w 1413447"/>
              <a:gd name="connsiteY11" fmla="*/ 535213 h 535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13447" h="535213">
                <a:moveTo>
                  <a:pt x="124918" y="0"/>
                </a:moveTo>
                <a:lnTo>
                  <a:pt x="1413447" y="0"/>
                </a:lnTo>
                <a:lnTo>
                  <a:pt x="1293066" y="515770"/>
                </a:lnTo>
                <a:lnTo>
                  <a:pt x="1296954" y="499111"/>
                </a:lnTo>
                <a:lnTo>
                  <a:pt x="1284655" y="517355"/>
                </a:lnTo>
                <a:cubicBezTo>
                  <a:pt x="1278647" y="523362"/>
                  <a:pt x="1271493" y="528224"/>
                  <a:pt x="1263549" y="531584"/>
                </a:cubicBezTo>
                <a:lnTo>
                  <a:pt x="1245575" y="535213"/>
                </a:lnTo>
                <a:lnTo>
                  <a:pt x="74294" y="535213"/>
                </a:lnTo>
                <a:lnTo>
                  <a:pt x="56319" y="531584"/>
                </a:lnTo>
                <a:cubicBezTo>
                  <a:pt x="32488" y="521505"/>
                  <a:pt x="15766" y="497907"/>
                  <a:pt x="15766" y="470404"/>
                </a:cubicBezTo>
                <a:lnTo>
                  <a:pt x="19864" y="450109"/>
                </a:lnTo>
                <a:lnTo>
                  <a:pt x="0" y="535213"/>
                </a:lnTo>
                <a:close/>
              </a:path>
            </a:pathLst>
          </a:custGeom>
          <a:solidFill>
            <a:srgbClr val="267CA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sp>
        <p:nvSpPr>
          <p:cNvPr id="5" name="文本框 4"/>
          <p:cNvSpPr txBox="1"/>
          <p:nvPr/>
        </p:nvSpPr>
        <p:spPr>
          <a:xfrm>
            <a:off x="782199" y="319311"/>
            <a:ext cx="6258046" cy="460375"/>
          </a:xfrm>
          <a:prstGeom prst="rect">
            <a:avLst/>
          </a:prstGeom>
          <a:noFill/>
        </p:spPr>
        <p:txBody>
          <a:bodyPr wrap="square" rtlCol="0">
            <a:spAutoFit/>
          </a:bodyPr>
          <a:lstStyle>
            <a:defPPr>
              <a:defRPr lang="zh-CN"/>
            </a:defPPr>
            <a:lvl1pPr>
              <a:defRPr sz="2400" b="1">
                <a:solidFill>
                  <a:srgbClr val="267CA0"/>
                </a:solidFill>
                <a:latin typeface="包图粗黑体" panose="02000800000000000000" pitchFamily="2" charset="-122"/>
                <a:ea typeface="包图粗黑体" panose="02000800000000000000" pitchFamily="2" charset="-122"/>
              </a:defRPr>
            </a:lvl1pPr>
          </a:lstStyle>
          <a:p>
            <a:r>
              <a:rPr lang="zh-CN" altLang="en-US" dirty="0">
                <a:latin typeface="+mn-lt"/>
                <a:ea typeface="+mn-ea"/>
                <a:cs typeface="+mn-ea"/>
                <a:sym typeface="+mn-lt"/>
              </a:rPr>
              <a:t>（五）操作使用条件</a:t>
            </a:r>
            <a:endParaRPr lang="zh-CN" altLang="en-US" dirty="0">
              <a:latin typeface="+mn-lt"/>
              <a:ea typeface="+mn-ea"/>
              <a:cs typeface="+mn-ea"/>
              <a:sym typeface="+mn-lt"/>
            </a:endParaRPr>
          </a:p>
        </p:txBody>
      </p:sp>
      <p:sp>
        <p:nvSpPr>
          <p:cNvPr id="22" name="Freeform 83"/>
          <p:cNvSpPr/>
          <p:nvPr/>
        </p:nvSpPr>
        <p:spPr>
          <a:xfrm>
            <a:off x="303393" y="2268538"/>
            <a:ext cx="2897763" cy="4356887"/>
          </a:xfrm>
          <a:custGeom>
            <a:avLst/>
            <a:gdLst>
              <a:gd name="connsiteX0" fmla="*/ 2006600 w 2006600"/>
              <a:gd name="connsiteY0" fmla="*/ 0 h 3289300"/>
              <a:gd name="connsiteX1" fmla="*/ 304800 w 2006600"/>
              <a:gd name="connsiteY1" fmla="*/ 812800 h 3289300"/>
              <a:gd name="connsiteX2" fmla="*/ 1473200 w 2006600"/>
              <a:gd name="connsiteY2" fmla="*/ 1485900 h 3289300"/>
              <a:gd name="connsiteX3" fmla="*/ 0 w 2006600"/>
              <a:gd name="connsiteY3" fmla="*/ 3289300 h 3289300"/>
              <a:gd name="connsiteX0-1" fmla="*/ 2006600 w 2006600"/>
              <a:gd name="connsiteY0-2" fmla="*/ 0 h 3289300"/>
              <a:gd name="connsiteX1-3" fmla="*/ 304800 w 2006600"/>
              <a:gd name="connsiteY1-4" fmla="*/ 812800 h 3289300"/>
              <a:gd name="connsiteX2-5" fmla="*/ 1588318 w 2006600"/>
              <a:gd name="connsiteY2-6" fmla="*/ 1753971 h 3289300"/>
              <a:gd name="connsiteX3-7" fmla="*/ 0 w 2006600"/>
              <a:gd name="connsiteY3-8" fmla="*/ 3289300 h 3289300"/>
              <a:gd name="connsiteX0-9" fmla="*/ 2261706 w 2261706"/>
              <a:gd name="connsiteY0-10" fmla="*/ 0 h 3399504"/>
              <a:gd name="connsiteX1-11" fmla="*/ 559906 w 2261706"/>
              <a:gd name="connsiteY1-12" fmla="*/ 812800 h 3399504"/>
              <a:gd name="connsiteX2-13" fmla="*/ 1843424 w 2261706"/>
              <a:gd name="connsiteY2-14" fmla="*/ 1753971 h 3399504"/>
              <a:gd name="connsiteX3-15" fmla="*/ 0 w 2261706"/>
              <a:gd name="connsiteY3-16" fmla="*/ 3399504 h 3399504"/>
              <a:gd name="connsiteX0-17" fmla="*/ 2261706 w 2261706"/>
              <a:gd name="connsiteY0-18" fmla="*/ 0 h 3399504"/>
              <a:gd name="connsiteX1-19" fmla="*/ 559906 w 2261706"/>
              <a:gd name="connsiteY1-20" fmla="*/ 812800 h 3399504"/>
              <a:gd name="connsiteX2-21" fmla="*/ 1843424 w 2261706"/>
              <a:gd name="connsiteY2-22" fmla="*/ 1753971 h 3399504"/>
              <a:gd name="connsiteX3-23" fmla="*/ 0 w 2261706"/>
              <a:gd name="connsiteY3-24" fmla="*/ 3399504 h 3399504"/>
            </a:gdLst>
            <a:ahLst/>
            <a:cxnLst>
              <a:cxn ang="0">
                <a:pos x="connsiteX0-1" y="connsiteY0-2"/>
              </a:cxn>
              <a:cxn ang="0">
                <a:pos x="connsiteX1-3" y="connsiteY1-4"/>
              </a:cxn>
              <a:cxn ang="0">
                <a:pos x="connsiteX2-5" y="connsiteY2-6"/>
              </a:cxn>
              <a:cxn ang="0">
                <a:pos x="connsiteX3-7" y="connsiteY3-8"/>
              </a:cxn>
            </a:cxnLst>
            <a:rect l="l" t="t" r="r" b="b"/>
            <a:pathLst>
              <a:path w="2261706" h="3399504">
                <a:moveTo>
                  <a:pt x="2261706" y="0"/>
                </a:moveTo>
                <a:cubicBezTo>
                  <a:pt x="1455256" y="282575"/>
                  <a:pt x="629620" y="520472"/>
                  <a:pt x="559906" y="812800"/>
                </a:cubicBezTo>
                <a:cubicBezTo>
                  <a:pt x="490192" y="1105128"/>
                  <a:pt x="1936742" y="1322854"/>
                  <a:pt x="1843424" y="1753971"/>
                </a:cubicBezTo>
                <a:cubicBezTo>
                  <a:pt x="1750106" y="2185088"/>
                  <a:pt x="948122" y="2665373"/>
                  <a:pt x="0" y="3399504"/>
                </a:cubicBezTo>
              </a:path>
            </a:pathLst>
          </a:cu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txBody>
          <a:bodyPr lIns="68580" tIns="34290" rIns="68580" bIns="34290" rtlCol="0" anchor="ctr"/>
          <a:lstStyle/>
          <a:p>
            <a:pPr algn="ctr"/>
            <a:endParaRPr lang="en-US" dirty="0">
              <a:solidFill>
                <a:srgbClr val="262626"/>
              </a:solidFill>
              <a:cs typeface="+mn-ea"/>
              <a:sym typeface="+mn-lt"/>
            </a:endParaRPr>
          </a:p>
        </p:txBody>
      </p:sp>
      <p:sp>
        <p:nvSpPr>
          <p:cNvPr id="23" name="Oval 99"/>
          <p:cNvSpPr/>
          <p:nvPr/>
        </p:nvSpPr>
        <p:spPr>
          <a:xfrm>
            <a:off x="3178125" y="2125584"/>
            <a:ext cx="185191" cy="185249"/>
          </a:xfrm>
          <a:prstGeom prst="ellipse">
            <a:avLst/>
          </a:prstGeom>
          <a:solidFill>
            <a:schemeClr val="bg1">
              <a:lumMod val="7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dirty="0">
              <a:solidFill>
                <a:srgbClr val="262626"/>
              </a:solidFill>
              <a:cs typeface="+mn-ea"/>
              <a:sym typeface="+mn-lt"/>
            </a:endParaRPr>
          </a:p>
        </p:txBody>
      </p:sp>
      <p:sp>
        <p:nvSpPr>
          <p:cNvPr id="24" name="Oval 87"/>
          <p:cNvSpPr/>
          <p:nvPr/>
        </p:nvSpPr>
        <p:spPr>
          <a:xfrm>
            <a:off x="432412" y="6314316"/>
            <a:ext cx="185191" cy="185249"/>
          </a:xfrm>
          <a:prstGeom prst="ellipse">
            <a:avLst/>
          </a:prstGeom>
          <a:solidFill>
            <a:schemeClr val="bg1">
              <a:lumMod val="7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dirty="0">
              <a:solidFill>
                <a:srgbClr val="262626"/>
              </a:solidFill>
              <a:cs typeface="+mn-ea"/>
              <a:sym typeface="+mn-lt"/>
            </a:endParaRPr>
          </a:p>
        </p:txBody>
      </p:sp>
      <p:sp>
        <p:nvSpPr>
          <p:cNvPr id="25" name="Oval 91"/>
          <p:cNvSpPr/>
          <p:nvPr/>
        </p:nvSpPr>
        <p:spPr>
          <a:xfrm>
            <a:off x="2546856" y="4746356"/>
            <a:ext cx="185191" cy="185249"/>
          </a:xfrm>
          <a:prstGeom prst="ellipse">
            <a:avLst/>
          </a:prstGeom>
          <a:solidFill>
            <a:schemeClr val="bg1">
              <a:lumMod val="7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dirty="0">
              <a:solidFill>
                <a:srgbClr val="262626"/>
              </a:solidFill>
              <a:cs typeface="+mn-ea"/>
              <a:sym typeface="+mn-lt"/>
            </a:endParaRPr>
          </a:p>
        </p:txBody>
      </p:sp>
      <p:sp>
        <p:nvSpPr>
          <p:cNvPr id="26" name="Oval 95"/>
          <p:cNvSpPr/>
          <p:nvPr/>
        </p:nvSpPr>
        <p:spPr>
          <a:xfrm>
            <a:off x="1667302" y="2683696"/>
            <a:ext cx="185191" cy="185249"/>
          </a:xfrm>
          <a:prstGeom prst="ellipse">
            <a:avLst/>
          </a:prstGeom>
          <a:solidFill>
            <a:schemeClr val="bg1">
              <a:lumMod val="7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dirty="0">
              <a:solidFill>
                <a:srgbClr val="262626"/>
              </a:solidFill>
              <a:cs typeface="+mn-ea"/>
              <a:sym typeface="+mn-lt"/>
            </a:endParaRPr>
          </a:p>
        </p:txBody>
      </p:sp>
      <p:sp>
        <p:nvSpPr>
          <p:cNvPr id="28" name="Teardrop 97"/>
          <p:cNvSpPr/>
          <p:nvPr/>
        </p:nvSpPr>
        <p:spPr>
          <a:xfrm rot="8100000">
            <a:off x="2886160" y="1259497"/>
            <a:ext cx="743921" cy="744152"/>
          </a:xfrm>
          <a:prstGeom prst="teardrop">
            <a:avLst/>
          </a:prstGeom>
          <a:solidFill>
            <a:srgbClr val="5BAA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262626"/>
              </a:solidFill>
              <a:cs typeface="+mn-ea"/>
              <a:sym typeface="+mn-lt"/>
            </a:endParaRPr>
          </a:p>
        </p:txBody>
      </p:sp>
      <p:sp>
        <p:nvSpPr>
          <p:cNvPr id="29" name="Oval 98"/>
          <p:cNvSpPr/>
          <p:nvPr/>
        </p:nvSpPr>
        <p:spPr>
          <a:xfrm>
            <a:off x="2988740" y="1373358"/>
            <a:ext cx="515901" cy="51606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dirty="0">
              <a:solidFill>
                <a:srgbClr val="262626"/>
              </a:solidFill>
              <a:cs typeface="+mn-ea"/>
              <a:sym typeface="+mn-lt"/>
            </a:endParaRPr>
          </a:p>
        </p:txBody>
      </p:sp>
      <p:sp>
        <p:nvSpPr>
          <p:cNvPr id="31" name="Teardrop 93"/>
          <p:cNvSpPr/>
          <p:nvPr/>
        </p:nvSpPr>
        <p:spPr>
          <a:xfrm rot="8100000">
            <a:off x="1243243" y="1460720"/>
            <a:ext cx="1038751" cy="1039073"/>
          </a:xfrm>
          <a:prstGeom prst="teardrop">
            <a:avLst/>
          </a:prstGeom>
          <a:solidFill>
            <a:srgbClr val="509F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262626"/>
              </a:solidFill>
              <a:cs typeface="+mn-ea"/>
              <a:sym typeface="+mn-lt"/>
            </a:endParaRPr>
          </a:p>
        </p:txBody>
      </p:sp>
      <p:sp>
        <p:nvSpPr>
          <p:cNvPr id="32" name="Oval 94"/>
          <p:cNvSpPr/>
          <p:nvPr/>
        </p:nvSpPr>
        <p:spPr>
          <a:xfrm>
            <a:off x="1402438" y="1622365"/>
            <a:ext cx="720362" cy="72058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2100" dirty="0">
              <a:solidFill>
                <a:srgbClr val="262626"/>
              </a:solidFill>
              <a:cs typeface="+mn-ea"/>
              <a:sym typeface="+mn-lt"/>
            </a:endParaRPr>
          </a:p>
        </p:txBody>
      </p:sp>
      <p:sp>
        <p:nvSpPr>
          <p:cNvPr id="34" name="Teardrop 89"/>
          <p:cNvSpPr/>
          <p:nvPr/>
        </p:nvSpPr>
        <p:spPr>
          <a:xfrm rot="8100000">
            <a:off x="2122798" y="3507102"/>
            <a:ext cx="1038751" cy="1039073"/>
          </a:xfrm>
          <a:prstGeom prst="teardrop">
            <a:avLst/>
          </a:prstGeom>
          <a:solidFill>
            <a:srgbClr val="388B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262626"/>
              </a:solidFill>
              <a:cs typeface="+mn-ea"/>
              <a:sym typeface="+mn-lt"/>
            </a:endParaRPr>
          </a:p>
        </p:txBody>
      </p:sp>
      <p:sp>
        <p:nvSpPr>
          <p:cNvPr id="35" name="Oval 90"/>
          <p:cNvSpPr/>
          <p:nvPr/>
        </p:nvSpPr>
        <p:spPr>
          <a:xfrm>
            <a:off x="2278818" y="3731612"/>
            <a:ext cx="720362" cy="72058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2400" dirty="0">
              <a:solidFill>
                <a:srgbClr val="262626"/>
              </a:solidFill>
              <a:cs typeface="+mn-ea"/>
              <a:sym typeface="+mn-lt"/>
            </a:endParaRPr>
          </a:p>
        </p:txBody>
      </p:sp>
      <p:sp>
        <p:nvSpPr>
          <p:cNvPr id="37" name="Teardrop 85"/>
          <p:cNvSpPr/>
          <p:nvPr/>
        </p:nvSpPr>
        <p:spPr>
          <a:xfrm rot="8100000">
            <a:off x="5814" y="5208011"/>
            <a:ext cx="1038751" cy="1039073"/>
          </a:xfrm>
          <a:prstGeom prst="teardrop">
            <a:avLst/>
          </a:prstGeom>
          <a:solidFill>
            <a:srgbClr val="267C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262626"/>
              </a:solidFill>
              <a:cs typeface="+mn-ea"/>
              <a:sym typeface="+mn-lt"/>
            </a:endParaRPr>
          </a:p>
        </p:txBody>
      </p:sp>
      <p:sp>
        <p:nvSpPr>
          <p:cNvPr id="38" name="Oval 86"/>
          <p:cNvSpPr/>
          <p:nvPr/>
        </p:nvSpPr>
        <p:spPr>
          <a:xfrm>
            <a:off x="165009" y="5404580"/>
            <a:ext cx="720362" cy="72058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2800" dirty="0">
              <a:solidFill>
                <a:srgbClr val="262626"/>
              </a:solidFill>
              <a:cs typeface="+mn-ea"/>
              <a:sym typeface="+mn-lt"/>
            </a:endParaRPr>
          </a:p>
        </p:txBody>
      </p:sp>
      <p:sp>
        <p:nvSpPr>
          <p:cNvPr id="40" name="Rectangle 6"/>
          <p:cNvSpPr>
            <a:spLocks noChangeArrowheads="1"/>
          </p:cNvSpPr>
          <p:nvPr/>
        </p:nvSpPr>
        <p:spPr bwMode="auto">
          <a:xfrm>
            <a:off x="2456289" y="2167853"/>
            <a:ext cx="41136" cy="415347"/>
          </a:xfrm>
          <a:prstGeom prst="rect">
            <a:avLst/>
          </a:prstGeom>
          <a:solidFill>
            <a:srgbClr val="009B97"/>
          </a:solidFill>
          <a:ln w="9525">
            <a:solidFill>
              <a:schemeClr val="bg1">
                <a:lumMod val="95000"/>
              </a:schemeClr>
            </a:solidFill>
            <a:miter lim="800000"/>
          </a:ln>
        </p:spPr>
        <p:txBody>
          <a:bodyPr vert="horz" wrap="square" lIns="121920" tIns="60960" rIns="121920" bIns="60960" numCol="1" anchor="t" anchorCtr="0" compatLnSpc="1"/>
          <a:lstStyle/>
          <a:p>
            <a:endParaRPr lang="en-US" dirty="0">
              <a:solidFill>
                <a:srgbClr val="262626"/>
              </a:solidFill>
              <a:cs typeface="+mn-ea"/>
              <a:sym typeface="+mn-lt"/>
            </a:endParaRPr>
          </a:p>
        </p:txBody>
      </p:sp>
      <p:sp>
        <p:nvSpPr>
          <p:cNvPr id="41" name="Oval 7"/>
          <p:cNvSpPr>
            <a:spLocks noChangeArrowheads="1"/>
          </p:cNvSpPr>
          <p:nvPr/>
        </p:nvSpPr>
        <p:spPr bwMode="auto">
          <a:xfrm>
            <a:off x="505643" y="3272575"/>
            <a:ext cx="457642" cy="459068"/>
          </a:xfrm>
          <a:prstGeom prst="ellipse">
            <a:avLst/>
          </a:prstGeom>
          <a:solidFill>
            <a:srgbClr val="009B97"/>
          </a:solidFill>
          <a:ln w="9525">
            <a:solidFill>
              <a:schemeClr val="bg1">
                <a:lumMod val="95000"/>
              </a:schemeClr>
            </a:solidFill>
            <a:round/>
          </a:ln>
        </p:spPr>
        <p:txBody>
          <a:bodyPr vert="horz" wrap="square" lIns="121920" tIns="60960" rIns="121920" bIns="60960" numCol="1" anchor="t" anchorCtr="0" compatLnSpc="1"/>
          <a:lstStyle/>
          <a:p>
            <a:endParaRPr lang="en-US" dirty="0">
              <a:solidFill>
                <a:srgbClr val="262626"/>
              </a:solidFill>
              <a:cs typeface="+mn-ea"/>
              <a:sym typeface="+mn-lt"/>
            </a:endParaRPr>
          </a:p>
        </p:txBody>
      </p:sp>
      <p:sp>
        <p:nvSpPr>
          <p:cNvPr id="43" name="Rectangle 10"/>
          <p:cNvSpPr>
            <a:spLocks noChangeArrowheads="1"/>
          </p:cNvSpPr>
          <p:nvPr/>
        </p:nvSpPr>
        <p:spPr bwMode="auto">
          <a:xfrm>
            <a:off x="3232049" y="3541157"/>
            <a:ext cx="41136" cy="124733"/>
          </a:xfrm>
          <a:prstGeom prst="rect">
            <a:avLst/>
          </a:prstGeom>
          <a:solidFill>
            <a:srgbClr val="009B97"/>
          </a:solidFill>
          <a:ln w="9525">
            <a:solidFill>
              <a:schemeClr val="bg1">
                <a:lumMod val="95000"/>
              </a:schemeClr>
            </a:solidFill>
            <a:miter lim="800000"/>
          </a:ln>
        </p:spPr>
        <p:txBody>
          <a:bodyPr vert="horz" wrap="square" lIns="121920" tIns="60960" rIns="121920" bIns="60960" numCol="1" anchor="t" anchorCtr="0" compatLnSpc="1"/>
          <a:lstStyle/>
          <a:p>
            <a:endParaRPr lang="en-US" dirty="0">
              <a:solidFill>
                <a:srgbClr val="262626"/>
              </a:solidFill>
              <a:cs typeface="+mn-ea"/>
              <a:sym typeface="+mn-lt"/>
            </a:endParaRPr>
          </a:p>
        </p:txBody>
      </p:sp>
      <p:sp>
        <p:nvSpPr>
          <p:cNvPr id="44" name="Oval 20"/>
          <p:cNvSpPr>
            <a:spLocks noChangeArrowheads="1"/>
          </p:cNvSpPr>
          <p:nvPr/>
        </p:nvSpPr>
        <p:spPr bwMode="auto">
          <a:xfrm>
            <a:off x="3133716" y="2868946"/>
            <a:ext cx="237819" cy="672529"/>
          </a:xfrm>
          <a:prstGeom prst="ellipse">
            <a:avLst/>
          </a:prstGeom>
          <a:solidFill>
            <a:srgbClr val="009B97"/>
          </a:solidFill>
          <a:ln w="9525">
            <a:solidFill>
              <a:schemeClr val="bg1">
                <a:lumMod val="95000"/>
              </a:schemeClr>
            </a:solidFill>
            <a:round/>
          </a:ln>
        </p:spPr>
        <p:txBody>
          <a:bodyPr vert="horz" wrap="square" lIns="121920" tIns="60960" rIns="121920" bIns="60960" numCol="1" anchor="t" anchorCtr="0" compatLnSpc="1"/>
          <a:lstStyle/>
          <a:p>
            <a:endParaRPr lang="en-US" dirty="0">
              <a:solidFill>
                <a:srgbClr val="262626"/>
              </a:solidFill>
              <a:cs typeface="+mn-ea"/>
              <a:sym typeface="+mn-lt"/>
            </a:endParaRPr>
          </a:p>
        </p:txBody>
      </p:sp>
      <p:sp>
        <p:nvSpPr>
          <p:cNvPr id="46" name="Rectangle 9"/>
          <p:cNvSpPr>
            <a:spLocks noChangeArrowheads="1"/>
          </p:cNvSpPr>
          <p:nvPr/>
        </p:nvSpPr>
        <p:spPr bwMode="auto">
          <a:xfrm>
            <a:off x="2025227" y="5220350"/>
            <a:ext cx="30852" cy="280328"/>
          </a:xfrm>
          <a:prstGeom prst="rect">
            <a:avLst/>
          </a:prstGeom>
          <a:solidFill>
            <a:srgbClr val="009B97"/>
          </a:solidFill>
          <a:ln w="9525">
            <a:solidFill>
              <a:schemeClr val="bg1">
                <a:lumMod val="95000"/>
              </a:schemeClr>
            </a:solidFill>
            <a:miter lim="800000"/>
          </a:ln>
        </p:spPr>
        <p:txBody>
          <a:bodyPr vert="horz" wrap="square" lIns="121920" tIns="60960" rIns="121920" bIns="60960" numCol="1" anchor="t" anchorCtr="0" compatLnSpc="1"/>
          <a:lstStyle/>
          <a:p>
            <a:endParaRPr lang="en-US" dirty="0">
              <a:solidFill>
                <a:srgbClr val="262626"/>
              </a:solidFill>
              <a:cs typeface="+mn-ea"/>
              <a:sym typeface="+mn-lt"/>
            </a:endParaRPr>
          </a:p>
        </p:txBody>
      </p:sp>
      <p:sp>
        <p:nvSpPr>
          <p:cNvPr id="47" name="Oval 29"/>
          <p:cNvSpPr>
            <a:spLocks noChangeArrowheads="1"/>
          </p:cNvSpPr>
          <p:nvPr/>
        </p:nvSpPr>
        <p:spPr bwMode="auto">
          <a:xfrm>
            <a:off x="1874885" y="4769557"/>
            <a:ext cx="331661" cy="331764"/>
          </a:xfrm>
          <a:prstGeom prst="ellipse">
            <a:avLst/>
          </a:prstGeom>
          <a:solidFill>
            <a:srgbClr val="009B97"/>
          </a:solidFill>
          <a:ln w="9525">
            <a:solidFill>
              <a:schemeClr val="bg1">
                <a:lumMod val="95000"/>
              </a:schemeClr>
            </a:solidFill>
            <a:round/>
          </a:ln>
        </p:spPr>
        <p:txBody>
          <a:bodyPr vert="horz" wrap="square" lIns="121920" tIns="60960" rIns="121920" bIns="60960" numCol="1" anchor="t" anchorCtr="0" compatLnSpc="1"/>
          <a:lstStyle/>
          <a:p>
            <a:endParaRPr lang="en-US" dirty="0">
              <a:solidFill>
                <a:srgbClr val="262626"/>
              </a:solidFill>
              <a:cs typeface="+mn-ea"/>
              <a:sym typeface="+mn-lt"/>
            </a:endParaRPr>
          </a:p>
        </p:txBody>
      </p:sp>
      <p:sp>
        <p:nvSpPr>
          <p:cNvPr id="10" name="文本框 9"/>
          <p:cNvSpPr txBox="1"/>
          <p:nvPr/>
        </p:nvSpPr>
        <p:spPr>
          <a:xfrm>
            <a:off x="4457065" y="138430"/>
            <a:ext cx="7822565" cy="6323965"/>
          </a:xfrm>
          <a:prstGeom prst="rect">
            <a:avLst/>
          </a:prstGeom>
          <a:noFill/>
        </p:spPr>
        <p:txBody>
          <a:bodyPr wrap="square" rtlCol="0">
            <a:spAutoFit/>
          </a:bodyPr>
          <a:p>
            <a:pPr marL="342900" indent="-342900" algn="l">
              <a:lnSpc>
                <a:spcPct val="125000"/>
              </a:lnSpc>
              <a:spcBef>
                <a:spcPts val="0"/>
              </a:spcBef>
              <a:spcAft>
                <a:spcPts val="0"/>
              </a:spcAft>
              <a:buFont typeface="Wingdings" panose="05000000000000000000" charset="0"/>
              <a:buChar char="p"/>
            </a:pPr>
            <a:r>
              <a:rPr lang="en-US" altLang="zh-CN" sz="2000" spc="150" dirty="0">
                <a:solidFill>
                  <a:srgbClr val="267CA0"/>
                </a:solidFill>
                <a:cs typeface="+mn-ea"/>
                <a:sym typeface="+mn-lt"/>
              </a:rPr>
              <a:t>空速400～800h-1(加压或H2S含量低时可适当提高)</a:t>
            </a:r>
            <a:endParaRPr lang="en-US" altLang="zh-CN" sz="2000" spc="150" dirty="0">
              <a:solidFill>
                <a:srgbClr val="267CA0"/>
              </a:solidFill>
              <a:cs typeface="+mn-ea"/>
              <a:sym typeface="+mn-lt"/>
            </a:endParaRPr>
          </a:p>
          <a:p>
            <a:pPr marL="342900" indent="-342900" algn="l">
              <a:lnSpc>
                <a:spcPct val="125000"/>
              </a:lnSpc>
              <a:spcBef>
                <a:spcPts val="0"/>
              </a:spcBef>
              <a:spcAft>
                <a:spcPts val="0"/>
              </a:spcAft>
              <a:buFont typeface="Wingdings" panose="05000000000000000000" charset="0"/>
              <a:buChar char="p"/>
            </a:pPr>
            <a:r>
              <a:rPr lang="en-US" altLang="zh-CN" sz="2000" spc="150" dirty="0">
                <a:solidFill>
                  <a:srgbClr val="267CA0"/>
                </a:solidFill>
                <a:cs typeface="+mn-ea"/>
                <a:sym typeface="+mn-lt"/>
              </a:rPr>
              <a:t>线速度：0.10～0.30米/秒(空塔)</a:t>
            </a:r>
            <a:endParaRPr lang="en-US" altLang="zh-CN" sz="2000" spc="150" dirty="0">
              <a:solidFill>
                <a:srgbClr val="267CA0"/>
              </a:solidFill>
              <a:cs typeface="+mn-ea"/>
              <a:sym typeface="+mn-lt"/>
            </a:endParaRPr>
          </a:p>
          <a:p>
            <a:pPr marL="342900" indent="-342900" algn="l">
              <a:lnSpc>
                <a:spcPct val="125000"/>
              </a:lnSpc>
              <a:spcBef>
                <a:spcPts val="0"/>
              </a:spcBef>
              <a:spcAft>
                <a:spcPts val="0"/>
              </a:spcAft>
              <a:buFont typeface="Wingdings" panose="05000000000000000000" charset="0"/>
              <a:buChar char="p"/>
            </a:pPr>
            <a:r>
              <a:rPr lang="en-US" altLang="zh-CN" sz="2000" spc="150" dirty="0">
                <a:solidFill>
                  <a:srgbClr val="267CA0"/>
                </a:solidFill>
                <a:cs typeface="+mn-ea"/>
                <a:sym typeface="+mn-lt"/>
              </a:rPr>
              <a:t>压力：常压[或加压至3.92×l06pa(40kg／cm2)以内]</a:t>
            </a:r>
            <a:endParaRPr lang="en-US" altLang="zh-CN" sz="2000" spc="150" dirty="0">
              <a:solidFill>
                <a:srgbClr val="267CA0"/>
              </a:solidFill>
              <a:cs typeface="+mn-ea"/>
              <a:sym typeface="+mn-lt"/>
            </a:endParaRPr>
          </a:p>
          <a:p>
            <a:pPr marL="342900" indent="-342900" algn="l">
              <a:lnSpc>
                <a:spcPct val="125000"/>
              </a:lnSpc>
              <a:spcBef>
                <a:spcPts val="0"/>
              </a:spcBef>
              <a:spcAft>
                <a:spcPts val="0"/>
              </a:spcAft>
              <a:buFont typeface="Wingdings" panose="05000000000000000000" charset="0"/>
              <a:buChar char="p"/>
            </a:pPr>
            <a:r>
              <a:rPr lang="en-US" altLang="zh-CN" sz="2000" spc="150" dirty="0">
                <a:solidFill>
                  <a:srgbClr val="267CA0"/>
                </a:solidFill>
                <a:cs typeface="+mn-ea"/>
                <a:sym typeface="+mn-lt"/>
              </a:rPr>
              <a:t>温度：常温～100℃</a:t>
            </a:r>
            <a:endParaRPr lang="en-US" altLang="zh-CN" sz="2000" spc="150" dirty="0">
              <a:solidFill>
                <a:srgbClr val="267CA0"/>
              </a:solidFill>
              <a:cs typeface="+mn-ea"/>
              <a:sym typeface="+mn-lt"/>
            </a:endParaRPr>
          </a:p>
          <a:p>
            <a:pPr marL="342900" indent="-342900" algn="l">
              <a:lnSpc>
                <a:spcPct val="125000"/>
              </a:lnSpc>
              <a:spcBef>
                <a:spcPts val="0"/>
              </a:spcBef>
              <a:spcAft>
                <a:spcPts val="0"/>
              </a:spcAft>
              <a:buFont typeface="Wingdings" panose="05000000000000000000" charset="0"/>
              <a:buChar char="p"/>
            </a:pPr>
            <a:r>
              <a:rPr lang="en-US" altLang="zh-CN" sz="2000" spc="150" dirty="0">
                <a:solidFill>
                  <a:srgbClr val="267CA0"/>
                </a:solidFill>
                <a:cs typeface="+mn-ea"/>
                <a:sym typeface="+mn-lt"/>
              </a:rPr>
              <a:t>水份含量及PH值：</a:t>
            </a:r>
            <a:endParaRPr lang="en-US" altLang="zh-CN" sz="2000" spc="150" dirty="0">
              <a:solidFill>
                <a:srgbClr val="267CA0"/>
              </a:solidFill>
              <a:cs typeface="+mn-ea"/>
              <a:sym typeface="+mn-lt"/>
            </a:endParaRPr>
          </a:p>
          <a:p>
            <a:pPr marL="342900" indent="-342900" algn="l">
              <a:lnSpc>
                <a:spcPct val="125000"/>
              </a:lnSpc>
              <a:spcBef>
                <a:spcPts val="0"/>
              </a:spcBef>
              <a:spcAft>
                <a:spcPts val="0"/>
              </a:spcAft>
              <a:buFont typeface="Wingdings" panose="05000000000000000000" charset="0"/>
              <a:buChar char="p"/>
            </a:pPr>
            <a:r>
              <a:rPr lang="en-US" altLang="zh-CN" sz="2000" spc="150" dirty="0">
                <a:solidFill>
                  <a:srgbClr val="267CA0"/>
                </a:solidFill>
                <a:cs typeface="+mn-ea"/>
                <a:sym typeface="+mn-lt"/>
              </a:rPr>
              <a:t>脱硫剂中水份起介质作用，其量应在：10％以下为宜，使用中要求气体中带有少量水蒸汽，以抑制气流将脱硫剂中水份带走，但不宜大量水蒸汽，以防在床层中冷凝而造成微孔堵塞。PH值8—9</a:t>
            </a:r>
            <a:endParaRPr lang="en-US" altLang="zh-CN" sz="2000" spc="150" dirty="0">
              <a:solidFill>
                <a:srgbClr val="267CA0"/>
              </a:solidFill>
              <a:cs typeface="+mn-ea"/>
              <a:sym typeface="+mn-lt"/>
            </a:endParaRPr>
          </a:p>
          <a:p>
            <a:pPr marL="342900" indent="-342900" algn="l">
              <a:lnSpc>
                <a:spcPct val="125000"/>
              </a:lnSpc>
              <a:spcBef>
                <a:spcPts val="0"/>
              </a:spcBef>
              <a:spcAft>
                <a:spcPts val="0"/>
              </a:spcAft>
              <a:buFont typeface="Wingdings" panose="05000000000000000000" charset="0"/>
              <a:buChar char="p"/>
            </a:pPr>
            <a:r>
              <a:rPr lang="en-US" altLang="zh-CN" sz="2000" spc="150" dirty="0">
                <a:solidFill>
                  <a:srgbClr val="267CA0"/>
                </a:solidFill>
                <a:cs typeface="+mn-ea"/>
                <a:sym typeface="+mn-lt"/>
              </a:rPr>
              <a:t>本品为化学吸附型脱硫剂，随与气流接触先后顺序不同，其吸硫量也不一致，为了使脱硫剂达到较高利用率，最好设置2—3个脱硫塔串联使用。第一塔脱硫剂首先失活，将第一塔脱硫剂更新，气体按2—3—1顺序通过，然后更换第二塔脱硫剂；使气体按3—1—2顺序通过，这样可以使脱硫达到最大的吸附值。</a:t>
            </a:r>
            <a:endParaRPr lang="en-US" altLang="zh-CN" sz="2000" spc="150" dirty="0">
              <a:solidFill>
                <a:srgbClr val="267CA0"/>
              </a:solidFill>
              <a:cs typeface="+mn-ea"/>
              <a:sym typeface="+mn-lt"/>
            </a:endParaRPr>
          </a:p>
          <a:p>
            <a:pPr marL="342900" indent="-342900" algn="l">
              <a:lnSpc>
                <a:spcPct val="150000"/>
              </a:lnSpc>
            </a:pPr>
            <a:endParaRPr lang="en-US" altLang="zh-CN" sz="2000" spc="150" dirty="0">
              <a:solidFill>
                <a:srgbClr val="267CA0"/>
              </a:solidFill>
              <a:cs typeface="+mn-ea"/>
              <a:sym typeface="+mn-lt"/>
            </a:endParaRPr>
          </a:p>
        </p:txBody>
      </p:sp>
      <p:sp>
        <p:nvSpPr>
          <p:cNvPr id="100" name="Rectangle 172"/>
          <p:cNvSpPr/>
          <p:nvPr/>
        </p:nvSpPr>
        <p:spPr>
          <a:xfrm>
            <a:off x="4521835" y="5539740"/>
            <a:ext cx="7503795" cy="131889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GB">
              <a:cs typeface="+mn-ea"/>
              <a:sym typeface="+mn-lt"/>
            </a:endParaRPr>
          </a:p>
        </p:txBody>
      </p:sp>
      <p:sp>
        <p:nvSpPr>
          <p:cNvPr id="102" name="TextBox 174"/>
          <p:cNvSpPr txBox="1"/>
          <p:nvPr/>
        </p:nvSpPr>
        <p:spPr>
          <a:xfrm>
            <a:off x="4521835" y="5500370"/>
            <a:ext cx="6146800" cy="1322070"/>
          </a:xfrm>
          <a:prstGeom prst="rect">
            <a:avLst/>
          </a:prstGeom>
          <a:noFill/>
        </p:spPr>
        <p:txBody>
          <a:bodyPr wrap="square" rtlCol="0">
            <a:spAutoFit/>
          </a:bodyPr>
          <a:p>
            <a:pPr algn="l" fontAlgn="auto">
              <a:lnSpc>
                <a:spcPct val="100000"/>
              </a:lnSpc>
            </a:pPr>
            <a:r>
              <a:rPr lang="en-US" altLang="zh-CN" sz="2000" spc="150" dirty="0">
                <a:solidFill>
                  <a:srgbClr val="267CA0"/>
                </a:solidFill>
                <a:cs typeface="+mn-ea"/>
                <a:sym typeface="+mn-lt"/>
              </a:rPr>
              <a:t>脱硫剂用量由以下条件决定：</a:t>
            </a:r>
            <a:endParaRPr lang="en-US" altLang="zh-CN" sz="2000" spc="150" dirty="0">
              <a:solidFill>
                <a:srgbClr val="267CA0"/>
              </a:solidFill>
              <a:cs typeface="+mn-ea"/>
              <a:sym typeface="+mn-lt"/>
            </a:endParaRPr>
          </a:p>
          <a:p>
            <a:pPr algn="l" fontAlgn="auto">
              <a:lnSpc>
                <a:spcPct val="100000"/>
              </a:lnSpc>
            </a:pPr>
            <a:r>
              <a:rPr lang="en-US" altLang="zh-CN" sz="2000" spc="150" dirty="0">
                <a:solidFill>
                  <a:srgbClr val="267CA0"/>
                </a:solidFill>
                <a:cs typeface="+mn-ea"/>
                <a:sym typeface="+mn-lt"/>
              </a:rPr>
              <a:t>1、原料气中H2S浓度和气体流量</a:t>
            </a:r>
            <a:endParaRPr lang="en-US" altLang="zh-CN" sz="2000" spc="150" dirty="0">
              <a:solidFill>
                <a:srgbClr val="267CA0"/>
              </a:solidFill>
              <a:cs typeface="+mn-ea"/>
              <a:sym typeface="+mn-lt"/>
            </a:endParaRPr>
          </a:p>
          <a:p>
            <a:pPr algn="l" fontAlgn="auto">
              <a:lnSpc>
                <a:spcPct val="100000"/>
              </a:lnSpc>
            </a:pPr>
            <a:r>
              <a:rPr lang="en-US" altLang="zh-CN" sz="2000" spc="150" dirty="0">
                <a:solidFill>
                  <a:srgbClr val="267CA0"/>
                </a:solidFill>
                <a:cs typeface="+mn-ea"/>
                <a:sym typeface="+mn-lt"/>
              </a:rPr>
              <a:t>2、脱硫塔出口H2S浓度要求值</a:t>
            </a:r>
            <a:endParaRPr lang="en-US" altLang="zh-CN" sz="2000" spc="150" dirty="0">
              <a:solidFill>
                <a:srgbClr val="267CA0"/>
              </a:solidFill>
              <a:cs typeface="+mn-ea"/>
              <a:sym typeface="+mn-lt"/>
            </a:endParaRPr>
          </a:p>
          <a:p>
            <a:pPr algn="l" fontAlgn="auto">
              <a:lnSpc>
                <a:spcPct val="100000"/>
              </a:lnSpc>
            </a:pPr>
            <a:r>
              <a:rPr lang="en-US" altLang="zh-CN" sz="2000" spc="150" dirty="0">
                <a:solidFill>
                  <a:srgbClr val="267CA0"/>
                </a:solidFill>
                <a:cs typeface="+mn-ea"/>
                <a:sym typeface="+mn-lt"/>
              </a:rPr>
              <a:t>3、脱硫剂更换周期</a:t>
            </a:r>
            <a:endParaRPr lang="en-US" sz="2000" dirty="0">
              <a:solidFill>
                <a:srgbClr val="009B97"/>
              </a:solidFill>
              <a:cs typeface="+mn-ea"/>
              <a:sym typeface="+mn-lt"/>
            </a:endParaRPr>
          </a:p>
        </p:txBody>
      </p:sp>
      <p:pic>
        <p:nvPicPr>
          <p:cNvPr id="11" name="图片 10"/>
          <p:cNvPicPr>
            <a:picLocks noChangeAspect="1"/>
          </p:cNvPicPr>
          <p:nvPr/>
        </p:nvPicPr>
        <p:blipFill>
          <a:blip r:embed="rId2">
            <a:clrChange>
              <a:clrFrom>
                <a:srgbClr val="FFFFFE">
                  <a:alpha val="100000"/>
                </a:srgbClr>
              </a:clrFrom>
              <a:clrTo>
                <a:srgbClr val="FFFFFE">
                  <a:alpha val="100000"/>
                  <a:alpha val="0"/>
                </a:srgbClr>
              </a:clrTo>
            </a:clrChange>
          </a:blip>
          <a:srcRect r="83031" b="81863"/>
          <a:stretch>
            <a:fillRect/>
          </a:stretch>
        </p:blipFill>
        <p:spPr>
          <a:xfrm>
            <a:off x="10389235" y="-224790"/>
            <a:ext cx="1890395" cy="662305"/>
          </a:xfrm>
          <a:prstGeom prst="rect">
            <a:avLst/>
          </a:prstGeom>
        </p:spPr>
      </p:pic>
    </p:spTree>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down)">
                                      <p:cBhvr>
                                        <p:cTn id="7" dur="500"/>
                                        <p:tgtEl>
                                          <p:spTgt spid="22"/>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wipe(down)">
                                      <p:cBhvr>
                                        <p:cTn id="10" dur="500"/>
                                        <p:tgtEl>
                                          <p:spTgt spid="23"/>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wipe(down)">
                                      <p:cBhvr>
                                        <p:cTn id="13" dur="500"/>
                                        <p:tgtEl>
                                          <p:spTgt spid="24"/>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wipe(down)">
                                      <p:cBhvr>
                                        <p:cTn id="16" dur="500"/>
                                        <p:tgtEl>
                                          <p:spTgt spid="25"/>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wipe(down)">
                                      <p:cBhvr>
                                        <p:cTn id="19" dur="500"/>
                                        <p:tgtEl>
                                          <p:spTgt spid="26"/>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wipe(down)">
                                      <p:cBhvr>
                                        <p:cTn id="22" dur="500"/>
                                        <p:tgtEl>
                                          <p:spTgt spid="28"/>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29"/>
                                        </p:tgtEl>
                                        <p:attrNameLst>
                                          <p:attrName>style.visibility</p:attrName>
                                        </p:attrNameLst>
                                      </p:cBhvr>
                                      <p:to>
                                        <p:strVal val="visible"/>
                                      </p:to>
                                    </p:set>
                                    <p:animEffect transition="in" filter="wipe(down)">
                                      <p:cBhvr>
                                        <p:cTn id="25" dur="500"/>
                                        <p:tgtEl>
                                          <p:spTgt spid="29"/>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31"/>
                                        </p:tgtEl>
                                        <p:attrNameLst>
                                          <p:attrName>style.visibility</p:attrName>
                                        </p:attrNameLst>
                                      </p:cBhvr>
                                      <p:to>
                                        <p:strVal val="visible"/>
                                      </p:to>
                                    </p:set>
                                    <p:animEffect transition="in" filter="wipe(down)">
                                      <p:cBhvr>
                                        <p:cTn id="28" dur="500"/>
                                        <p:tgtEl>
                                          <p:spTgt spid="31"/>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32"/>
                                        </p:tgtEl>
                                        <p:attrNameLst>
                                          <p:attrName>style.visibility</p:attrName>
                                        </p:attrNameLst>
                                      </p:cBhvr>
                                      <p:to>
                                        <p:strVal val="visible"/>
                                      </p:to>
                                    </p:set>
                                    <p:animEffect transition="in" filter="wipe(down)">
                                      <p:cBhvr>
                                        <p:cTn id="31" dur="500"/>
                                        <p:tgtEl>
                                          <p:spTgt spid="32"/>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wipe(down)">
                                      <p:cBhvr>
                                        <p:cTn id="34" dur="500"/>
                                        <p:tgtEl>
                                          <p:spTgt spid="34"/>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35"/>
                                        </p:tgtEl>
                                        <p:attrNameLst>
                                          <p:attrName>style.visibility</p:attrName>
                                        </p:attrNameLst>
                                      </p:cBhvr>
                                      <p:to>
                                        <p:strVal val="visible"/>
                                      </p:to>
                                    </p:set>
                                    <p:animEffect transition="in" filter="wipe(down)">
                                      <p:cBhvr>
                                        <p:cTn id="37" dur="500"/>
                                        <p:tgtEl>
                                          <p:spTgt spid="35"/>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37"/>
                                        </p:tgtEl>
                                        <p:attrNameLst>
                                          <p:attrName>style.visibility</p:attrName>
                                        </p:attrNameLst>
                                      </p:cBhvr>
                                      <p:to>
                                        <p:strVal val="visible"/>
                                      </p:to>
                                    </p:set>
                                    <p:animEffect transition="in" filter="wipe(down)">
                                      <p:cBhvr>
                                        <p:cTn id="40" dur="500"/>
                                        <p:tgtEl>
                                          <p:spTgt spid="37"/>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38"/>
                                        </p:tgtEl>
                                        <p:attrNameLst>
                                          <p:attrName>style.visibility</p:attrName>
                                        </p:attrNameLst>
                                      </p:cBhvr>
                                      <p:to>
                                        <p:strVal val="visible"/>
                                      </p:to>
                                    </p:set>
                                    <p:animEffect transition="in" filter="wipe(down)">
                                      <p:cBhvr>
                                        <p:cTn id="43" dur="500"/>
                                        <p:tgtEl>
                                          <p:spTgt spid="38"/>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40"/>
                                        </p:tgtEl>
                                        <p:attrNameLst>
                                          <p:attrName>style.visibility</p:attrName>
                                        </p:attrNameLst>
                                      </p:cBhvr>
                                      <p:to>
                                        <p:strVal val="visible"/>
                                      </p:to>
                                    </p:set>
                                    <p:animEffect transition="in" filter="wipe(down)">
                                      <p:cBhvr>
                                        <p:cTn id="46" dur="500"/>
                                        <p:tgtEl>
                                          <p:spTgt spid="40"/>
                                        </p:tgtEl>
                                      </p:cBhvr>
                                    </p:animEffect>
                                  </p:childTnLst>
                                </p:cTn>
                              </p:par>
                              <p:par>
                                <p:cTn id="47" presetID="22" presetClass="entr" presetSubtype="4" fill="hold" grpId="0" nodeType="withEffect">
                                  <p:stCondLst>
                                    <p:cond delay="0"/>
                                  </p:stCondLst>
                                  <p:childTnLst>
                                    <p:set>
                                      <p:cBhvr>
                                        <p:cTn id="48" dur="1" fill="hold">
                                          <p:stCondLst>
                                            <p:cond delay="0"/>
                                          </p:stCondLst>
                                        </p:cTn>
                                        <p:tgtEl>
                                          <p:spTgt spid="41"/>
                                        </p:tgtEl>
                                        <p:attrNameLst>
                                          <p:attrName>style.visibility</p:attrName>
                                        </p:attrNameLst>
                                      </p:cBhvr>
                                      <p:to>
                                        <p:strVal val="visible"/>
                                      </p:to>
                                    </p:set>
                                    <p:animEffect transition="in" filter="wipe(down)">
                                      <p:cBhvr>
                                        <p:cTn id="49" dur="500"/>
                                        <p:tgtEl>
                                          <p:spTgt spid="41"/>
                                        </p:tgtEl>
                                      </p:cBhvr>
                                    </p:animEffect>
                                  </p:childTnLst>
                                </p:cTn>
                              </p:par>
                              <p:par>
                                <p:cTn id="50" presetID="22" presetClass="entr" presetSubtype="4" fill="hold" grpId="0" nodeType="withEffect">
                                  <p:stCondLst>
                                    <p:cond delay="0"/>
                                  </p:stCondLst>
                                  <p:childTnLst>
                                    <p:set>
                                      <p:cBhvr>
                                        <p:cTn id="51" dur="1" fill="hold">
                                          <p:stCondLst>
                                            <p:cond delay="0"/>
                                          </p:stCondLst>
                                        </p:cTn>
                                        <p:tgtEl>
                                          <p:spTgt spid="43"/>
                                        </p:tgtEl>
                                        <p:attrNameLst>
                                          <p:attrName>style.visibility</p:attrName>
                                        </p:attrNameLst>
                                      </p:cBhvr>
                                      <p:to>
                                        <p:strVal val="visible"/>
                                      </p:to>
                                    </p:set>
                                    <p:animEffect transition="in" filter="wipe(down)">
                                      <p:cBhvr>
                                        <p:cTn id="52" dur="500"/>
                                        <p:tgtEl>
                                          <p:spTgt spid="43"/>
                                        </p:tgtEl>
                                      </p:cBhvr>
                                    </p:animEffect>
                                  </p:childTnLst>
                                </p:cTn>
                              </p:par>
                              <p:par>
                                <p:cTn id="53" presetID="22" presetClass="entr" presetSubtype="4" fill="hold" grpId="0" nodeType="withEffect">
                                  <p:stCondLst>
                                    <p:cond delay="0"/>
                                  </p:stCondLst>
                                  <p:childTnLst>
                                    <p:set>
                                      <p:cBhvr>
                                        <p:cTn id="54" dur="1" fill="hold">
                                          <p:stCondLst>
                                            <p:cond delay="0"/>
                                          </p:stCondLst>
                                        </p:cTn>
                                        <p:tgtEl>
                                          <p:spTgt spid="44"/>
                                        </p:tgtEl>
                                        <p:attrNameLst>
                                          <p:attrName>style.visibility</p:attrName>
                                        </p:attrNameLst>
                                      </p:cBhvr>
                                      <p:to>
                                        <p:strVal val="visible"/>
                                      </p:to>
                                    </p:set>
                                    <p:animEffect transition="in" filter="wipe(down)">
                                      <p:cBhvr>
                                        <p:cTn id="55" dur="500"/>
                                        <p:tgtEl>
                                          <p:spTgt spid="44"/>
                                        </p:tgtEl>
                                      </p:cBhvr>
                                    </p:animEffect>
                                  </p:childTnLst>
                                </p:cTn>
                              </p:par>
                              <p:par>
                                <p:cTn id="56" presetID="22" presetClass="entr" presetSubtype="4" fill="hold" grpId="0" nodeType="withEffect">
                                  <p:stCondLst>
                                    <p:cond delay="0"/>
                                  </p:stCondLst>
                                  <p:childTnLst>
                                    <p:set>
                                      <p:cBhvr>
                                        <p:cTn id="57" dur="1" fill="hold">
                                          <p:stCondLst>
                                            <p:cond delay="0"/>
                                          </p:stCondLst>
                                        </p:cTn>
                                        <p:tgtEl>
                                          <p:spTgt spid="46"/>
                                        </p:tgtEl>
                                        <p:attrNameLst>
                                          <p:attrName>style.visibility</p:attrName>
                                        </p:attrNameLst>
                                      </p:cBhvr>
                                      <p:to>
                                        <p:strVal val="visible"/>
                                      </p:to>
                                    </p:set>
                                    <p:animEffect transition="in" filter="wipe(down)">
                                      <p:cBhvr>
                                        <p:cTn id="58" dur="500"/>
                                        <p:tgtEl>
                                          <p:spTgt spid="46"/>
                                        </p:tgtEl>
                                      </p:cBhvr>
                                    </p:animEffect>
                                  </p:childTnLst>
                                </p:cTn>
                              </p:par>
                              <p:par>
                                <p:cTn id="59" presetID="22" presetClass="entr" presetSubtype="4" fill="hold" grpId="0" nodeType="withEffect">
                                  <p:stCondLst>
                                    <p:cond delay="0"/>
                                  </p:stCondLst>
                                  <p:childTnLst>
                                    <p:set>
                                      <p:cBhvr>
                                        <p:cTn id="60" dur="1" fill="hold">
                                          <p:stCondLst>
                                            <p:cond delay="0"/>
                                          </p:stCondLst>
                                        </p:cTn>
                                        <p:tgtEl>
                                          <p:spTgt spid="47"/>
                                        </p:tgtEl>
                                        <p:attrNameLst>
                                          <p:attrName>style.visibility</p:attrName>
                                        </p:attrNameLst>
                                      </p:cBhvr>
                                      <p:to>
                                        <p:strVal val="visible"/>
                                      </p:to>
                                    </p:set>
                                    <p:animEffect transition="in" filter="wipe(down)">
                                      <p:cBhvr>
                                        <p:cTn id="61"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bldLvl="0" animBg="1"/>
      <p:bldP spid="23" grpId="0" bldLvl="0" animBg="1"/>
      <p:bldP spid="24" grpId="0" bldLvl="0" animBg="1"/>
      <p:bldP spid="25" grpId="0" bldLvl="0" animBg="1"/>
      <p:bldP spid="26" grpId="0" bldLvl="0" animBg="1"/>
      <p:bldP spid="28" grpId="0" bldLvl="0" animBg="1"/>
      <p:bldP spid="29" grpId="0" bldLvl="0" animBg="1"/>
      <p:bldP spid="31" grpId="0" bldLvl="0" animBg="1"/>
      <p:bldP spid="32" grpId="0" bldLvl="0" animBg="1"/>
      <p:bldP spid="34" grpId="0" bldLvl="0" animBg="1"/>
      <p:bldP spid="35" grpId="0" bldLvl="0" animBg="1"/>
      <p:bldP spid="37" grpId="0" bldLvl="0" animBg="1"/>
      <p:bldP spid="38" grpId="0" bldLvl="0" animBg="1"/>
      <p:bldP spid="40" grpId="0" bldLvl="0" animBg="1"/>
      <p:bldP spid="41" grpId="0" bldLvl="0" animBg="1"/>
      <p:bldP spid="43" grpId="0" bldLvl="0" animBg="1"/>
      <p:bldP spid="44" grpId="0" bldLvl="0" animBg="1"/>
      <p:bldP spid="46" grpId="0" bldLvl="0" animBg="1"/>
      <p:bldP spid="47" grpId="0" bldLvl="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cstate="print">
            <a:extLst>
              <a:ext uri="{28A0092B-C50C-407E-A947-70E740481C1C}">
                <a14:useLocalDpi xmlns:a14="http://schemas.microsoft.com/office/drawing/2010/main" val="0"/>
              </a:ext>
            </a:extLst>
          </a:blip>
          <a:srcRect/>
          <a:stretch>
            <a:fillRect/>
          </a:stretch>
        </p:blipFill>
        <p:spPr>
          <a:xfrm>
            <a:off x="-1730" y="0"/>
            <a:ext cx="12193730" cy="6858000"/>
          </a:xfrm>
          <a:prstGeom prst="rect">
            <a:avLst/>
          </a:prstGeom>
        </p:spPr>
      </p:pic>
      <p:sp>
        <p:nvSpPr>
          <p:cNvPr id="3" name="矩形 2"/>
          <p:cNvSpPr/>
          <p:nvPr/>
        </p:nvSpPr>
        <p:spPr>
          <a:xfrm>
            <a:off x="-1730" y="0"/>
            <a:ext cx="12193729" cy="6857999"/>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任意多边形: 形状 30"/>
          <p:cNvSpPr/>
          <p:nvPr/>
        </p:nvSpPr>
        <p:spPr>
          <a:xfrm>
            <a:off x="-436918" y="363640"/>
            <a:ext cx="1082592" cy="409932"/>
          </a:xfrm>
          <a:custGeom>
            <a:avLst/>
            <a:gdLst>
              <a:gd name="connsiteX0" fmla="*/ 124918 w 1413447"/>
              <a:gd name="connsiteY0" fmla="*/ 0 h 535213"/>
              <a:gd name="connsiteX1" fmla="*/ 1413447 w 1413447"/>
              <a:gd name="connsiteY1" fmla="*/ 0 h 535213"/>
              <a:gd name="connsiteX2" fmla="*/ 1293066 w 1413447"/>
              <a:gd name="connsiteY2" fmla="*/ 515770 h 535213"/>
              <a:gd name="connsiteX3" fmla="*/ 1296954 w 1413447"/>
              <a:gd name="connsiteY3" fmla="*/ 499111 h 535213"/>
              <a:gd name="connsiteX4" fmla="*/ 1284655 w 1413447"/>
              <a:gd name="connsiteY4" fmla="*/ 517355 h 535213"/>
              <a:gd name="connsiteX5" fmla="*/ 1263549 w 1413447"/>
              <a:gd name="connsiteY5" fmla="*/ 531584 h 535213"/>
              <a:gd name="connsiteX6" fmla="*/ 1245575 w 1413447"/>
              <a:gd name="connsiteY6" fmla="*/ 535213 h 535213"/>
              <a:gd name="connsiteX7" fmla="*/ 74294 w 1413447"/>
              <a:gd name="connsiteY7" fmla="*/ 535213 h 535213"/>
              <a:gd name="connsiteX8" fmla="*/ 56319 w 1413447"/>
              <a:gd name="connsiteY8" fmla="*/ 531584 h 535213"/>
              <a:gd name="connsiteX9" fmla="*/ 15766 w 1413447"/>
              <a:gd name="connsiteY9" fmla="*/ 470404 h 535213"/>
              <a:gd name="connsiteX10" fmla="*/ 19864 w 1413447"/>
              <a:gd name="connsiteY10" fmla="*/ 450109 h 535213"/>
              <a:gd name="connsiteX11" fmla="*/ 0 w 1413447"/>
              <a:gd name="connsiteY11" fmla="*/ 535213 h 535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13447" h="535213">
                <a:moveTo>
                  <a:pt x="124918" y="0"/>
                </a:moveTo>
                <a:lnTo>
                  <a:pt x="1413447" y="0"/>
                </a:lnTo>
                <a:lnTo>
                  <a:pt x="1293066" y="515770"/>
                </a:lnTo>
                <a:lnTo>
                  <a:pt x="1296954" y="499111"/>
                </a:lnTo>
                <a:lnTo>
                  <a:pt x="1284655" y="517355"/>
                </a:lnTo>
                <a:cubicBezTo>
                  <a:pt x="1278647" y="523362"/>
                  <a:pt x="1271493" y="528224"/>
                  <a:pt x="1263549" y="531584"/>
                </a:cubicBezTo>
                <a:lnTo>
                  <a:pt x="1245575" y="535213"/>
                </a:lnTo>
                <a:lnTo>
                  <a:pt x="74294" y="535213"/>
                </a:lnTo>
                <a:lnTo>
                  <a:pt x="56319" y="531584"/>
                </a:lnTo>
                <a:cubicBezTo>
                  <a:pt x="32488" y="521505"/>
                  <a:pt x="15766" y="497907"/>
                  <a:pt x="15766" y="470404"/>
                </a:cubicBezTo>
                <a:lnTo>
                  <a:pt x="19864" y="450109"/>
                </a:lnTo>
                <a:lnTo>
                  <a:pt x="0" y="535213"/>
                </a:lnTo>
                <a:close/>
              </a:path>
            </a:pathLst>
          </a:custGeom>
          <a:solidFill>
            <a:srgbClr val="267CA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sp>
        <p:nvSpPr>
          <p:cNvPr id="5" name="文本框 4"/>
          <p:cNvSpPr txBox="1"/>
          <p:nvPr/>
        </p:nvSpPr>
        <p:spPr>
          <a:xfrm>
            <a:off x="759974" y="319311"/>
            <a:ext cx="6258046" cy="460375"/>
          </a:xfrm>
          <a:prstGeom prst="rect">
            <a:avLst/>
          </a:prstGeom>
          <a:noFill/>
        </p:spPr>
        <p:txBody>
          <a:bodyPr wrap="square" rtlCol="0">
            <a:spAutoFit/>
          </a:bodyPr>
          <a:lstStyle>
            <a:defPPr>
              <a:defRPr lang="zh-CN"/>
            </a:defPPr>
            <a:lvl1pPr>
              <a:defRPr sz="2400" b="1">
                <a:solidFill>
                  <a:srgbClr val="267CA0"/>
                </a:solidFill>
                <a:latin typeface="包图粗黑体" panose="02000800000000000000" pitchFamily="2" charset="-122"/>
                <a:ea typeface="包图粗黑体" panose="02000800000000000000" pitchFamily="2" charset="-122"/>
              </a:defRPr>
            </a:lvl1pPr>
          </a:lstStyle>
          <a:p>
            <a:r>
              <a:rPr lang="zh-CN" altLang="en-US" dirty="0">
                <a:latin typeface="+mn-lt"/>
                <a:ea typeface="+mn-ea"/>
                <a:cs typeface="+mn-ea"/>
                <a:sym typeface="+mn-lt"/>
              </a:rPr>
              <a:t>（六）再生操作条件</a:t>
            </a:r>
            <a:endParaRPr lang="zh-CN" altLang="en-US" dirty="0">
              <a:latin typeface="+mn-lt"/>
              <a:ea typeface="+mn-ea"/>
              <a:cs typeface="+mn-ea"/>
              <a:sym typeface="+mn-lt"/>
            </a:endParaRPr>
          </a:p>
        </p:txBody>
      </p:sp>
      <p:sp>
        <p:nvSpPr>
          <p:cNvPr id="14" name="圆角矩形 4"/>
          <p:cNvSpPr>
            <a:spLocks noChangeArrowheads="1"/>
          </p:cNvSpPr>
          <p:nvPr/>
        </p:nvSpPr>
        <p:spPr bwMode="auto">
          <a:xfrm>
            <a:off x="6148070" y="3742690"/>
            <a:ext cx="836295" cy="739140"/>
          </a:xfrm>
          <a:prstGeom prst="roundRect">
            <a:avLst>
              <a:gd name="adj" fmla="val 13333"/>
            </a:avLst>
          </a:prstGeom>
          <a:solidFill>
            <a:srgbClr val="267CA0"/>
          </a:solidFill>
          <a:ln w="12700" cmpd="sng">
            <a:solidFill>
              <a:schemeClr val="bg1">
                <a:alpha val="59000"/>
              </a:schemeClr>
            </a:solidFill>
            <a:round/>
          </a:ln>
        </p:spPr>
        <p:txBody>
          <a:bodyPr anchor="ctr"/>
          <a:lstStyle/>
          <a:p>
            <a:pPr algn="ctr" eaLnBrk="1" hangingPunct="1"/>
            <a:endParaRPr lang="zh-CN" altLang="en-US">
              <a:solidFill>
                <a:schemeClr val="bg1">
                  <a:lumMod val="65000"/>
                </a:schemeClr>
              </a:solidFill>
              <a:cs typeface="+mn-ea"/>
              <a:sym typeface="+mn-lt"/>
            </a:endParaRPr>
          </a:p>
        </p:txBody>
      </p:sp>
      <p:sp>
        <p:nvSpPr>
          <p:cNvPr id="17" name="圆角矩形 19"/>
          <p:cNvSpPr>
            <a:spLocks noChangeArrowheads="1"/>
          </p:cNvSpPr>
          <p:nvPr/>
        </p:nvSpPr>
        <p:spPr bwMode="auto">
          <a:xfrm>
            <a:off x="8700135" y="3753485"/>
            <a:ext cx="836295" cy="739140"/>
          </a:xfrm>
          <a:prstGeom prst="roundRect">
            <a:avLst>
              <a:gd name="adj" fmla="val 13333"/>
            </a:avLst>
          </a:prstGeom>
          <a:solidFill>
            <a:srgbClr val="509FA4"/>
          </a:solidFill>
          <a:ln w="12700" cmpd="sng">
            <a:solidFill>
              <a:schemeClr val="bg1">
                <a:alpha val="59000"/>
              </a:schemeClr>
            </a:solidFill>
            <a:round/>
          </a:ln>
        </p:spPr>
        <p:txBody>
          <a:bodyPr anchor="ctr"/>
          <a:lstStyle/>
          <a:p>
            <a:pPr algn="ctr" eaLnBrk="1" hangingPunct="1"/>
            <a:endParaRPr lang="zh-CN" altLang="en-US">
              <a:solidFill>
                <a:schemeClr val="bg1">
                  <a:lumMod val="65000"/>
                </a:schemeClr>
              </a:solidFill>
              <a:cs typeface="+mn-ea"/>
              <a:sym typeface="+mn-lt"/>
            </a:endParaRPr>
          </a:p>
        </p:txBody>
      </p:sp>
      <p:sp>
        <p:nvSpPr>
          <p:cNvPr id="20" name="圆角矩形 18"/>
          <p:cNvSpPr>
            <a:spLocks noChangeArrowheads="1"/>
          </p:cNvSpPr>
          <p:nvPr/>
        </p:nvSpPr>
        <p:spPr bwMode="auto">
          <a:xfrm>
            <a:off x="7400925" y="3753485"/>
            <a:ext cx="836295" cy="739140"/>
          </a:xfrm>
          <a:prstGeom prst="roundRect">
            <a:avLst>
              <a:gd name="adj" fmla="val 13333"/>
            </a:avLst>
          </a:prstGeom>
          <a:solidFill>
            <a:srgbClr val="388BA5"/>
          </a:solidFill>
          <a:ln w="12700" cmpd="sng">
            <a:solidFill>
              <a:schemeClr val="bg1">
                <a:alpha val="59000"/>
              </a:schemeClr>
            </a:solidFill>
            <a:round/>
          </a:ln>
        </p:spPr>
        <p:txBody>
          <a:bodyPr anchor="ctr"/>
          <a:lstStyle/>
          <a:p>
            <a:pPr algn="ctr" eaLnBrk="1" hangingPunct="1"/>
            <a:endParaRPr lang="zh-CN" altLang="en-US">
              <a:solidFill>
                <a:schemeClr val="bg1">
                  <a:lumMod val="65000"/>
                </a:schemeClr>
              </a:solidFill>
              <a:cs typeface="+mn-ea"/>
              <a:sym typeface="+mn-lt"/>
            </a:endParaRPr>
          </a:p>
        </p:txBody>
      </p:sp>
      <p:sp>
        <p:nvSpPr>
          <p:cNvPr id="23" name="圆角矩形 20"/>
          <p:cNvSpPr>
            <a:spLocks noChangeArrowheads="1"/>
          </p:cNvSpPr>
          <p:nvPr/>
        </p:nvSpPr>
        <p:spPr bwMode="auto">
          <a:xfrm>
            <a:off x="9997440" y="3753485"/>
            <a:ext cx="836295" cy="739140"/>
          </a:xfrm>
          <a:prstGeom prst="roundRect">
            <a:avLst>
              <a:gd name="adj" fmla="val 13333"/>
            </a:avLst>
          </a:prstGeom>
          <a:solidFill>
            <a:srgbClr val="5BAAA4"/>
          </a:solidFill>
          <a:ln w="12700" cmpd="sng">
            <a:solidFill>
              <a:schemeClr val="bg1">
                <a:alpha val="59000"/>
              </a:schemeClr>
            </a:solidFill>
            <a:round/>
          </a:ln>
        </p:spPr>
        <p:txBody>
          <a:bodyPr anchor="ctr"/>
          <a:lstStyle/>
          <a:p>
            <a:pPr algn="ctr" eaLnBrk="1" hangingPunct="1"/>
            <a:endParaRPr lang="zh-CN" altLang="en-US">
              <a:solidFill>
                <a:schemeClr val="bg1">
                  <a:lumMod val="65000"/>
                </a:schemeClr>
              </a:solidFill>
              <a:cs typeface="+mn-ea"/>
              <a:sym typeface="+mn-lt"/>
            </a:endParaRPr>
          </a:p>
        </p:txBody>
      </p:sp>
      <p:sp>
        <p:nvSpPr>
          <p:cNvPr id="32" name="Freeform 163"/>
          <p:cNvSpPr>
            <a:spLocks noEditPoints="1"/>
          </p:cNvSpPr>
          <p:nvPr/>
        </p:nvSpPr>
        <p:spPr bwMode="auto">
          <a:xfrm>
            <a:off x="7628890" y="3995420"/>
            <a:ext cx="390525" cy="351790"/>
          </a:xfrm>
          <a:custGeom>
            <a:avLst/>
            <a:gdLst>
              <a:gd name="T0" fmla="*/ 87 w 91"/>
              <a:gd name="T1" fmla="*/ 39 h 93"/>
              <a:gd name="T2" fmla="*/ 91 w 91"/>
              <a:gd name="T3" fmla="*/ 46 h 93"/>
              <a:gd name="T4" fmla="*/ 91 w 91"/>
              <a:gd name="T5" fmla="*/ 83 h 93"/>
              <a:gd name="T6" fmla="*/ 81 w 91"/>
              <a:gd name="T7" fmla="*/ 93 h 93"/>
              <a:gd name="T8" fmla="*/ 10 w 91"/>
              <a:gd name="T9" fmla="*/ 93 h 93"/>
              <a:gd name="T10" fmla="*/ 0 w 91"/>
              <a:gd name="T11" fmla="*/ 83 h 93"/>
              <a:gd name="T12" fmla="*/ 0 w 91"/>
              <a:gd name="T13" fmla="*/ 46 h 93"/>
              <a:gd name="T14" fmla="*/ 3 w 91"/>
              <a:gd name="T15" fmla="*/ 40 h 93"/>
              <a:gd name="T16" fmla="*/ 3 w 91"/>
              <a:gd name="T17" fmla="*/ 40 h 93"/>
              <a:gd name="T18" fmla="*/ 3 w 91"/>
              <a:gd name="T19" fmla="*/ 40 h 93"/>
              <a:gd name="T20" fmla="*/ 3 w 91"/>
              <a:gd name="T21" fmla="*/ 39 h 93"/>
              <a:gd name="T22" fmla="*/ 40 w 91"/>
              <a:gd name="T23" fmla="*/ 3 h 93"/>
              <a:gd name="T24" fmla="*/ 51 w 91"/>
              <a:gd name="T25" fmla="*/ 3 h 93"/>
              <a:gd name="T26" fmla="*/ 87 w 91"/>
              <a:gd name="T27" fmla="*/ 39 h 93"/>
              <a:gd name="T28" fmla="*/ 16 w 91"/>
              <a:gd name="T29" fmla="*/ 30 h 93"/>
              <a:gd name="T30" fmla="*/ 16 w 91"/>
              <a:gd name="T31" fmla="*/ 52 h 93"/>
              <a:gd name="T32" fmla="*/ 46 w 91"/>
              <a:gd name="T33" fmla="*/ 75 h 93"/>
              <a:gd name="T34" fmla="*/ 73 w 91"/>
              <a:gd name="T35" fmla="*/ 54 h 93"/>
              <a:gd name="T36" fmla="*/ 73 w 91"/>
              <a:gd name="T37" fmla="*/ 30 h 93"/>
              <a:gd name="T38" fmla="*/ 16 w 91"/>
              <a:gd name="T39" fmla="*/ 30 h 93"/>
              <a:gd name="T40" fmla="*/ 26 w 91"/>
              <a:gd name="T41" fmla="*/ 35 h 93"/>
              <a:gd name="T42" fmla="*/ 26 w 91"/>
              <a:gd name="T43" fmla="*/ 39 h 93"/>
              <a:gd name="T44" fmla="*/ 64 w 91"/>
              <a:gd name="T45" fmla="*/ 39 h 93"/>
              <a:gd name="T46" fmla="*/ 64 w 91"/>
              <a:gd name="T47" fmla="*/ 35 h 93"/>
              <a:gd name="T48" fmla="*/ 26 w 91"/>
              <a:gd name="T49" fmla="*/ 35 h 93"/>
              <a:gd name="T50" fmla="*/ 26 w 91"/>
              <a:gd name="T51" fmla="*/ 51 h 93"/>
              <a:gd name="T52" fmla="*/ 26 w 91"/>
              <a:gd name="T53" fmla="*/ 55 h 93"/>
              <a:gd name="T54" fmla="*/ 64 w 91"/>
              <a:gd name="T55" fmla="*/ 55 h 93"/>
              <a:gd name="T56" fmla="*/ 64 w 91"/>
              <a:gd name="T57" fmla="*/ 51 h 93"/>
              <a:gd name="T58" fmla="*/ 26 w 91"/>
              <a:gd name="T59" fmla="*/ 51 h 93"/>
              <a:gd name="T60" fmla="*/ 26 w 91"/>
              <a:gd name="T61" fmla="*/ 43 h 93"/>
              <a:gd name="T62" fmla="*/ 26 w 91"/>
              <a:gd name="T63" fmla="*/ 47 h 93"/>
              <a:gd name="T64" fmla="*/ 64 w 91"/>
              <a:gd name="T65" fmla="*/ 47 h 93"/>
              <a:gd name="T66" fmla="*/ 64 w 91"/>
              <a:gd name="T67" fmla="*/ 43 h 93"/>
              <a:gd name="T68" fmla="*/ 26 w 91"/>
              <a:gd name="T69" fmla="*/ 43 h 93"/>
              <a:gd name="T70" fmla="*/ 10 w 91"/>
              <a:gd name="T71" fmla="*/ 87 h 93"/>
              <a:gd name="T72" fmla="*/ 28 w 91"/>
              <a:gd name="T73" fmla="*/ 70 h 93"/>
              <a:gd name="T74" fmla="*/ 28 w 91"/>
              <a:gd name="T75" fmla="*/ 67 h 93"/>
              <a:gd name="T76" fmla="*/ 26 w 91"/>
              <a:gd name="T77" fmla="*/ 67 h 93"/>
              <a:gd name="T78" fmla="*/ 8 w 91"/>
              <a:gd name="T79" fmla="*/ 84 h 93"/>
              <a:gd name="T80" fmla="*/ 8 w 91"/>
              <a:gd name="T81" fmla="*/ 87 h 93"/>
              <a:gd name="T82" fmla="*/ 10 w 91"/>
              <a:gd name="T83" fmla="*/ 87 h 93"/>
              <a:gd name="T84" fmla="*/ 85 w 91"/>
              <a:gd name="T85" fmla="*/ 84 h 93"/>
              <a:gd name="T86" fmla="*/ 67 w 91"/>
              <a:gd name="T87" fmla="*/ 67 h 93"/>
              <a:gd name="T88" fmla="*/ 64 w 91"/>
              <a:gd name="T89" fmla="*/ 67 h 93"/>
              <a:gd name="T90" fmla="*/ 64 w 91"/>
              <a:gd name="T91" fmla="*/ 70 h 93"/>
              <a:gd name="T92" fmla="*/ 82 w 91"/>
              <a:gd name="T93" fmla="*/ 87 h 93"/>
              <a:gd name="T94" fmla="*/ 85 w 91"/>
              <a:gd name="T95" fmla="*/ 87 h 93"/>
              <a:gd name="T96" fmla="*/ 85 w 91"/>
              <a:gd name="T97" fmla="*/ 84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1" h="93">
                <a:moveTo>
                  <a:pt x="87" y="39"/>
                </a:moveTo>
                <a:cubicBezTo>
                  <a:pt x="89" y="40"/>
                  <a:pt x="91" y="43"/>
                  <a:pt x="91" y="46"/>
                </a:cubicBezTo>
                <a:cubicBezTo>
                  <a:pt x="91" y="83"/>
                  <a:pt x="91" y="83"/>
                  <a:pt x="91" y="83"/>
                </a:cubicBezTo>
                <a:cubicBezTo>
                  <a:pt x="91" y="89"/>
                  <a:pt x="86" y="93"/>
                  <a:pt x="81" y="93"/>
                </a:cubicBezTo>
                <a:cubicBezTo>
                  <a:pt x="10" y="93"/>
                  <a:pt x="10" y="93"/>
                  <a:pt x="10" y="93"/>
                </a:cubicBezTo>
                <a:cubicBezTo>
                  <a:pt x="5" y="93"/>
                  <a:pt x="0" y="89"/>
                  <a:pt x="0" y="83"/>
                </a:cubicBezTo>
                <a:cubicBezTo>
                  <a:pt x="0" y="46"/>
                  <a:pt x="0" y="46"/>
                  <a:pt x="0" y="46"/>
                </a:cubicBezTo>
                <a:cubicBezTo>
                  <a:pt x="0" y="44"/>
                  <a:pt x="1" y="41"/>
                  <a:pt x="3" y="40"/>
                </a:cubicBezTo>
                <a:cubicBezTo>
                  <a:pt x="3" y="40"/>
                  <a:pt x="3" y="40"/>
                  <a:pt x="3" y="40"/>
                </a:cubicBezTo>
                <a:cubicBezTo>
                  <a:pt x="3" y="40"/>
                  <a:pt x="3" y="40"/>
                  <a:pt x="3" y="40"/>
                </a:cubicBezTo>
                <a:cubicBezTo>
                  <a:pt x="3" y="40"/>
                  <a:pt x="3" y="40"/>
                  <a:pt x="3" y="39"/>
                </a:cubicBezTo>
                <a:cubicBezTo>
                  <a:pt x="40" y="3"/>
                  <a:pt x="40" y="3"/>
                  <a:pt x="40" y="3"/>
                </a:cubicBezTo>
                <a:cubicBezTo>
                  <a:pt x="43" y="0"/>
                  <a:pt x="47" y="0"/>
                  <a:pt x="51" y="3"/>
                </a:cubicBezTo>
                <a:cubicBezTo>
                  <a:pt x="87" y="39"/>
                  <a:pt x="87" y="39"/>
                  <a:pt x="87" y="39"/>
                </a:cubicBezTo>
                <a:close/>
                <a:moveTo>
                  <a:pt x="16" y="30"/>
                </a:moveTo>
                <a:cubicBezTo>
                  <a:pt x="16" y="52"/>
                  <a:pt x="16" y="52"/>
                  <a:pt x="16" y="52"/>
                </a:cubicBezTo>
                <a:cubicBezTo>
                  <a:pt x="46" y="75"/>
                  <a:pt x="46" y="75"/>
                  <a:pt x="46" y="75"/>
                </a:cubicBezTo>
                <a:cubicBezTo>
                  <a:pt x="73" y="54"/>
                  <a:pt x="73" y="54"/>
                  <a:pt x="73" y="54"/>
                </a:cubicBezTo>
                <a:cubicBezTo>
                  <a:pt x="73" y="30"/>
                  <a:pt x="73" y="30"/>
                  <a:pt x="73" y="30"/>
                </a:cubicBezTo>
                <a:cubicBezTo>
                  <a:pt x="16" y="30"/>
                  <a:pt x="16" y="30"/>
                  <a:pt x="16" y="30"/>
                </a:cubicBezTo>
                <a:close/>
                <a:moveTo>
                  <a:pt x="26" y="35"/>
                </a:moveTo>
                <a:cubicBezTo>
                  <a:pt x="26" y="39"/>
                  <a:pt x="26" y="39"/>
                  <a:pt x="26" y="39"/>
                </a:cubicBezTo>
                <a:cubicBezTo>
                  <a:pt x="64" y="39"/>
                  <a:pt x="64" y="39"/>
                  <a:pt x="64" y="39"/>
                </a:cubicBezTo>
                <a:cubicBezTo>
                  <a:pt x="64" y="35"/>
                  <a:pt x="64" y="35"/>
                  <a:pt x="64" y="35"/>
                </a:cubicBezTo>
                <a:cubicBezTo>
                  <a:pt x="26" y="35"/>
                  <a:pt x="26" y="35"/>
                  <a:pt x="26" y="35"/>
                </a:cubicBezTo>
                <a:close/>
                <a:moveTo>
                  <a:pt x="26" y="51"/>
                </a:moveTo>
                <a:cubicBezTo>
                  <a:pt x="26" y="55"/>
                  <a:pt x="26" y="55"/>
                  <a:pt x="26" y="55"/>
                </a:cubicBezTo>
                <a:cubicBezTo>
                  <a:pt x="64" y="55"/>
                  <a:pt x="64" y="55"/>
                  <a:pt x="64" y="55"/>
                </a:cubicBezTo>
                <a:cubicBezTo>
                  <a:pt x="64" y="51"/>
                  <a:pt x="64" y="51"/>
                  <a:pt x="64" y="51"/>
                </a:cubicBezTo>
                <a:cubicBezTo>
                  <a:pt x="26" y="51"/>
                  <a:pt x="26" y="51"/>
                  <a:pt x="26" y="51"/>
                </a:cubicBezTo>
                <a:close/>
                <a:moveTo>
                  <a:pt x="26" y="43"/>
                </a:moveTo>
                <a:cubicBezTo>
                  <a:pt x="26" y="47"/>
                  <a:pt x="26" y="47"/>
                  <a:pt x="26" y="47"/>
                </a:cubicBezTo>
                <a:cubicBezTo>
                  <a:pt x="64" y="47"/>
                  <a:pt x="64" y="47"/>
                  <a:pt x="64" y="47"/>
                </a:cubicBezTo>
                <a:cubicBezTo>
                  <a:pt x="64" y="43"/>
                  <a:pt x="64" y="43"/>
                  <a:pt x="64" y="43"/>
                </a:cubicBezTo>
                <a:cubicBezTo>
                  <a:pt x="26" y="43"/>
                  <a:pt x="26" y="43"/>
                  <a:pt x="26" y="43"/>
                </a:cubicBezTo>
                <a:close/>
                <a:moveTo>
                  <a:pt x="10" y="87"/>
                </a:moveTo>
                <a:cubicBezTo>
                  <a:pt x="28" y="70"/>
                  <a:pt x="28" y="70"/>
                  <a:pt x="28" y="70"/>
                </a:cubicBezTo>
                <a:cubicBezTo>
                  <a:pt x="29" y="69"/>
                  <a:pt x="29" y="68"/>
                  <a:pt x="28" y="67"/>
                </a:cubicBezTo>
                <a:cubicBezTo>
                  <a:pt x="28" y="66"/>
                  <a:pt x="27" y="66"/>
                  <a:pt x="26" y="67"/>
                </a:cubicBezTo>
                <a:cubicBezTo>
                  <a:pt x="8" y="84"/>
                  <a:pt x="8" y="84"/>
                  <a:pt x="8" y="84"/>
                </a:cubicBezTo>
                <a:cubicBezTo>
                  <a:pt x="7" y="85"/>
                  <a:pt x="7" y="86"/>
                  <a:pt x="8" y="87"/>
                </a:cubicBezTo>
                <a:cubicBezTo>
                  <a:pt x="8" y="88"/>
                  <a:pt x="10" y="88"/>
                  <a:pt x="10" y="87"/>
                </a:cubicBezTo>
                <a:close/>
                <a:moveTo>
                  <a:pt x="85" y="84"/>
                </a:moveTo>
                <a:cubicBezTo>
                  <a:pt x="67" y="67"/>
                  <a:pt x="67" y="67"/>
                  <a:pt x="67" y="67"/>
                </a:cubicBezTo>
                <a:cubicBezTo>
                  <a:pt x="66" y="66"/>
                  <a:pt x="65" y="66"/>
                  <a:pt x="64" y="67"/>
                </a:cubicBezTo>
                <a:cubicBezTo>
                  <a:pt x="63" y="68"/>
                  <a:pt x="63" y="69"/>
                  <a:pt x="64" y="70"/>
                </a:cubicBezTo>
                <a:cubicBezTo>
                  <a:pt x="82" y="87"/>
                  <a:pt x="82" y="87"/>
                  <a:pt x="82" y="87"/>
                </a:cubicBezTo>
                <a:cubicBezTo>
                  <a:pt x="83" y="88"/>
                  <a:pt x="84" y="88"/>
                  <a:pt x="85" y="87"/>
                </a:cubicBezTo>
                <a:cubicBezTo>
                  <a:pt x="85" y="86"/>
                  <a:pt x="85" y="85"/>
                  <a:pt x="85" y="84"/>
                </a:cubicBezTo>
                <a:close/>
              </a:path>
            </a:pathLst>
          </a:custGeom>
          <a:solidFill>
            <a:schemeClr val="bg2"/>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cs typeface="+mn-ea"/>
              <a:sym typeface="+mn-lt"/>
            </a:endParaRPr>
          </a:p>
        </p:txBody>
      </p:sp>
      <p:sp>
        <p:nvSpPr>
          <p:cNvPr id="33" name="Freeform 164"/>
          <p:cNvSpPr>
            <a:spLocks noEditPoints="1"/>
          </p:cNvSpPr>
          <p:nvPr/>
        </p:nvSpPr>
        <p:spPr bwMode="auto">
          <a:xfrm>
            <a:off x="6330315" y="3981450"/>
            <a:ext cx="380365" cy="357505"/>
          </a:xfrm>
          <a:custGeom>
            <a:avLst/>
            <a:gdLst>
              <a:gd name="T0" fmla="*/ 75 w 89"/>
              <a:gd name="T1" fmla="*/ 22 h 95"/>
              <a:gd name="T2" fmla="*/ 89 w 89"/>
              <a:gd name="T3" fmla="*/ 53 h 95"/>
              <a:gd name="T4" fmla="*/ 78 w 89"/>
              <a:gd name="T5" fmla="*/ 80 h 95"/>
              <a:gd name="T6" fmla="*/ 47 w 89"/>
              <a:gd name="T7" fmla="*/ 53 h 95"/>
              <a:gd name="T8" fmla="*/ 75 w 89"/>
              <a:gd name="T9" fmla="*/ 22 h 95"/>
              <a:gd name="T10" fmla="*/ 76 w 89"/>
              <a:gd name="T11" fmla="*/ 83 h 95"/>
              <a:gd name="T12" fmla="*/ 69 w 89"/>
              <a:gd name="T13" fmla="*/ 88 h 95"/>
              <a:gd name="T14" fmla="*/ 74 w 89"/>
              <a:gd name="T15" fmla="*/ 81 h 95"/>
              <a:gd name="T16" fmla="*/ 76 w 89"/>
              <a:gd name="T17" fmla="*/ 83 h 95"/>
              <a:gd name="T18" fmla="*/ 64 w 89"/>
              <a:gd name="T19" fmla="*/ 92 h 95"/>
              <a:gd name="T20" fmla="*/ 72 w 89"/>
              <a:gd name="T21" fmla="*/ 79 h 95"/>
              <a:gd name="T22" fmla="*/ 70 w 89"/>
              <a:gd name="T23" fmla="*/ 77 h 95"/>
              <a:gd name="T24" fmla="*/ 60 w 89"/>
              <a:gd name="T25" fmla="*/ 94 h 95"/>
              <a:gd name="T26" fmla="*/ 64 w 89"/>
              <a:gd name="T27" fmla="*/ 92 h 95"/>
              <a:gd name="T28" fmla="*/ 58 w 89"/>
              <a:gd name="T29" fmla="*/ 91 h 95"/>
              <a:gd name="T30" fmla="*/ 67 w 89"/>
              <a:gd name="T31" fmla="*/ 75 h 95"/>
              <a:gd name="T32" fmla="*/ 65 w 89"/>
              <a:gd name="T33" fmla="*/ 74 h 95"/>
              <a:gd name="T34" fmla="*/ 57 w 89"/>
              <a:gd name="T35" fmla="*/ 88 h 95"/>
              <a:gd name="T36" fmla="*/ 58 w 89"/>
              <a:gd name="T37" fmla="*/ 91 h 95"/>
              <a:gd name="T38" fmla="*/ 56 w 89"/>
              <a:gd name="T39" fmla="*/ 84 h 95"/>
              <a:gd name="T40" fmla="*/ 63 w 89"/>
              <a:gd name="T41" fmla="*/ 72 h 95"/>
              <a:gd name="T42" fmla="*/ 61 w 89"/>
              <a:gd name="T43" fmla="*/ 70 h 95"/>
              <a:gd name="T44" fmla="*/ 55 w 89"/>
              <a:gd name="T45" fmla="*/ 81 h 95"/>
              <a:gd name="T46" fmla="*/ 56 w 89"/>
              <a:gd name="T47" fmla="*/ 84 h 95"/>
              <a:gd name="T48" fmla="*/ 53 w 89"/>
              <a:gd name="T49" fmla="*/ 78 h 95"/>
              <a:gd name="T50" fmla="*/ 59 w 89"/>
              <a:gd name="T51" fmla="*/ 68 h 95"/>
              <a:gd name="T52" fmla="*/ 57 w 89"/>
              <a:gd name="T53" fmla="*/ 66 h 95"/>
              <a:gd name="T54" fmla="*/ 52 w 89"/>
              <a:gd name="T55" fmla="*/ 75 h 95"/>
              <a:gd name="T56" fmla="*/ 53 w 89"/>
              <a:gd name="T57" fmla="*/ 78 h 95"/>
              <a:gd name="T58" fmla="*/ 51 w 89"/>
              <a:gd name="T59" fmla="*/ 71 h 95"/>
              <a:gd name="T60" fmla="*/ 55 w 89"/>
              <a:gd name="T61" fmla="*/ 64 h 95"/>
              <a:gd name="T62" fmla="*/ 53 w 89"/>
              <a:gd name="T63" fmla="*/ 62 h 95"/>
              <a:gd name="T64" fmla="*/ 50 w 89"/>
              <a:gd name="T65" fmla="*/ 68 h 95"/>
              <a:gd name="T66" fmla="*/ 51 w 89"/>
              <a:gd name="T67" fmla="*/ 71 h 95"/>
              <a:gd name="T68" fmla="*/ 48 w 89"/>
              <a:gd name="T69" fmla="*/ 65 h 95"/>
              <a:gd name="T70" fmla="*/ 51 w 89"/>
              <a:gd name="T71" fmla="*/ 61 h 95"/>
              <a:gd name="T72" fmla="*/ 49 w 89"/>
              <a:gd name="T73" fmla="*/ 59 h 95"/>
              <a:gd name="T74" fmla="*/ 47 w 89"/>
              <a:gd name="T75" fmla="*/ 61 h 95"/>
              <a:gd name="T76" fmla="*/ 48 w 89"/>
              <a:gd name="T77" fmla="*/ 65 h 95"/>
              <a:gd name="T78" fmla="*/ 46 w 89"/>
              <a:gd name="T79" fmla="*/ 58 h 95"/>
              <a:gd name="T80" fmla="*/ 45 w 89"/>
              <a:gd name="T81" fmla="*/ 55 h 95"/>
              <a:gd name="T82" fmla="*/ 47 w 89"/>
              <a:gd name="T83" fmla="*/ 57 h 95"/>
              <a:gd name="T84" fmla="*/ 46 w 89"/>
              <a:gd name="T85" fmla="*/ 58 h 95"/>
              <a:gd name="T86" fmla="*/ 59 w 89"/>
              <a:gd name="T87" fmla="*/ 17 h 95"/>
              <a:gd name="T88" fmla="*/ 41 w 89"/>
              <a:gd name="T89" fmla="*/ 54 h 95"/>
              <a:gd name="T90" fmla="*/ 36 w 89"/>
              <a:gd name="T91" fmla="*/ 13 h 95"/>
              <a:gd name="T92" fmla="*/ 0 w 89"/>
              <a:gd name="T93" fmla="*/ 54 h 95"/>
              <a:gd name="T94" fmla="*/ 41 w 89"/>
              <a:gd name="T95" fmla="*/ 95 h 95"/>
              <a:gd name="T96" fmla="*/ 55 w 89"/>
              <a:gd name="T97" fmla="*/ 93 h 95"/>
              <a:gd name="T98" fmla="*/ 41 w 89"/>
              <a:gd name="T99" fmla="*/ 54 h 95"/>
              <a:gd name="T100" fmla="*/ 68 w 89"/>
              <a:gd name="T101" fmla="*/ 23 h 95"/>
              <a:gd name="T102" fmla="*/ 59 w 89"/>
              <a:gd name="T103" fmla="*/ 17 h 95"/>
              <a:gd name="T104" fmla="*/ 43 w 89"/>
              <a:gd name="T105" fmla="*/ 0 h 95"/>
              <a:gd name="T106" fmla="*/ 38 w 89"/>
              <a:gd name="T107" fmla="*/ 0 h 95"/>
              <a:gd name="T108" fmla="*/ 43 w 89"/>
              <a:gd name="T109" fmla="*/ 41 h 95"/>
              <a:gd name="T110" fmla="*/ 61 w 89"/>
              <a:gd name="T111" fmla="*/ 4 h 95"/>
              <a:gd name="T112" fmla="*/ 43 w 89"/>
              <a:gd name="T11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95">
                <a:moveTo>
                  <a:pt x="75" y="22"/>
                </a:moveTo>
                <a:cubicBezTo>
                  <a:pt x="83" y="29"/>
                  <a:pt x="89" y="40"/>
                  <a:pt x="89" y="53"/>
                </a:cubicBezTo>
                <a:cubicBezTo>
                  <a:pt x="89" y="63"/>
                  <a:pt x="85" y="73"/>
                  <a:pt x="78" y="80"/>
                </a:cubicBezTo>
                <a:cubicBezTo>
                  <a:pt x="47" y="53"/>
                  <a:pt x="47" y="53"/>
                  <a:pt x="47" y="53"/>
                </a:cubicBezTo>
                <a:cubicBezTo>
                  <a:pt x="75" y="22"/>
                  <a:pt x="75" y="22"/>
                  <a:pt x="75" y="22"/>
                </a:cubicBezTo>
                <a:close/>
                <a:moveTo>
                  <a:pt x="76" y="83"/>
                </a:moveTo>
                <a:cubicBezTo>
                  <a:pt x="74" y="85"/>
                  <a:pt x="72" y="87"/>
                  <a:pt x="69" y="88"/>
                </a:cubicBezTo>
                <a:cubicBezTo>
                  <a:pt x="74" y="81"/>
                  <a:pt x="74" y="81"/>
                  <a:pt x="74" y="81"/>
                </a:cubicBezTo>
                <a:cubicBezTo>
                  <a:pt x="76" y="83"/>
                  <a:pt x="76" y="83"/>
                  <a:pt x="76" y="83"/>
                </a:cubicBezTo>
                <a:close/>
                <a:moveTo>
                  <a:pt x="64" y="92"/>
                </a:moveTo>
                <a:cubicBezTo>
                  <a:pt x="72" y="79"/>
                  <a:pt x="72" y="79"/>
                  <a:pt x="72" y="79"/>
                </a:cubicBezTo>
                <a:cubicBezTo>
                  <a:pt x="70" y="77"/>
                  <a:pt x="70" y="77"/>
                  <a:pt x="70" y="77"/>
                </a:cubicBezTo>
                <a:cubicBezTo>
                  <a:pt x="60" y="94"/>
                  <a:pt x="60" y="94"/>
                  <a:pt x="60" y="94"/>
                </a:cubicBezTo>
                <a:cubicBezTo>
                  <a:pt x="61" y="93"/>
                  <a:pt x="63" y="92"/>
                  <a:pt x="64" y="92"/>
                </a:cubicBezTo>
                <a:close/>
                <a:moveTo>
                  <a:pt x="58" y="91"/>
                </a:moveTo>
                <a:cubicBezTo>
                  <a:pt x="67" y="75"/>
                  <a:pt x="67" y="75"/>
                  <a:pt x="67" y="75"/>
                </a:cubicBezTo>
                <a:cubicBezTo>
                  <a:pt x="65" y="74"/>
                  <a:pt x="65" y="74"/>
                  <a:pt x="65" y="74"/>
                </a:cubicBezTo>
                <a:cubicBezTo>
                  <a:pt x="57" y="88"/>
                  <a:pt x="57" y="88"/>
                  <a:pt x="57" y="88"/>
                </a:cubicBezTo>
                <a:cubicBezTo>
                  <a:pt x="58" y="91"/>
                  <a:pt x="58" y="91"/>
                  <a:pt x="58" y="91"/>
                </a:cubicBezTo>
                <a:close/>
                <a:moveTo>
                  <a:pt x="56" y="84"/>
                </a:moveTo>
                <a:cubicBezTo>
                  <a:pt x="63" y="72"/>
                  <a:pt x="63" y="72"/>
                  <a:pt x="63" y="72"/>
                </a:cubicBezTo>
                <a:cubicBezTo>
                  <a:pt x="61" y="70"/>
                  <a:pt x="61" y="70"/>
                  <a:pt x="61" y="70"/>
                </a:cubicBezTo>
                <a:cubicBezTo>
                  <a:pt x="55" y="81"/>
                  <a:pt x="55" y="81"/>
                  <a:pt x="55" y="81"/>
                </a:cubicBezTo>
                <a:cubicBezTo>
                  <a:pt x="56" y="84"/>
                  <a:pt x="56" y="84"/>
                  <a:pt x="56" y="84"/>
                </a:cubicBezTo>
                <a:close/>
                <a:moveTo>
                  <a:pt x="53" y="78"/>
                </a:moveTo>
                <a:cubicBezTo>
                  <a:pt x="59" y="68"/>
                  <a:pt x="59" y="68"/>
                  <a:pt x="59" y="68"/>
                </a:cubicBezTo>
                <a:cubicBezTo>
                  <a:pt x="57" y="66"/>
                  <a:pt x="57" y="66"/>
                  <a:pt x="57" y="66"/>
                </a:cubicBezTo>
                <a:cubicBezTo>
                  <a:pt x="52" y="75"/>
                  <a:pt x="52" y="75"/>
                  <a:pt x="52" y="75"/>
                </a:cubicBezTo>
                <a:cubicBezTo>
                  <a:pt x="53" y="78"/>
                  <a:pt x="53" y="78"/>
                  <a:pt x="53"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8" y="65"/>
                </a:moveTo>
                <a:cubicBezTo>
                  <a:pt x="51" y="61"/>
                  <a:pt x="51" y="61"/>
                  <a:pt x="51" y="61"/>
                </a:cubicBezTo>
                <a:cubicBezTo>
                  <a:pt x="49" y="59"/>
                  <a:pt x="49" y="59"/>
                  <a:pt x="49" y="59"/>
                </a:cubicBezTo>
                <a:cubicBezTo>
                  <a:pt x="47" y="61"/>
                  <a:pt x="47" y="61"/>
                  <a:pt x="47" y="61"/>
                </a:cubicBezTo>
                <a:cubicBezTo>
                  <a:pt x="48" y="65"/>
                  <a:pt x="48" y="65"/>
                  <a:pt x="48" y="65"/>
                </a:cubicBezTo>
                <a:close/>
                <a:moveTo>
                  <a:pt x="46" y="58"/>
                </a:moveTo>
                <a:cubicBezTo>
                  <a:pt x="45" y="55"/>
                  <a:pt x="45" y="55"/>
                  <a:pt x="45" y="55"/>
                </a:cubicBezTo>
                <a:cubicBezTo>
                  <a:pt x="47" y="57"/>
                  <a:pt x="47" y="57"/>
                  <a:pt x="47" y="57"/>
                </a:cubicBezTo>
                <a:cubicBezTo>
                  <a:pt x="46" y="58"/>
                  <a:pt x="46" y="58"/>
                  <a:pt x="46" y="58"/>
                </a:cubicBezTo>
                <a:close/>
                <a:moveTo>
                  <a:pt x="59" y="17"/>
                </a:moveTo>
                <a:cubicBezTo>
                  <a:pt x="41" y="54"/>
                  <a:pt x="41" y="54"/>
                  <a:pt x="41" y="54"/>
                </a:cubicBezTo>
                <a:cubicBezTo>
                  <a:pt x="41" y="54"/>
                  <a:pt x="38" y="28"/>
                  <a:pt x="36" y="13"/>
                </a:cubicBezTo>
                <a:cubicBezTo>
                  <a:pt x="16" y="15"/>
                  <a:pt x="0" y="33"/>
                  <a:pt x="0" y="54"/>
                </a:cubicBezTo>
                <a:cubicBezTo>
                  <a:pt x="0" y="77"/>
                  <a:pt x="18" y="95"/>
                  <a:pt x="41" y="95"/>
                </a:cubicBezTo>
                <a:cubicBezTo>
                  <a:pt x="46" y="95"/>
                  <a:pt x="51" y="94"/>
                  <a:pt x="55" y="93"/>
                </a:cubicBezTo>
                <a:cubicBezTo>
                  <a:pt x="41" y="54"/>
                  <a:pt x="41" y="54"/>
                  <a:pt x="41" y="54"/>
                </a:cubicBezTo>
                <a:cubicBezTo>
                  <a:pt x="68" y="23"/>
                  <a:pt x="68" y="23"/>
                  <a:pt x="68" y="23"/>
                </a:cubicBezTo>
                <a:cubicBezTo>
                  <a:pt x="66" y="20"/>
                  <a:pt x="63" y="18"/>
                  <a:pt x="59" y="17"/>
                </a:cubicBezTo>
                <a:close/>
                <a:moveTo>
                  <a:pt x="43" y="0"/>
                </a:moveTo>
                <a:cubicBezTo>
                  <a:pt x="41" y="0"/>
                  <a:pt x="40" y="0"/>
                  <a:pt x="38" y="0"/>
                </a:cubicBezTo>
                <a:cubicBezTo>
                  <a:pt x="40" y="15"/>
                  <a:pt x="43" y="41"/>
                  <a:pt x="43" y="41"/>
                </a:cubicBezTo>
                <a:cubicBezTo>
                  <a:pt x="61" y="4"/>
                  <a:pt x="61" y="4"/>
                  <a:pt x="61" y="4"/>
                </a:cubicBezTo>
                <a:cubicBezTo>
                  <a:pt x="56" y="1"/>
                  <a:pt x="49" y="0"/>
                  <a:pt x="43" y="0"/>
                </a:cubicBezTo>
                <a:close/>
              </a:path>
            </a:pathLst>
          </a:custGeom>
          <a:solidFill>
            <a:schemeClr val="bg2"/>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cs typeface="+mn-ea"/>
              <a:sym typeface="+mn-lt"/>
            </a:endParaRPr>
          </a:p>
        </p:txBody>
      </p:sp>
      <p:sp>
        <p:nvSpPr>
          <p:cNvPr id="34" name="Freeform 165"/>
          <p:cNvSpPr>
            <a:spLocks noEditPoints="1"/>
          </p:cNvSpPr>
          <p:nvPr/>
        </p:nvSpPr>
        <p:spPr bwMode="auto">
          <a:xfrm>
            <a:off x="8893175" y="4006215"/>
            <a:ext cx="465455" cy="332740"/>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bg2"/>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cs typeface="+mn-ea"/>
              <a:sym typeface="+mn-lt"/>
            </a:endParaRPr>
          </a:p>
        </p:txBody>
      </p:sp>
      <p:sp>
        <p:nvSpPr>
          <p:cNvPr id="35" name="Freeform 166"/>
          <p:cNvSpPr>
            <a:spLocks noEditPoints="1"/>
          </p:cNvSpPr>
          <p:nvPr/>
        </p:nvSpPr>
        <p:spPr bwMode="auto">
          <a:xfrm>
            <a:off x="10284460" y="3967480"/>
            <a:ext cx="287020" cy="401320"/>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chemeClr val="bg2"/>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cs typeface="+mn-ea"/>
              <a:sym typeface="+mn-lt"/>
            </a:endParaRPr>
          </a:p>
        </p:txBody>
      </p:sp>
      <p:pic>
        <p:nvPicPr>
          <p:cNvPr id="10" name="图片 9"/>
          <p:cNvPicPr>
            <a:picLocks noChangeAspect="1"/>
          </p:cNvPicPr>
          <p:nvPr/>
        </p:nvPicPr>
        <p:blipFill>
          <a:blip r:embed="rId2"/>
          <a:stretch>
            <a:fillRect/>
          </a:stretch>
        </p:blipFill>
        <p:spPr>
          <a:xfrm>
            <a:off x="8683625" y="4589780"/>
            <a:ext cx="3192780" cy="1797685"/>
          </a:xfrm>
          <a:prstGeom prst="rect">
            <a:avLst/>
          </a:prstGeom>
        </p:spPr>
      </p:pic>
      <p:pic>
        <p:nvPicPr>
          <p:cNvPr id="11" name="图片 10"/>
          <p:cNvPicPr>
            <a:picLocks noChangeAspect="1"/>
          </p:cNvPicPr>
          <p:nvPr/>
        </p:nvPicPr>
        <p:blipFill>
          <a:blip r:embed="rId3"/>
          <a:stretch>
            <a:fillRect/>
          </a:stretch>
        </p:blipFill>
        <p:spPr>
          <a:xfrm>
            <a:off x="5715000" y="4591050"/>
            <a:ext cx="2694600" cy="1796400"/>
          </a:xfrm>
          <a:prstGeom prst="rect">
            <a:avLst/>
          </a:prstGeom>
        </p:spPr>
      </p:pic>
      <p:pic>
        <p:nvPicPr>
          <p:cNvPr id="12" name="图片 11"/>
          <p:cNvPicPr>
            <a:picLocks noChangeAspect="1"/>
          </p:cNvPicPr>
          <p:nvPr/>
        </p:nvPicPr>
        <p:blipFill>
          <a:blip r:embed="rId4"/>
          <a:stretch>
            <a:fillRect/>
          </a:stretch>
        </p:blipFill>
        <p:spPr>
          <a:xfrm>
            <a:off x="193675" y="2932430"/>
            <a:ext cx="5247005" cy="3538855"/>
          </a:xfrm>
          <a:prstGeom prst="rect">
            <a:avLst/>
          </a:prstGeom>
        </p:spPr>
      </p:pic>
      <p:sp>
        <p:nvSpPr>
          <p:cNvPr id="13" name="文本框 12"/>
          <p:cNvSpPr txBox="1"/>
          <p:nvPr/>
        </p:nvSpPr>
        <p:spPr>
          <a:xfrm>
            <a:off x="401955" y="784225"/>
            <a:ext cx="11697335" cy="2476500"/>
          </a:xfrm>
          <a:prstGeom prst="rect">
            <a:avLst/>
          </a:prstGeom>
          <a:noFill/>
        </p:spPr>
        <p:txBody>
          <a:bodyPr wrap="square" rtlCol="0">
            <a:spAutoFit/>
          </a:bodyPr>
          <a:p>
            <a:pPr marL="342900" indent="-342900" algn="l">
              <a:lnSpc>
                <a:spcPct val="125000"/>
              </a:lnSpc>
              <a:spcBef>
                <a:spcPts val="0"/>
              </a:spcBef>
              <a:spcAft>
                <a:spcPts val="0"/>
              </a:spcAft>
              <a:buFont typeface="Wingdings" panose="05000000000000000000" charset="0"/>
              <a:buChar char="p"/>
            </a:pPr>
            <a:r>
              <a:rPr lang="en-US" altLang="zh-CN" sz="2000" spc="150" dirty="0">
                <a:solidFill>
                  <a:srgbClr val="267CA0"/>
                </a:solidFill>
                <a:cs typeface="+mn-ea"/>
                <a:sym typeface="+mn-lt"/>
              </a:rPr>
              <a:t>脱硫塔出口气中H2 S超过lppm或超出要求指标，而饱和硫容尚未到35％时，则应进行脱硫剂的再生，操作条件为：</a:t>
            </a:r>
            <a:endParaRPr lang="en-US" altLang="zh-CN" sz="2000" spc="150" dirty="0">
              <a:solidFill>
                <a:srgbClr val="267CA0"/>
              </a:solidFill>
              <a:cs typeface="+mn-ea"/>
              <a:sym typeface="+mn-lt"/>
            </a:endParaRPr>
          </a:p>
          <a:p>
            <a:pPr marL="342900" indent="-342900" algn="l">
              <a:lnSpc>
                <a:spcPct val="125000"/>
              </a:lnSpc>
              <a:spcBef>
                <a:spcPts val="0"/>
              </a:spcBef>
              <a:spcAft>
                <a:spcPts val="0"/>
              </a:spcAft>
              <a:buFont typeface="Wingdings" panose="05000000000000000000" charset="0"/>
              <a:buChar char="p"/>
            </a:pPr>
            <a:r>
              <a:rPr lang="en-US" altLang="zh-CN" sz="2000" spc="150" dirty="0">
                <a:solidFill>
                  <a:srgbClr val="267CA0"/>
                </a:solidFill>
                <a:cs typeface="+mn-ea"/>
                <a:sym typeface="+mn-lt"/>
              </a:rPr>
              <a:t>空速：0.5～140h-1叫(根据再生温度变化情况调节)</a:t>
            </a:r>
            <a:endParaRPr lang="en-US" altLang="zh-CN" sz="2000" spc="150" dirty="0">
              <a:solidFill>
                <a:srgbClr val="267CA0"/>
              </a:solidFill>
              <a:cs typeface="+mn-ea"/>
              <a:sym typeface="+mn-lt"/>
            </a:endParaRPr>
          </a:p>
          <a:p>
            <a:pPr marL="342900" indent="-342900" algn="l">
              <a:lnSpc>
                <a:spcPct val="125000"/>
              </a:lnSpc>
              <a:spcBef>
                <a:spcPts val="0"/>
              </a:spcBef>
              <a:spcAft>
                <a:spcPts val="0"/>
              </a:spcAft>
              <a:buFont typeface="Wingdings" panose="05000000000000000000" charset="0"/>
              <a:buChar char="p"/>
            </a:pPr>
            <a:r>
              <a:rPr lang="en-US" altLang="zh-CN" sz="2000" spc="150" dirty="0">
                <a:solidFill>
                  <a:srgbClr val="267CA0"/>
                </a:solidFill>
                <a:cs typeface="+mn-ea"/>
                <a:sym typeface="+mn-lt"/>
              </a:rPr>
              <a:t>压力：常压</a:t>
            </a:r>
            <a:endParaRPr lang="en-US" altLang="zh-CN" sz="2000" spc="150" dirty="0">
              <a:solidFill>
                <a:srgbClr val="267CA0"/>
              </a:solidFill>
              <a:cs typeface="+mn-ea"/>
              <a:sym typeface="+mn-lt"/>
            </a:endParaRPr>
          </a:p>
          <a:p>
            <a:pPr marL="342900" indent="-342900" algn="l">
              <a:lnSpc>
                <a:spcPct val="125000"/>
              </a:lnSpc>
              <a:spcBef>
                <a:spcPts val="0"/>
              </a:spcBef>
              <a:spcAft>
                <a:spcPts val="0"/>
              </a:spcAft>
              <a:buFont typeface="Wingdings" panose="05000000000000000000" charset="0"/>
              <a:buChar char="p"/>
            </a:pPr>
            <a:r>
              <a:rPr lang="en-US" altLang="zh-CN" sz="2000" spc="150" dirty="0">
                <a:solidFill>
                  <a:srgbClr val="267CA0"/>
                </a:solidFill>
                <a:cs typeface="+mn-ea"/>
                <a:sym typeface="+mn-lt"/>
              </a:rPr>
              <a:t>温度：30～60℃(调节空速和控制再生气中O2含量)再生后的脱硫剂活性随再生次数逐渐下降。</a:t>
            </a:r>
            <a:endParaRPr lang="en-US" altLang="zh-CN" sz="2000" spc="150" dirty="0">
              <a:solidFill>
                <a:srgbClr val="267CA0"/>
              </a:solidFill>
              <a:cs typeface="+mn-ea"/>
              <a:sym typeface="+mn-lt"/>
            </a:endParaRPr>
          </a:p>
          <a:p>
            <a:pPr marL="342900" indent="-342900" algn="l">
              <a:lnSpc>
                <a:spcPct val="150000"/>
              </a:lnSpc>
            </a:pPr>
            <a:endParaRPr lang="en-US" altLang="zh-CN" sz="2000" spc="150" dirty="0">
              <a:solidFill>
                <a:srgbClr val="267CA0"/>
              </a:solidFill>
              <a:cs typeface="+mn-ea"/>
              <a:sym typeface="+mn-lt"/>
            </a:endParaRPr>
          </a:p>
        </p:txBody>
      </p:sp>
      <p:pic>
        <p:nvPicPr>
          <p:cNvPr id="6" name="图片 5"/>
          <p:cNvPicPr>
            <a:picLocks noChangeAspect="1"/>
          </p:cNvPicPr>
          <p:nvPr/>
        </p:nvPicPr>
        <p:blipFill>
          <a:blip r:embed="rId5">
            <a:clrChange>
              <a:clrFrom>
                <a:srgbClr val="FFFFFE">
                  <a:alpha val="100000"/>
                </a:srgbClr>
              </a:clrFrom>
              <a:clrTo>
                <a:srgbClr val="FFFFFE">
                  <a:alpha val="100000"/>
                  <a:alpha val="0"/>
                </a:srgbClr>
              </a:clrTo>
            </a:clrChange>
          </a:blip>
          <a:srcRect r="83031" b="81863"/>
          <a:stretch>
            <a:fillRect/>
          </a:stretch>
        </p:blipFill>
        <p:spPr>
          <a:xfrm>
            <a:off x="9119870" y="-342900"/>
            <a:ext cx="3338830" cy="1169670"/>
          </a:xfrm>
          <a:prstGeom prst="rect">
            <a:avLst/>
          </a:prstGeom>
        </p:spPr>
      </p:pic>
    </p:spTree>
  </p:cSld>
  <p:clrMapOvr>
    <a:masterClrMapping/>
  </p:clrMapOvr>
  <p:transition spd="slow" advClick="0" advTm="4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ppt_x"/>
                                          </p:val>
                                        </p:tav>
                                        <p:tav tm="100000">
                                          <p:val>
                                            <p:strVal val="#ppt_x"/>
                                          </p:val>
                                        </p:tav>
                                      </p:tavLst>
                                    </p:anim>
                                    <p:anim calcmode="lin" valueType="num">
                                      <p:cBhvr additive="base">
                                        <p:cTn id="12" dur="500" fill="hold"/>
                                        <p:tgtEl>
                                          <p:spTgt spid="17"/>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anim calcmode="lin" valueType="num">
                                      <p:cBhvr additive="base">
                                        <p:cTn id="15" dur="500" fill="hold"/>
                                        <p:tgtEl>
                                          <p:spTgt spid="20"/>
                                        </p:tgtEl>
                                        <p:attrNameLst>
                                          <p:attrName>ppt_x</p:attrName>
                                        </p:attrNameLst>
                                      </p:cBhvr>
                                      <p:tavLst>
                                        <p:tav tm="0">
                                          <p:val>
                                            <p:strVal val="#ppt_x"/>
                                          </p:val>
                                        </p:tav>
                                        <p:tav tm="100000">
                                          <p:val>
                                            <p:strVal val="#ppt_x"/>
                                          </p:val>
                                        </p:tav>
                                      </p:tavLst>
                                    </p:anim>
                                    <p:anim calcmode="lin" valueType="num">
                                      <p:cBhvr additive="base">
                                        <p:cTn id="16" dur="500" fill="hold"/>
                                        <p:tgtEl>
                                          <p:spTgt spid="20"/>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500" fill="hold"/>
                                        <p:tgtEl>
                                          <p:spTgt spid="23"/>
                                        </p:tgtEl>
                                        <p:attrNameLst>
                                          <p:attrName>ppt_x</p:attrName>
                                        </p:attrNameLst>
                                      </p:cBhvr>
                                      <p:tavLst>
                                        <p:tav tm="0">
                                          <p:val>
                                            <p:strVal val="#ppt_x"/>
                                          </p:val>
                                        </p:tav>
                                        <p:tav tm="100000">
                                          <p:val>
                                            <p:strVal val="#ppt_x"/>
                                          </p:val>
                                        </p:tav>
                                      </p:tavLst>
                                    </p:anim>
                                    <p:anim calcmode="lin" valueType="num">
                                      <p:cBhvr additive="base">
                                        <p:cTn id="20" dur="500" fill="hold"/>
                                        <p:tgtEl>
                                          <p:spTgt spid="23"/>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2"/>
                                        </p:tgtEl>
                                        <p:attrNameLst>
                                          <p:attrName>style.visibility</p:attrName>
                                        </p:attrNameLst>
                                      </p:cBhvr>
                                      <p:to>
                                        <p:strVal val="visible"/>
                                      </p:to>
                                    </p:set>
                                    <p:anim calcmode="lin" valueType="num">
                                      <p:cBhvr additive="base">
                                        <p:cTn id="23" dur="500" fill="hold"/>
                                        <p:tgtEl>
                                          <p:spTgt spid="32"/>
                                        </p:tgtEl>
                                        <p:attrNameLst>
                                          <p:attrName>ppt_x</p:attrName>
                                        </p:attrNameLst>
                                      </p:cBhvr>
                                      <p:tavLst>
                                        <p:tav tm="0">
                                          <p:val>
                                            <p:strVal val="#ppt_x"/>
                                          </p:val>
                                        </p:tav>
                                        <p:tav tm="100000">
                                          <p:val>
                                            <p:strVal val="#ppt_x"/>
                                          </p:val>
                                        </p:tav>
                                      </p:tavLst>
                                    </p:anim>
                                    <p:anim calcmode="lin" valueType="num">
                                      <p:cBhvr additive="base">
                                        <p:cTn id="24" dur="500" fill="hold"/>
                                        <p:tgtEl>
                                          <p:spTgt spid="32"/>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3"/>
                                        </p:tgtEl>
                                        <p:attrNameLst>
                                          <p:attrName>style.visibility</p:attrName>
                                        </p:attrNameLst>
                                      </p:cBhvr>
                                      <p:to>
                                        <p:strVal val="visible"/>
                                      </p:to>
                                    </p:set>
                                    <p:anim calcmode="lin" valueType="num">
                                      <p:cBhvr additive="base">
                                        <p:cTn id="27" dur="500" fill="hold"/>
                                        <p:tgtEl>
                                          <p:spTgt spid="33"/>
                                        </p:tgtEl>
                                        <p:attrNameLst>
                                          <p:attrName>ppt_x</p:attrName>
                                        </p:attrNameLst>
                                      </p:cBhvr>
                                      <p:tavLst>
                                        <p:tav tm="0">
                                          <p:val>
                                            <p:strVal val="#ppt_x"/>
                                          </p:val>
                                        </p:tav>
                                        <p:tav tm="100000">
                                          <p:val>
                                            <p:strVal val="#ppt_x"/>
                                          </p:val>
                                        </p:tav>
                                      </p:tavLst>
                                    </p:anim>
                                    <p:anim calcmode="lin" valueType="num">
                                      <p:cBhvr additive="base">
                                        <p:cTn id="28" dur="500" fill="hold"/>
                                        <p:tgtEl>
                                          <p:spTgt spid="33"/>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4"/>
                                        </p:tgtEl>
                                        <p:attrNameLst>
                                          <p:attrName>style.visibility</p:attrName>
                                        </p:attrNameLst>
                                      </p:cBhvr>
                                      <p:to>
                                        <p:strVal val="visible"/>
                                      </p:to>
                                    </p:set>
                                    <p:anim calcmode="lin" valueType="num">
                                      <p:cBhvr additive="base">
                                        <p:cTn id="31" dur="500" fill="hold"/>
                                        <p:tgtEl>
                                          <p:spTgt spid="34"/>
                                        </p:tgtEl>
                                        <p:attrNameLst>
                                          <p:attrName>ppt_x</p:attrName>
                                        </p:attrNameLst>
                                      </p:cBhvr>
                                      <p:tavLst>
                                        <p:tav tm="0">
                                          <p:val>
                                            <p:strVal val="#ppt_x"/>
                                          </p:val>
                                        </p:tav>
                                        <p:tav tm="100000">
                                          <p:val>
                                            <p:strVal val="#ppt_x"/>
                                          </p:val>
                                        </p:tav>
                                      </p:tavLst>
                                    </p:anim>
                                    <p:anim calcmode="lin" valueType="num">
                                      <p:cBhvr additive="base">
                                        <p:cTn id="32" dur="500" fill="hold"/>
                                        <p:tgtEl>
                                          <p:spTgt spid="34"/>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35"/>
                                        </p:tgtEl>
                                        <p:attrNameLst>
                                          <p:attrName>style.visibility</p:attrName>
                                        </p:attrNameLst>
                                      </p:cBhvr>
                                      <p:to>
                                        <p:strVal val="visible"/>
                                      </p:to>
                                    </p:set>
                                    <p:anim calcmode="lin" valueType="num">
                                      <p:cBhvr additive="base">
                                        <p:cTn id="35" dur="500" fill="hold"/>
                                        <p:tgtEl>
                                          <p:spTgt spid="35"/>
                                        </p:tgtEl>
                                        <p:attrNameLst>
                                          <p:attrName>ppt_x</p:attrName>
                                        </p:attrNameLst>
                                      </p:cBhvr>
                                      <p:tavLst>
                                        <p:tav tm="0">
                                          <p:val>
                                            <p:strVal val="#ppt_x"/>
                                          </p:val>
                                        </p:tav>
                                        <p:tav tm="100000">
                                          <p:val>
                                            <p:strVal val="#ppt_x"/>
                                          </p:val>
                                        </p:tav>
                                      </p:tavLst>
                                    </p:anim>
                                    <p:anim calcmode="lin" valueType="num">
                                      <p:cBhvr additive="base">
                                        <p:cTn id="36"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ldLvl="0" animBg="1"/>
      <p:bldP spid="17" grpId="0" bldLvl="0" animBg="1"/>
      <p:bldP spid="20" grpId="0" bldLvl="0" animBg="1"/>
      <p:bldP spid="23" grpId="0" bldLvl="0" animBg="1"/>
      <p:bldP spid="32" grpId="0" bldLvl="0" animBg="1"/>
      <p:bldP spid="33" grpId="0" bldLvl="0" animBg="1"/>
      <p:bldP spid="34" grpId="0" bldLvl="0" animBg="1"/>
      <p:bldP spid="35" grpId="0" bldLvl="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cstate="print">
            <a:extLst>
              <a:ext uri="{28A0092B-C50C-407E-A947-70E740481C1C}">
                <a14:useLocalDpi xmlns:a14="http://schemas.microsoft.com/office/drawing/2010/main" val="0"/>
              </a:ext>
            </a:extLst>
          </a:blip>
          <a:srcRect/>
          <a:stretch>
            <a:fillRect/>
          </a:stretch>
        </p:blipFill>
        <p:spPr>
          <a:xfrm>
            <a:off x="-1730" y="0"/>
            <a:ext cx="12193730" cy="6858000"/>
          </a:xfrm>
          <a:prstGeom prst="rect">
            <a:avLst/>
          </a:prstGeom>
        </p:spPr>
      </p:pic>
      <p:sp>
        <p:nvSpPr>
          <p:cNvPr id="3" name="矩形 2"/>
          <p:cNvSpPr/>
          <p:nvPr/>
        </p:nvSpPr>
        <p:spPr>
          <a:xfrm>
            <a:off x="-1730" y="0"/>
            <a:ext cx="12193729" cy="6857999"/>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任意多边形: 形状 30"/>
          <p:cNvSpPr/>
          <p:nvPr/>
        </p:nvSpPr>
        <p:spPr>
          <a:xfrm>
            <a:off x="-436918" y="363640"/>
            <a:ext cx="1082592" cy="409932"/>
          </a:xfrm>
          <a:custGeom>
            <a:avLst/>
            <a:gdLst>
              <a:gd name="connsiteX0" fmla="*/ 124918 w 1413447"/>
              <a:gd name="connsiteY0" fmla="*/ 0 h 535213"/>
              <a:gd name="connsiteX1" fmla="*/ 1413447 w 1413447"/>
              <a:gd name="connsiteY1" fmla="*/ 0 h 535213"/>
              <a:gd name="connsiteX2" fmla="*/ 1293066 w 1413447"/>
              <a:gd name="connsiteY2" fmla="*/ 515770 h 535213"/>
              <a:gd name="connsiteX3" fmla="*/ 1296954 w 1413447"/>
              <a:gd name="connsiteY3" fmla="*/ 499111 h 535213"/>
              <a:gd name="connsiteX4" fmla="*/ 1284655 w 1413447"/>
              <a:gd name="connsiteY4" fmla="*/ 517355 h 535213"/>
              <a:gd name="connsiteX5" fmla="*/ 1263549 w 1413447"/>
              <a:gd name="connsiteY5" fmla="*/ 531584 h 535213"/>
              <a:gd name="connsiteX6" fmla="*/ 1245575 w 1413447"/>
              <a:gd name="connsiteY6" fmla="*/ 535213 h 535213"/>
              <a:gd name="connsiteX7" fmla="*/ 74294 w 1413447"/>
              <a:gd name="connsiteY7" fmla="*/ 535213 h 535213"/>
              <a:gd name="connsiteX8" fmla="*/ 56319 w 1413447"/>
              <a:gd name="connsiteY8" fmla="*/ 531584 h 535213"/>
              <a:gd name="connsiteX9" fmla="*/ 15766 w 1413447"/>
              <a:gd name="connsiteY9" fmla="*/ 470404 h 535213"/>
              <a:gd name="connsiteX10" fmla="*/ 19864 w 1413447"/>
              <a:gd name="connsiteY10" fmla="*/ 450109 h 535213"/>
              <a:gd name="connsiteX11" fmla="*/ 0 w 1413447"/>
              <a:gd name="connsiteY11" fmla="*/ 535213 h 535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13447" h="535213">
                <a:moveTo>
                  <a:pt x="124918" y="0"/>
                </a:moveTo>
                <a:lnTo>
                  <a:pt x="1413447" y="0"/>
                </a:lnTo>
                <a:lnTo>
                  <a:pt x="1293066" y="515770"/>
                </a:lnTo>
                <a:lnTo>
                  <a:pt x="1296954" y="499111"/>
                </a:lnTo>
                <a:lnTo>
                  <a:pt x="1284655" y="517355"/>
                </a:lnTo>
                <a:cubicBezTo>
                  <a:pt x="1278647" y="523362"/>
                  <a:pt x="1271493" y="528224"/>
                  <a:pt x="1263549" y="531584"/>
                </a:cubicBezTo>
                <a:lnTo>
                  <a:pt x="1245575" y="535213"/>
                </a:lnTo>
                <a:lnTo>
                  <a:pt x="74294" y="535213"/>
                </a:lnTo>
                <a:lnTo>
                  <a:pt x="56319" y="531584"/>
                </a:lnTo>
                <a:cubicBezTo>
                  <a:pt x="32488" y="521505"/>
                  <a:pt x="15766" y="497907"/>
                  <a:pt x="15766" y="470404"/>
                </a:cubicBezTo>
                <a:lnTo>
                  <a:pt x="19864" y="450109"/>
                </a:lnTo>
                <a:lnTo>
                  <a:pt x="0" y="535213"/>
                </a:lnTo>
                <a:close/>
              </a:path>
            </a:pathLst>
          </a:custGeom>
          <a:solidFill>
            <a:srgbClr val="267CA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sp>
        <p:nvSpPr>
          <p:cNvPr id="5" name="文本框 4"/>
          <p:cNvSpPr txBox="1"/>
          <p:nvPr/>
        </p:nvSpPr>
        <p:spPr>
          <a:xfrm>
            <a:off x="759974" y="319311"/>
            <a:ext cx="6258046" cy="460375"/>
          </a:xfrm>
          <a:prstGeom prst="rect">
            <a:avLst/>
          </a:prstGeom>
          <a:noFill/>
        </p:spPr>
        <p:txBody>
          <a:bodyPr wrap="square" rtlCol="0">
            <a:spAutoFit/>
          </a:bodyPr>
          <a:lstStyle>
            <a:defPPr>
              <a:defRPr lang="zh-CN"/>
            </a:defPPr>
            <a:lvl1pPr>
              <a:defRPr sz="2400" b="1">
                <a:solidFill>
                  <a:srgbClr val="267CA0"/>
                </a:solidFill>
                <a:latin typeface="包图粗黑体" panose="02000800000000000000" pitchFamily="2" charset="-122"/>
                <a:ea typeface="包图粗黑体" panose="02000800000000000000" pitchFamily="2" charset="-122"/>
              </a:defRPr>
            </a:lvl1pPr>
          </a:lstStyle>
          <a:p>
            <a:r>
              <a:rPr lang="zh-CN" altLang="en-US" dirty="0">
                <a:latin typeface="+mn-lt"/>
                <a:ea typeface="+mn-ea"/>
                <a:cs typeface="+mn-ea"/>
                <a:sym typeface="+mn-lt"/>
              </a:rPr>
              <a:t>（七）注意事项</a:t>
            </a:r>
            <a:r>
              <a:rPr lang="en-US" altLang="zh-CN" dirty="0">
                <a:latin typeface="+mn-lt"/>
                <a:ea typeface="+mn-ea"/>
                <a:cs typeface="+mn-ea"/>
                <a:sym typeface="+mn-lt"/>
              </a:rPr>
              <a:t>-</a:t>
            </a:r>
            <a:r>
              <a:rPr lang="zh-CN" altLang="en-US" dirty="0">
                <a:latin typeface="+mn-lt"/>
                <a:ea typeface="+mn-ea"/>
                <a:cs typeface="+mn-ea"/>
                <a:sym typeface="+mn-lt"/>
              </a:rPr>
              <a:t>装填</a:t>
            </a:r>
            <a:endParaRPr lang="zh-CN" altLang="en-US" dirty="0">
              <a:latin typeface="+mn-lt"/>
              <a:ea typeface="+mn-ea"/>
              <a:cs typeface="+mn-ea"/>
              <a:sym typeface="+mn-lt"/>
            </a:endParaRPr>
          </a:p>
        </p:txBody>
      </p:sp>
      <p:pic>
        <p:nvPicPr>
          <p:cNvPr id="10" name="图片 9"/>
          <p:cNvPicPr>
            <a:picLocks noChangeAspect="1"/>
          </p:cNvPicPr>
          <p:nvPr/>
        </p:nvPicPr>
        <p:blipFill>
          <a:blip r:embed="rId2"/>
          <a:stretch>
            <a:fillRect/>
          </a:stretch>
        </p:blipFill>
        <p:spPr>
          <a:xfrm>
            <a:off x="0" y="1076325"/>
            <a:ext cx="5714365" cy="2884170"/>
          </a:xfrm>
          <a:prstGeom prst="rect">
            <a:avLst/>
          </a:prstGeom>
        </p:spPr>
      </p:pic>
      <p:sp>
        <p:nvSpPr>
          <p:cNvPr id="11" name="文本框 10"/>
          <p:cNvSpPr txBox="1"/>
          <p:nvPr/>
        </p:nvSpPr>
        <p:spPr>
          <a:xfrm>
            <a:off x="5859780" y="758190"/>
            <a:ext cx="6332220" cy="6092825"/>
          </a:xfrm>
          <a:prstGeom prst="rect">
            <a:avLst/>
          </a:prstGeom>
          <a:noFill/>
        </p:spPr>
        <p:txBody>
          <a:bodyPr wrap="square" rtlCol="0">
            <a:spAutoFit/>
          </a:bodyPr>
          <a:p>
            <a:pPr marL="342900" indent="-342900" algn="l">
              <a:lnSpc>
                <a:spcPct val="150000"/>
              </a:lnSpc>
            </a:pPr>
            <a:r>
              <a:rPr lang="en-US" altLang="zh-CN" sz="2000" b="1" spc="150" dirty="0">
                <a:solidFill>
                  <a:srgbClr val="267CA0"/>
                </a:solidFill>
                <a:cs typeface="+mn-ea"/>
                <a:sym typeface="+mn-lt"/>
              </a:rPr>
              <a:t>脱硫剂装填好坏，直接影响使用效果，必须引起足够重视。装填时应注意以下几点：</a:t>
            </a:r>
            <a:endParaRPr lang="en-US" altLang="zh-CN" sz="2000" b="1" spc="150" dirty="0">
              <a:solidFill>
                <a:srgbClr val="267CA0"/>
              </a:solidFill>
              <a:cs typeface="+mn-ea"/>
              <a:sym typeface="+mn-lt"/>
            </a:endParaRPr>
          </a:p>
          <a:p>
            <a:pPr marL="342900" indent="-342900" algn="l">
              <a:lnSpc>
                <a:spcPct val="150000"/>
              </a:lnSpc>
            </a:pPr>
            <a:r>
              <a:rPr lang="en-US" altLang="zh-CN" sz="2000" spc="150" dirty="0">
                <a:solidFill>
                  <a:srgbClr val="267CA0"/>
                </a:solidFill>
                <a:cs typeface="+mn-ea"/>
                <a:sym typeface="+mn-lt"/>
              </a:rPr>
              <a:t>①由于运输、装卸过程中产生粉尘，装填前须过筛。</a:t>
            </a:r>
            <a:endParaRPr lang="en-US" altLang="zh-CN" sz="2000" spc="150" dirty="0">
              <a:solidFill>
                <a:srgbClr val="267CA0"/>
              </a:solidFill>
              <a:cs typeface="+mn-ea"/>
              <a:sym typeface="+mn-lt"/>
            </a:endParaRPr>
          </a:p>
          <a:p>
            <a:pPr marL="342900" indent="-342900" algn="l">
              <a:lnSpc>
                <a:spcPct val="150000"/>
              </a:lnSpc>
            </a:pPr>
            <a:r>
              <a:rPr lang="en-US" altLang="zh-CN" sz="2000" spc="150" dirty="0">
                <a:solidFill>
                  <a:srgbClr val="267CA0"/>
                </a:solidFill>
                <a:cs typeface="+mn-ea"/>
                <a:sym typeface="+mn-lt"/>
              </a:rPr>
              <a:t>②新脱硫剂强度较低，在脱硫过程中随吸硫量的增大而强度递增，故在脱硫塔中应分层装填，每层以0.7～1米的高度为宜(一般应控制高径比&gt;3)。</a:t>
            </a:r>
            <a:endParaRPr lang="en-US" altLang="zh-CN" sz="2000" spc="150" dirty="0">
              <a:solidFill>
                <a:srgbClr val="267CA0"/>
              </a:solidFill>
              <a:cs typeface="+mn-ea"/>
              <a:sym typeface="+mn-lt"/>
            </a:endParaRPr>
          </a:p>
          <a:p>
            <a:pPr marL="342900" indent="-342900" algn="l">
              <a:lnSpc>
                <a:spcPct val="150000"/>
              </a:lnSpc>
            </a:pPr>
            <a:r>
              <a:rPr lang="en-US" altLang="zh-CN" sz="2000" spc="150" dirty="0">
                <a:solidFill>
                  <a:srgbClr val="267CA0"/>
                </a:solidFill>
                <a:cs typeface="+mn-ea"/>
                <a:sym typeface="+mn-lt"/>
              </a:rPr>
              <a:t>③装填过程中，禁止脚踏脱硫剂，可用木板垫在料层上，再进行扒料和检查装填情况。 </a:t>
            </a:r>
            <a:endParaRPr lang="en-US" altLang="zh-CN" sz="2000" spc="150" dirty="0">
              <a:solidFill>
                <a:srgbClr val="267CA0"/>
              </a:solidFill>
              <a:cs typeface="+mn-ea"/>
              <a:sym typeface="+mn-lt"/>
            </a:endParaRPr>
          </a:p>
          <a:p>
            <a:pPr marL="342900" indent="-342900" algn="l">
              <a:lnSpc>
                <a:spcPct val="150000"/>
              </a:lnSpc>
            </a:pPr>
            <a:r>
              <a:rPr lang="en-US" altLang="zh-CN" sz="2000" spc="150" dirty="0">
                <a:solidFill>
                  <a:srgbClr val="267CA0"/>
                </a:solidFill>
                <a:cs typeface="+mn-ea"/>
                <a:sym typeface="+mn-lt"/>
              </a:rPr>
              <a:t>④脱硫塔顶部原料气入口处，必须装有瓷球或碎焦块，以防上面吹散脱硫剂。</a:t>
            </a:r>
            <a:endParaRPr lang="en-US" altLang="zh-CN" sz="2000" spc="150" dirty="0">
              <a:solidFill>
                <a:srgbClr val="267CA0"/>
              </a:solidFill>
              <a:cs typeface="+mn-ea"/>
              <a:sym typeface="+mn-lt"/>
            </a:endParaRPr>
          </a:p>
          <a:p>
            <a:pPr marL="342900" indent="-342900" algn="l">
              <a:lnSpc>
                <a:spcPct val="150000"/>
              </a:lnSpc>
            </a:pPr>
            <a:r>
              <a:rPr lang="en-US" altLang="zh-CN" sz="2000" spc="150" dirty="0">
                <a:solidFill>
                  <a:srgbClr val="267CA0"/>
                </a:solidFill>
                <a:cs typeface="+mn-ea"/>
                <a:sym typeface="+mn-lt"/>
              </a:rPr>
              <a:t>⑤脱硫时不必专门加热而耗能，但在冬室外的脱硫装置必须保温，以免气体过冷，降低脱硫剂活性和床层上积水而恶化操作。</a:t>
            </a:r>
            <a:endParaRPr lang="en-US" altLang="zh-CN" sz="2000" spc="150" dirty="0">
              <a:solidFill>
                <a:srgbClr val="267CA0"/>
              </a:solidFill>
              <a:cs typeface="+mn-ea"/>
              <a:sym typeface="+mn-lt"/>
            </a:endParaRPr>
          </a:p>
        </p:txBody>
      </p:sp>
      <p:pic>
        <p:nvPicPr>
          <p:cNvPr id="12" name="图片 11"/>
          <p:cNvPicPr>
            <a:picLocks noChangeAspect="1"/>
          </p:cNvPicPr>
          <p:nvPr/>
        </p:nvPicPr>
        <p:blipFill>
          <a:blip r:embed="rId3"/>
          <a:stretch>
            <a:fillRect/>
          </a:stretch>
        </p:blipFill>
        <p:spPr>
          <a:xfrm>
            <a:off x="0" y="3966845"/>
            <a:ext cx="5716270" cy="2843530"/>
          </a:xfrm>
          <a:prstGeom prst="rect">
            <a:avLst/>
          </a:prstGeom>
        </p:spPr>
      </p:pic>
      <p:pic>
        <p:nvPicPr>
          <p:cNvPr id="6" name="图片 5"/>
          <p:cNvPicPr>
            <a:picLocks noChangeAspect="1"/>
          </p:cNvPicPr>
          <p:nvPr/>
        </p:nvPicPr>
        <p:blipFill>
          <a:blip r:embed="rId4">
            <a:clrChange>
              <a:clrFrom>
                <a:srgbClr val="FFFFFE">
                  <a:alpha val="100000"/>
                </a:srgbClr>
              </a:clrFrom>
              <a:clrTo>
                <a:srgbClr val="FFFFFE">
                  <a:alpha val="100000"/>
                  <a:alpha val="0"/>
                </a:srgbClr>
              </a:clrTo>
            </a:clrChange>
          </a:blip>
          <a:srcRect r="83031" b="81863"/>
          <a:stretch>
            <a:fillRect/>
          </a:stretch>
        </p:blipFill>
        <p:spPr>
          <a:xfrm>
            <a:off x="9119870" y="-342900"/>
            <a:ext cx="3338830" cy="1169670"/>
          </a:xfrm>
          <a:prstGeom prst="rect">
            <a:avLst/>
          </a:prstGeom>
        </p:spPr>
      </p:pic>
    </p:spTree>
  </p:cSld>
  <p:clrMapOvr>
    <a:masterClrMapping/>
  </p:clrMapOvr>
  <p:transition spd="slow" advClick="0" advTm="3000">
    <p:push dir="u"/>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cstate="print">
            <a:extLst>
              <a:ext uri="{28A0092B-C50C-407E-A947-70E740481C1C}">
                <a14:useLocalDpi xmlns:a14="http://schemas.microsoft.com/office/drawing/2010/main" val="0"/>
              </a:ext>
            </a:extLst>
          </a:blip>
          <a:srcRect/>
          <a:stretch>
            <a:fillRect/>
          </a:stretch>
        </p:blipFill>
        <p:spPr>
          <a:xfrm>
            <a:off x="-1730" y="0"/>
            <a:ext cx="12193730" cy="6858000"/>
          </a:xfrm>
          <a:prstGeom prst="rect">
            <a:avLst/>
          </a:prstGeom>
        </p:spPr>
      </p:pic>
      <p:sp>
        <p:nvSpPr>
          <p:cNvPr id="9" name="矩形 8"/>
          <p:cNvSpPr/>
          <p:nvPr/>
        </p:nvSpPr>
        <p:spPr>
          <a:xfrm>
            <a:off x="0" y="0"/>
            <a:ext cx="12192000" cy="6858000"/>
          </a:xfrm>
          <a:prstGeom prst="rect">
            <a:avLst/>
          </a:prstGeom>
          <a:gradFill>
            <a:gsLst>
              <a:gs pos="0">
                <a:srgbClr val="267CA0"/>
              </a:gs>
              <a:gs pos="33000">
                <a:srgbClr val="388BA5">
                  <a:alpha val="90000"/>
                </a:srgbClr>
              </a:gs>
              <a:gs pos="66000">
                <a:srgbClr val="509FA4">
                  <a:alpha val="90000"/>
                </a:srgbClr>
              </a:gs>
              <a:gs pos="100000">
                <a:srgbClr val="5BAAA4">
                  <a:alpha val="85000"/>
                </a:srgb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sp>
        <p:nvSpPr>
          <p:cNvPr id="10" name="矩形 9"/>
          <p:cNvSpPr/>
          <p:nvPr/>
        </p:nvSpPr>
        <p:spPr>
          <a:xfrm>
            <a:off x="0" y="4019550"/>
            <a:ext cx="12192000" cy="2838450"/>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 name="矩形 10"/>
          <p:cNvSpPr/>
          <p:nvPr/>
        </p:nvSpPr>
        <p:spPr>
          <a:xfrm>
            <a:off x="342900" y="2374244"/>
            <a:ext cx="11506200" cy="3276000"/>
          </a:xfrm>
          <a:prstGeom prst="rect">
            <a:avLst/>
          </a:prstGeom>
          <a:solidFill>
            <a:schemeClr val="bg1"/>
          </a:solidFill>
          <a:ln>
            <a:noFill/>
          </a:ln>
          <a:effectLst>
            <a:outerShdw blurRad="50800" dist="50800" dir="5400000" algn="t"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12" name="直接连接符 11"/>
          <p:cNvCxnSpPr/>
          <p:nvPr/>
        </p:nvCxnSpPr>
        <p:spPr>
          <a:xfrm>
            <a:off x="5646000" y="1123950"/>
            <a:ext cx="900000" cy="0"/>
          </a:xfrm>
          <a:prstGeom prst="line">
            <a:avLst/>
          </a:prstGeom>
          <a:ln w="28575">
            <a:solidFill>
              <a:srgbClr val="009B97"/>
            </a:solidFill>
          </a:ln>
        </p:spPr>
        <p:style>
          <a:lnRef idx="1">
            <a:schemeClr val="accent1"/>
          </a:lnRef>
          <a:fillRef idx="0">
            <a:schemeClr val="accent1"/>
          </a:fillRef>
          <a:effectRef idx="0">
            <a:schemeClr val="accent1"/>
          </a:effectRef>
          <a:fontRef idx="minor">
            <a:schemeClr val="tx1"/>
          </a:fontRef>
        </p:style>
      </p:cxnSp>
      <p:sp>
        <p:nvSpPr>
          <p:cNvPr id="4" name="文本框 3"/>
          <p:cNvSpPr txBox="1"/>
          <p:nvPr/>
        </p:nvSpPr>
        <p:spPr>
          <a:xfrm>
            <a:off x="4521221" y="94649"/>
            <a:ext cx="3171329" cy="1106805"/>
          </a:xfrm>
          <a:prstGeom prst="rect">
            <a:avLst/>
          </a:prstGeom>
          <a:noFill/>
        </p:spPr>
        <p:txBody>
          <a:bodyPr wrap="square" rtlCol="0">
            <a:spAutoFit/>
          </a:bodyPr>
          <a:lstStyle/>
          <a:p>
            <a:pPr algn="ctr"/>
            <a:r>
              <a:rPr lang="en-US" altLang="zh-CN" sz="6600" dirty="0">
                <a:solidFill>
                  <a:schemeClr val="bg1"/>
                </a:solidFill>
                <a:effectLst>
                  <a:outerShdw blurRad="38100" dist="38100" dir="2700000" algn="tl" rotWithShape="0">
                    <a:prstClr val="black">
                      <a:alpha val="40000"/>
                    </a:prstClr>
                  </a:outerShdw>
                </a:effectLst>
                <a:cs typeface="+mn-ea"/>
                <a:sym typeface="+mn-lt"/>
              </a:rPr>
              <a:t>09</a:t>
            </a:r>
            <a:endParaRPr lang="zh-CN" altLang="en-US" sz="6600" dirty="0">
              <a:solidFill>
                <a:schemeClr val="bg1"/>
              </a:solidFill>
              <a:effectLst>
                <a:outerShdw blurRad="38100" dist="38100" dir="2700000" algn="tl" rotWithShape="0">
                  <a:prstClr val="black">
                    <a:alpha val="40000"/>
                  </a:prstClr>
                </a:outerShdw>
              </a:effectLst>
              <a:cs typeface="+mn-ea"/>
              <a:sym typeface="+mn-lt"/>
            </a:endParaRPr>
          </a:p>
        </p:txBody>
      </p:sp>
      <p:sp>
        <p:nvSpPr>
          <p:cNvPr id="5" name="文本框 4"/>
          <p:cNvSpPr txBox="1"/>
          <p:nvPr/>
        </p:nvSpPr>
        <p:spPr>
          <a:xfrm>
            <a:off x="342900" y="2850341"/>
            <a:ext cx="11506200" cy="829945"/>
          </a:xfrm>
          <a:prstGeom prst="rect">
            <a:avLst/>
          </a:prstGeom>
          <a:noFill/>
        </p:spPr>
        <p:txBody>
          <a:bodyPr wrap="square" rtlCol="0">
            <a:spAutoFit/>
          </a:bodyPr>
          <a:lstStyle>
            <a:defPPr>
              <a:defRPr lang="zh-CN"/>
            </a:defPPr>
            <a:lvl1pPr algn="ctr">
              <a:defRPr sz="4800" spc="400">
                <a:solidFill>
                  <a:srgbClr val="267CA0"/>
                </a:solidFill>
                <a:effectLst>
                  <a:outerShdw blurRad="38100" dist="25400" dir="2700000" algn="tl" rotWithShape="0">
                    <a:prstClr val="black">
                      <a:alpha val="30000"/>
                    </a:prstClr>
                  </a:outerShdw>
                </a:effectLst>
                <a:latin typeface="包图粗黑体" panose="02000800000000000000" pitchFamily="2" charset="-122"/>
                <a:ea typeface="包图粗黑体" panose="02000800000000000000" pitchFamily="2" charset="-122"/>
              </a:defRPr>
            </a:lvl1pPr>
          </a:lstStyle>
          <a:p>
            <a:r>
              <a:rPr lang="zh-CN" altLang="en-US" dirty="0">
                <a:latin typeface="+mn-lt"/>
                <a:ea typeface="+mn-ea"/>
                <a:cs typeface="+mn-ea"/>
                <a:sym typeface="+mn-lt"/>
              </a:rPr>
              <a:t>九、脱硫剂市场规模分析</a:t>
            </a:r>
            <a:endParaRPr lang="zh-CN" altLang="en-US" dirty="0">
              <a:latin typeface="+mn-lt"/>
              <a:ea typeface="+mn-ea"/>
              <a:cs typeface="+mn-ea"/>
              <a:sym typeface="+mn-lt"/>
            </a:endParaRPr>
          </a:p>
        </p:txBody>
      </p:sp>
      <p:sp>
        <p:nvSpPr>
          <p:cNvPr id="6" name="Freeform 29"/>
          <p:cNvSpPr>
            <a:spLocks noChangeAspect="1" noEditPoints="1"/>
          </p:cNvSpPr>
          <p:nvPr/>
        </p:nvSpPr>
        <p:spPr bwMode="auto">
          <a:xfrm>
            <a:off x="5784648" y="1484479"/>
            <a:ext cx="622703" cy="576000"/>
          </a:xfrm>
          <a:custGeom>
            <a:avLst/>
            <a:gdLst>
              <a:gd name="T0" fmla="*/ 204 w 742"/>
              <a:gd name="T1" fmla="*/ 337 h 686"/>
              <a:gd name="T2" fmla="*/ 171 w 742"/>
              <a:gd name="T3" fmla="*/ 172 h 686"/>
              <a:gd name="T4" fmla="*/ 57 w 742"/>
              <a:gd name="T5" fmla="*/ 172 h 686"/>
              <a:gd name="T6" fmla="*/ 57 w 742"/>
              <a:gd name="T7" fmla="*/ 214 h 686"/>
              <a:gd name="T8" fmla="*/ 204 w 742"/>
              <a:gd name="T9" fmla="*/ 337 h 686"/>
              <a:gd name="T10" fmla="*/ 685 w 742"/>
              <a:gd name="T11" fmla="*/ 214 h 686"/>
              <a:gd name="T12" fmla="*/ 685 w 742"/>
              <a:gd name="T13" fmla="*/ 172 h 686"/>
              <a:gd name="T14" fmla="*/ 571 w 742"/>
              <a:gd name="T15" fmla="*/ 172 h 686"/>
              <a:gd name="T16" fmla="*/ 538 w 742"/>
              <a:gd name="T17" fmla="*/ 337 h 686"/>
              <a:gd name="T18" fmla="*/ 685 w 742"/>
              <a:gd name="T19" fmla="*/ 214 h 686"/>
              <a:gd name="T20" fmla="*/ 742 w 742"/>
              <a:gd name="T21" fmla="*/ 157 h 686"/>
              <a:gd name="T22" fmla="*/ 742 w 742"/>
              <a:gd name="T23" fmla="*/ 214 h 686"/>
              <a:gd name="T24" fmla="*/ 500 w 742"/>
              <a:gd name="T25" fmla="*/ 400 h 686"/>
              <a:gd name="T26" fmla="*/ 458 w 742"/>
              <a:gd name="T27" fmla="*/ 442 h 686"/>
              <a:gd name="T28" fmla="*/ 428 w 742"/>
              <a:gd name="T29" fmla="*/ 514 h 686"/>
              <a:gd name="T30" fmla="*/ 485 w 742"/>
              <a:gd name="T31" fmla="*/ 572 h 686"/>
              <a:gd name="T32" fmla="*/ 571 w 742"/>
              <a:gd name="T33" fmla="*/ 643 h 686"/>
              <a:gd name="T34" fmla="*/ 571 w 742"/>
              <a:gd name="T35" fmla="*/ 672 h 686"/>
              <a:gd name="T36" fmla="*/ 557 w 742"/>
              <a:gd name="T37" fmla="*/ 686 h 686"/>
              <a:gd name="T38" fmla="*/ 185 w 742"/>
              <a:gd name="T39" fmla="*/ 686 h 686"/>
              <a:gd name="T40" fmla="*/ 171 w 742"/>
              <a:gd name="T41" fmla="*/ 672 h 686"/>
              <a:gd name="T42" fmla="*/ 171 w 742"/>
              <a:gd name="T43" fmla="*/ 672 h 686"/>
              <a:gd name="T44" fmla="*/ 171 w 742"/>
              <a:gd name="T45" fmla="*/ 643 h 686"/>
              <a:gd name="T46" fmla="*/ 257 w 742"/>
              <a:gd name="T47" fmla="*/ 572 h 686"/>
              <a:gd name="T48" fmla="*/ 314 w 742"/>
              <a:gd name="T49" fmla="*/ 514 h 686"/>
              <a:gd name="T50" fmla="*/ 284 w 742"/>
              <a:gd name="T51" fmla="*/ 442 h 686"/>
              <a:gd name="T52" fmla="*/ 242 w 742"/>
              <a:gd name="T53" fmla="*/ 400 h 686"/>
              <a:gd name="T54" fmla="*/ 0 w 742"/>
              <a:gd name="T55" fmla="*/ 214 h 686"/>
              <a:gd name="T56" fmla="*/ 0 w 742"/>
              <a:gd name="T57" fmla="*/ 157 h 686"/>
              <a:gd name="T58" fmla="*/ 42 w 742"/>
              <a:gd name="T59" fmla="*/ 114 h 686"/>
              <a:gd name="T60" fmla="*/ 171 w 742"/>
              <a:gd name="T61" fmla="*/ 114 h 686"/>
              <a:gd name="T62" fmla="*/ 171 w 742"/>
              <a:gd name="T63" fmla="*/ 72 h 686"/>
              <a:gd name="T64" fmla="*/ 242 w 742"/>
              <a:gd name="T65" fmla="*/ 0 h 686"/>
              <a:gd name="T66" fmla="*/ 500 w 742"/>
              <a:gd name="T67" fmla="*/ 0 h 686"/>
              <a:gd name="T68" fmla="*/ 571 w 742"/>
              <a:gd name="T69" fmla="*/ 72 h 686"/>
              <a:gd name="T70" fmla="*/ 571 w 742"/>
              <a:gd name="T71" fmla="*/ 114 h 686"/>
              <a:gd name="T72" fmla="*/ 700 w 742"/>
              <a:gd name="T73" fmla="*/ 114 h 686"/>
              <a:gd name="T74" fmla="*/ 742 w 742"/>
              <a:gd name="T75" fmla="*/ 157 h 6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42" h="686">
                <a:moveTo>
                  <a:pt x="204" y="337"/>
                </a:moveTo>
                <a:cubicBezTo>
                  <a:pt x="185" y="296"/>
                  <a:pt x="171" y="242"/>
                  <a:pt x="171" y="172"/>
                </a:cubicBezTo>
                <a:cubicBezTo>
                  <a:pt x="57" y="172"/>
                  <a:pt x="57" y="172"/>
                  <a:pt x="57" y="172"/>
                </a:cubicBezTo>
                <a:cubicBezTo>
                  <a:pt x="57" y="214"/>
                  <a:pt x="57" y="214"/>
                  <a:pt x="57" y="214"/>
                </a:cubicBezTo>
                <a:cubicBezTo>
                  <a:pt x="57" y="258"/>
                  <a:pt x="116" y="319"/>
                  <a:pt x="204" y="337"/>
                </a:cubicBezTo>
                <a:close/>
                <a:moveTo>
                  <a:pt x="685" y="214"/>
                </a:moveTo>
                <a:cubicBezTo>
                  <a:pt x="685" y="172"/>
                  <a:pt x="685" y="172"/>
                  <a:pt x="685" y="172"/>
                </a:cubicBezTo>
                <a:cubicBezTo>
                  <a:pt x="571" y="172"/>
                  <a:pt x="571" y="172"/>
                  <a:pt x="571" y="172"/>
                </a:cubicBezTo>
                <a:cubicBezTo>
                  <a:pt x="571" y="242"/>
                  <a:pt x="557" y="296"/>
                  <a:pt x="538" y="337"/>
                </a:cubicBezTo>
                <a:cubicBezTo>
                  <a:pt x="626" y="319"/>
                  <a:pt x="685" y="258"/>
                  <a:pt x="685" y="214"/>
                </a:cubicBezTo>
                <a:close/>
                <a:moveTo>
                  <a:pt x="742" y="157"/>
                </a:moveTo>
                <a:cubicBezTo>
                  <a:pt x="742" y="214"/>
                  <a:pt x="742" y="214"/>
                  <a:pt x="742" y="214"/>
                </a:cubicBezTo>
                <a:cubicBezTo>
                  <a:pt x="742" y="299"/>
                  <a:pt x="640" y="393"/>
                  <a:pt x="500" y="400"/>
                </a:cubicBezTo>
                <a:cubicBezTo>
                  <a:pt x="488" y="416"/>
                  <a:pt x="474" y="430"/>
                  <a:pt x="458" y="442"/>
                </a:cubicBezTo>
                <a:cubicBezTo>
                  <a:pt x="434" y="464"/>
                  <a:pt x="428" y="486"/>
                  <a:pt x="428" y="514"/>
                </a:cubicBezTo>
                <a:cubicBezTo>
                  <a:pt x="428" y="543"/>
                  <a:pt x="442" y="572"/>
                  <a:pt x="485" y="572"/>
                </a:cubicBezTo>
                <a:cubicBezTo>
                  <a:pt x="528" y="572"/>
                  <a:pt x="571" y="600"/>
                  <a:pt x="571" y="643"/>
                </a:cubicBezTo>
                <a:cubicBezTo>
                  <a:pt x="571" y="672"/>
                  <a:pt x="571" y="672"/>
                  <a:pt x="571" y="672"/>
                </a:cubicBezTo>
                <a:cubicBezTo>
                  <a:pt x="571" y="680"/>
                  <a:pt x="565" y="686"/>
                  <a:pt x="557" y="686"/>
                </a:cubicBezTo>
                <a:cubicBezTo>
                  <a:pt x="185" y="686"/>
                  <a:pt x="185" y="686"/>
                  <a:pt x="185" y="686"/>
                </a:cubicBezTo>
                <a:cubicBezTo>
                  <a:pt x="177" y="686"/>
                  <a:pt x="171" y="680"/>
                  <a:pt x="171" y="672"/>
                </a:cubicBezTo>
                <a:cubicBezTo>
                  <a:pt x="171" y="672"/>
                  <a:pt x="171" y="672"/>
                  <a:pt x="171" y="672"/>
                </a:cubicBezTo>
                <a:cubicBezTo>
                  <a:pt x="171" y="643"/>
                  <a:pt x="171" y="643"/>
                  <a:pt x="171" y="643"/>
                </a:cubicBezTo>
                <a:cubicBezTo>
                  <a:pt x="171" y="600"/>
                  <a:pt x="214" y="572"/>
                  <a:pt x="257" y="572"/>
                </a:cubicBezTo>
                <a:cubicBezTo>
                  <a:pt x="300" y="572"/>
                  <a:pt x="314" y="543"/>
                  <a:pt x="314" y="514"/>
                </a:cubicBezTo>
                <a:cubicBezTo>
                  <a:pt x="314" y="486"/>
                  <a:pt x="308" y="464"/>
                  <a:pt x="284" y="442"/>
                </a:cubicBezTo>
                <a:cubicBezTo>
                  <a:pt x="268" y="430"/>
                  <a:pt x="254" y="416"/>
                  <a:pt x="242" y="400"/>
                </a:cubicBezTo>
                <a:cubicBezTo>
                  <a:pt x="102" y="393"/>
                  <a:pt x="0" y="299"/>
                  <a:pt x="0" y="214"/>
                </a:cubicBezTo>
                <a:cubicBezTo>
                  <a:pt x="0" y="157"/>
                  <a:pt x="0" y="157"/>
                  <a:pt x="0" y="157"/>
                </a:cubicBezTo>
                <a:cubicBezTo>
                  <a:pt x="0" y="134"/>
                  <a:pt x="19" y="114"/>
                  <a:pt x="42" y="114"/>
                </a:cubicBezTo>
                <a:cubicBezTo>
                  <a:pt x="171" y="114"/>
                  <a:pt x="171" y="114"/>
                  <a:pt x="171" y="114"/>
                </a:cubicBezTo>
                <a:cubicBezTo>
                  <a:pt x="171" y="72"/>
                  <a:pt x="171" y="72"/>
                  <a:pt x="171" y="72"/>
                </a:cubicBezTo>
                <a:cubicBezTo>
                  <a:pt x="171" y="32"/>
                  <a:pt x="203" y="0"/>
                  <a:pt x="242" y="0"/>
                </a:cubicBezTo>
                <a:cubicBezTo>
                  <a:pt x="500" y="0"/>
                  <a:pt x="500" y="0"/>
                  <a:pt x="500" y="0"/>
                </a:cubicBezTo>
                <a:cubicBezTo>
                  <a:pt x="539" y="0"/>
                  <a:pt x="571" y="32"/>
                  <a:pt x="571" y="72"/>
                </a:cubicBezTo>
                <a:cubicBezTo>
                  <a:pt x="571" y="114"/>
                  <a:pt x="571" y="114"/>
                  <a:pt x="571" y="114"/>
                </a:cubicBezTo>
                <a:cubicBezTo>
                  <a:pt x="700" y="114"/>
                  <a:pt x="700" y="114"/>
                  <a:pt x="700" y="114"/>
                </a:cubicBezTo>
                <a:cubicBezTo>
                  <a:pt x="723" y="114"/>
                  <a:pt x="742" y="134"/>
                  <a:pt x="742" y="157"/>
                </a:cubicBezTo>
                <a:close/>
              </a:path>
            </a:pathLst>
          </a:custGeom>
          <a:solidFill>
            <a:schemeClr val="bg1"/>
          </a:solid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cs typeface="+mn-ea"/>
              <a:sym typeface="+mn-lt"/>
            </a:endParaRPr>
          </a:p>
        </p:txBody>
      </p:sp>
      <p:cxnSp>
        <p:nvCxnSpPr>
          <p:cNvPr id="7" name="直接连接符 6"/>
          <p:cNvCxnSpPr/>
          <p:nvPr/>
        </p:nvCxnSpPr>
        <p:spPr>
          <a:xfrm>
            <a:off x="696000" y="4005931"/>
            <a:ext cx="10800000" cy="0"/>
          </a:xfrm>
          <a:prstGeom prst="line">
            <a:avLst/>
          </a:prstGeom>
          <a:noFill/>
          <a:ln w="1905">
            <a:solidFill>
              <a:srgbClr val="009B97">
                <a:alpha val="70000"/>
              </a:srgbClr>
            </a:solidFill>
          </a:ln>
        </p:spPr>
        <p:style>
          <a:lnRef idx="2">
            <a:schemeClr val="accent1">
              <a:shade val="50000"/>
            </a:schemeClr>
          </a:lnRef>
          <a:fillRef idx="1">
            <a:schemeClr val="accent1"/>
          </a:fillRef>
          <a:effectRef idx="0">
            <a:schemeClr val="accent1"/>
          </a:effectRef>
          <a:fontRef idx="minor">
            <a:schemeClr val="lt1"/>
          </a:fontRef>
        </p:style>
      </p:cxnSp>
      <p:pic>
        <p:nvPicPr>
          <p:cNvPr id="3" name="图片 2"/>
          <p:cNvPicPr>
            <a:picLocks noChangeAspect="1"/>
          </p:cNvPicPr>
          <p:nvPr/>
        </p:nvPicPr>
        <p:blipFill>
          <a:blip r:embed="rId2">
            <a:clrChange>
              <a:clrFrom>
                <a:srgbClr val="FFFFFE">
                  <a:alpha val="100000"/>
                </a:srgbClr>
              </a:clrFrom>
              <a:clrTo>
                <a:srgbClr val="FFFFFE">
                  <a:alpha val="100000"/>
                  <a:alpha val="0"/>
                </a:srgbClr>
              </a:clrTo>
            </a:clrChange>
          </a:blip>
          <a:srcRect r="83031" b="81863"/>
          <a:stretch>
            <a:fillRect/>
          </a:stretch>
        </p:blipFill>
        <p:spPr>
          <a:xfrm>
            <a:off x="4232275" y="4331970"/>
            <a:ext cx="3338830" cy="1169670"/>
          </a:xfrm>
          <a:prstGeom prst="rect">
            <a:avLst/>
          </a:prstGeom>
        </p:spPr>
      </p:pic>
    </p:spTree>
  </p:cSld>
  <p:clrMapOvr>
    <a:masterClrMapping/>
  </p:clrMapOvr>
  <p:transition spd="slow" advClick="0" advTm="2000">
    <p:push dir="u"/>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cstate="print">
            <a:extLst>
              <a:ext uri="{28A0092B-C50C-407E-A947-70E740481C1C}">
                <a14:useLocalDpi xmlns:a14="http://schemas.microsoft.com/office/drawing/2010/main" val="0"/>
              </a:ext>
            </a:extLst>
          </a:blip>
          <a:srcRect/>
          <a:stretch>
            <a:fillRect/>
          </a:stretch>
        </p:blipFill>
        <p:spPr>
          <a:xfrm>
            <a:off x="-1730" y="0"/>
            <a:ext cx="12193730" cy="6858000"/>
          </a:xfrm>
          <a:prstGeom prst="rect">
            <a:avLst/>
          </a:prstGeom>
        </p:spPr>
      </p:pic>
      <p:sp>
        <p:nvSpPr>
          <p:cNvPr id="3" name="矩形 2"/>
          <p:cNvSpPr/>
          <p:nvPr/>
        </p:nvSpPr>
        <p:spPr>
          <a:xfrm>
            <a:off x="-1730" y="-15875"/>
            <a:ext cx="12193729" cy="6857999"/>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任意多边形: 形状 30"/>
          <p:cNvSpPr/>
          <p:nvPr/>
        </p:nvSpPr>
        <p:spPr>
          <a:xfrm>
            <a:off x="-436918" y="363640"/>
            <a:ext cx="1082592" cy="409932"/>
          </a:xfrm>
          <a:custGeom>
            <a:avLst/>
            <a:gdLst>
              <a:gd name="connsiteX0" fmla="*/ 124918 w 1413447"/>
              <a:gd name="connsiteY0" fmla="*/ 0 h 535213"/>
              <a:gd name="connsiteX1" fmla="*/ 1413447 w 1413447"/>
              <a:gd name="connsiteY1" fmla="*/ 0 h 535213"/>
              <a:gd name="connsiteX2" fmla="*/ 1293066 w 1413447"/>
              <a:gd name="connsiteY2" fmla="*/ 515770 h 535213"/>
              <a:gd name="connsiteX3" fmla="*/ 1296954 w 1413447"/>
              <a:gd name="connsiteY3" fmla="*/ 499111 h 535213"/>
              <a:gd name="connsiteX4" fmla="*/ 1284655 w 1413447"/>
              <a:gd name="connsiteY4" fmla="*/ 517355 h 535213"/>
              <a:gd name="connsiteX5" fmla="*/ 1263549 w 1413447"/>
              <a:gd name="connsiteY5" fmla="*/ 531584 h 535213"/>
              <a:gd name="connsiteX6" fmla="*/ 1245575 w 1413447"/>
              <a:gd name="connsiteY6" fmla="*/ 535213 h 535213"/>
              <a:gd name="connsiteX7" fmla="*/ 74294 w 1413447"/>
              <a:gd name="connsiteY7" fmla="*/ 535213 h 535213"/>
              <a:gd name="connsiteX8" fmla="*/ 56319 w 1413447"/>
              <a:gd name="connsiteY8" fmla="*/ 531584 h 535213"/>
              <a:gd name="connsiteX9" fmla="*/ 15766 w 1413447"/>
              <a:gd name="connsiteY9" fmla="*/ 470404 h 535213"/>
              <a:gd name="connsiteX10" fmla="*/ 19864 w 1413447"/>
              <a:gd name="connsiteY10" fmla="*/ 450109 h 535213"/>
              <a:gd name="connsiteX11" fmla="*/ 0 w 1413447"/>
              <a:gd name="connsiteY11" fmla="*/ 535213 h 535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13447" h="535213">
                <a:moveTo>
                  <a:pt x="124918" y="0"/>
                </a:moveTo>
                <a:lnTo>
                  <a:pt x="1413447" y="0"/>
                </a:lnTo>
                <a:lnTo>
                  <a:pt x="1293066" y="515770"/>
                </a:lnTo>
                <a:lnTo>
                  <a:pt x="1296954" y="499111"/>
                </a:lnTo>
                <a:lnTo>
                  <a:pt x="1284655" y="517355"/>
                </a:lnTo>
                <a:cubicBezTo>
                  <a:pt x="1278647" y="523362"/>
                  <a:pt x="1271493" y="528224"/>
                  <a:pt x="1263549" y="531584"/>
                </a:cubicBezTo>
                <a:lnTo>
                  <a:pt x="1245575" y="535213"/>
                </a:lnTo>
                <a:lnTo>
                  <a:pt x="74294" y="535213"/>
                </a:lnTo>
                <a:lnTo>
                  <a:pt x="56319" y="531584"/>
                </a:lnTo>
                <a:cubicBezTo>
                  <a:pt x="32488" y="521505"/>
                  <a:pt x="15766" y="497907"/>
                  <a:pt x="15766" y="470404"/>
                </a:cubicBezTo>
                <a:lnTo>
                  <a:pt x="19864" y="450109"/>
                </a:lnTo>
                <a:lnTo>
                  <a:pt x="0" y="535213"/>
                </a:lnTo>
                <a:close/>
              </a:path>
            </a:pathLst>
          </a:custGeom>
          <a:solidFill>
            <a:srgbClr val="267CA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sp>
        <p:nvSpPr>
          <p:cNvPr id="5" name="文本框 4"/>
          <p:cNvSpPr txBox="1"/>
          <p:nvPr/>
        </p:nvSpPr>
        <p:spPr>
          <a:xfrm>
            <a:off x="759974" y="319311"/>
            <a:ext cx="6258046" cy="460375"/>
          </a:xfrm>
          <a:prstGeom prst="rect">
            <a:avLst/>
          </a:prstGeom>
          <a:noFill/>
        </p:spPr>
        <p:txBody>
          <a:bodyPr wrap="square" rtlCol="0">
            <a:spAutoFit/>
          </a:bodyPr>
          <a:lstStyle>
            <a:defPPr>
              <a:defRPr lang="zh-CN"/>
            </a:defPPr>
            <a:lvl1pPr>
              <a:defRPr sz="2400" b="1">
                <a:solidFill>
                  <a:srgbClr val="267CA0"/>
                </a:solidFill>
                <a:latin typeface="包图粗黑体" panose="02000800000000000000" pitchFamily="2" charset="-122"/>
                <a:ea typeface="包图粗黑体" panose="02000800000000000000" pitchFamily="2" charset="-122"/>
              </a:defRPr>
            </a:lvl1pPr>
          </a:lstStyle>
          <a:p>
            <a:r>
              <a:rPr lang="zh-CN" altLang="en-US" dirty="0">
                <a:latin typeface="+mn-lt"/>
                <a:ea typeface="+mn-ea"/>
                <a:cs typeface="+mn-ea"/>
                <a:sym typeface="+mn-lt"/>
              </a:rPr>
              <a:t>九、脱硫剂市场规模分析</a:t>
            </a:r>
            <a:endParaRPr lang="zh-CN" altLang="en-US" dirty="0">
              <a:latin typeface="+mn-lt"/>
              <a:ea typeface="+mn-ea"/>
              <a:cs typeface="+mn-ea"/>
              <a:sym typeface="+mn-lt"/>
            </a:endParaRPr>
          </a:p>
        </p:txBody>
      </p:sp>
      <p:grpSp>
        <p:nvGrpSpPr>
          <p:cNvPr id="10" name="组合 8"/>
          <p:cNvGrpSpPr/>
          <p:nvPr/>
        </p:nvGrpSpPr>
        <p:grpSpPr>
          <a:xfrm>
            <a:off x="2474595" y="2174240"/>
            <a:ext cx="3247390" cy="1499870"/>
            <a:chOff x="1728282" y="2057398"/>
            <a:chExt cx="3968710" cy="1979962"/>
          </a:xfrm>
        </p:grpSpPr>
        <p:grpSp>
          <p:nvGrpSpPr>
            <p:cNvPr id="11" name="组合 9"/>
            <p:cNvGrpSpPr/>
            <p:nvPr/>
          </p:nvGrpSpPr>
          <p:grpSpPr>
            <a:xfrm>
              <a:off x="1728282" y="2057398"/>
              <a:ext cx="3968710" cy="1979962"/>
              <a:chOff x="1728282" y="2057398"/>
              <a:chExt cx="3968710" cy="1979962"/>
            </a:xfrm>
          </p:grpSpPr>
          <p:sp>
            <p:nvSpPr>
              <p:cNvPr id="14" name="任意多边形 13"/>
              <p:cNvSpPr/>
              <p:nvPr/>
            </p:nvSpPr>
            <p:spPr>
              <a:xfrm>
                <a:off x="1728282" y="3144743"/>
                <a:ext cx="3968710" cy="892617"/>
              </a:xfrm>
              <a:custGeom>
                <a:avLst/>
                <a:gdLst>
                  <a:gd name="connsiteX0" fmla="*/ 3571103 w 3571103"/>
                  <a:gd name="connsiteY0" fmla="*/ 0 h 803190"/>
                  <a:gd name="connsiteX1" fmla="*/ 259492 w 3571103"/>
                  <a:gd name="connsiteY1" fmla="*/ 0 h 803190"/>
                  <a:gd name="connsiteX2" fmla="*/ 0 w 3571103"/>
                  <a:gd name="connsiteY2" fmla="*/ 420130 h 803190"/>
                  <a:gd name="connsiteX3" fmla="*/ 271849 w 3571103"/>
                  <a:gd name="connsiteY3" fmla="*/ 803190 h 803190"/>
                  <a:gd name="connsiteX4" fmla="*/ 2842054 w 3571103"/>
                  <a:gd name="connsiteY4" fmla="*/ 803190 h 803190"/>
                  <a:gd name="connsiteX5" fmla="*/ 3571103 w 3571103"/>
                  <a:gd name="connsiteY5" fmla="*/ 0 h 803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71103" h="803190">
                    <a:moveTo>
                      <a:pt x="3571103" y="0"/>
                    </a:moveTo>
                    <a:lnTo>
                      <a:pt x="259492" y="0"/>
                    </a:lnTo>
                    <a:lnTo>
                      <a:pt x="0" y="420130"/>
                    </a:lnTo>
                    <a:lnTo>
                      <a:pt x="271849" y="803190"/>
                    </a:lnTo>
                    <a:lnTo>
                      <a:pt x="2842054" y="803190"/>
                    </a:lnTo>
                    <a:lnTo>
                      <a:pt x="3571103" y="0"/>
                    </a:lnTo>
                    <a:close/>
                  </a:path>
                </a:pathLst>
              </a:custGeom>
              <a:solidFill>
                <a:srgbClr val="267C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5" name="五边形 14"/>
              <p:cNvSpPr/>
              <p:nvPr/>
            </p:nvSpPr>
            <p:spPr>
              <a:xfrm rot="16200000">
                <a:off x="4707012" y="2154762"/>
                <a:ext cx="1087344" cy="892616"/>
              </a:xfrm>
              <a:prstGeom prst="homePlate">
                <a:avLst>
                  <a:gd name="adj" fmla="val 31538"/>
                </a:avLst>
              </a:prstGeom>
              <a:solidFill>
                <a:srgbClr val="388BA5">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sp>
          <p:nvSpPr>
            <p:cNvPr id="12" name="Freeform 48"/>
            <p:cNvSpPr>
              <a:spLocks noEditPoints="1"/>
            </p:cNvSpPr>
            <p:nvPr/>
          </p:nvSpPr>
          <p:spPr bwMode="auto">
            <a:xfrm>
              <a:off x="5025633" y="2426673"/>
              <a:ext cx="450099" cy="430834"/>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4 h 600"/>
                <a:gd name="T10" fmla="*/ 424 w 628"/>
                <a:gd name="T11" fmla="*/ 315 h 600"/>
                <a:gd name="T12" fmla="*/ 441 w 628"/>
                <a:gd name="T13" fmla="*/ 330 h 600"/>
                <a:gd name="T14" fmla="*/ 453 w 628"/>
                <a:gd name="T15" fmla="*/ 335 h 600"/>
                <a:gd name="T16" fmla="*/ 478 w 628"/>
                <a:gd name="T17" fmla="*/ 200 h 600"/>
                <a:gd name="T18" fmla="*/ 449 w 628"/>
                <a:gd name="T19" fmla="*/ 206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50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1 w 628"/>
                <a:gd name="T75" fmla="*/ 340 h 600"/>
                <a:gd name="T76" fmla="*/ 186 w 628"/>
                <a:gd name="T77" fmla="*/ 330 h 600"/>
                <a:gd name="T78" fmla="*/ 196 w 628"/>
                <a:gd name="T79" fmla="*/ 323 h 600"/>
                <a:gd name="T80" fmla="*/ 216 w 628"/>
                <a:gd name="T81" fmla="*/ 295 h 600"/>
                <a:gd name="T82" fmla="*/ 219 w 628"/>
                <a:gd name="T83" fmla="*/ 281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1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6"/>
                    <a:pt x="421" y="229"/>
                    <a:pt x="420" y="231"/>
                  </a:cubicBezTo>
                  <a:cubicBezTo>
                    <a:pt x="419" y="231"/>
                    <a:pt x="419" y="232"/>
                    <a:pt x="419" y="232"/>
                  </a:cubicBezTo>
                  <a:cubicBezTo>
                    <a:pt x="418" y="234"/>
                    <a:pt x="416" y="236"/>
                    <a:pt x="415" y="239"/>
                  </a:cubicBezTo>
                  <a:cubicBezTo>
                    <a:pt x="415" y="240"/>
                    <a:pt x="414" y="240"/>
                    <a:pt x="414" y="241"/>
                  </a:cubicBezTo>
                  <a:cubicBezTo>
                    <a:pt x="413" y="244"/>
                    <a:pt x="412" y="246"/>
                    <a:pt x="411" y="249"/>
                  </a:cubicBezTo>
                  <a:cubicBezTo>
                    <a:pt x="411" y="249"/>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4"/>
                    <a:pt x="412" y="295"/>
                  </a:cubicBezTo>
                  <a:cubicBezTo>
                    <a:pt x="414" y="298"/>
                    <a:pt x="415" y="301"/>
                    <a:pt x="417" y="304"/>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1"/>
                    <a:pt x="516" y="200"/>
                    <a:pt x="478" y="200"/>
                  </a:cubicBezTo>
                  <a:cubicBezTo>
                    <a:pt x="468" y="200"/>
                    <a:pt x="458" y="202"/>
                    <a:pt x="450" y="206"/>
                  </a:cubicBezTo>
                  <a:cubicBezTo>
                    <a:pt x="450" y="206"/>
                    <a:pt x="450" y="206"/>
                    <a:pt x="450" y="206"/>
                  </a:cubicBezTo>
                  <a:cubicBezTo>
                    <a:pt x="449" y="206"/>
                    <a:pt x="449" y="206"/>
                    <a:pt x="449" y="206"/>
                  </a:cubicBezTo>
                  <a:cubicBezTo>
                    <a:pt x="446" y="208"/>
                    <a:pt x="444" y="209"/>
                    <a:pt x="442" y="210"/>
                  </a:cubicBezTo>
                  <a:cubicBezTo>
                    <a:pt x="441" y="210"/>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50" y="232"/>
                    <a:pt x="250" y="270"/>
                  </a:cubicBezTo>
                  <a:cubicBezTo>
                    <a:pt x="250" y="278"/>
                    <a:pt x="249" y="285"/>
                    <a:pt x="247" y="293"/>
                  </a:cubicBezTo>
                  <a:lnTo>
                    <a:pt x="247" y="335"/>
                  </a:lnTo>
                  <a:cubicBezTo>
                    <a:pt x="276" y="347"/>
                    <a:pt x="299" y="369"/>
                    <a:pt x="314" y="396"/>
                  </a:cubicBezTo>
                  <a:cubicBezTo>
                    <a:pt x="328" y="369"/>
                    <a:pt x="352"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7"/>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2"/>
                    <a:pt x="361" y="383"/>
                  </a:cubicBezTo>
                  <a:cubicBezTo>
                    <a:pt x="358" y="385"/>
                    <a:pt x="356" y="388"/>
                    <a:pt x="353" y="390"/>
                  </a:cubicBezTo>
                  <a:cubicBezTo>
                    <a:pt x="353" y="390"/>
                    <a:pt x="353" y="391"/>
                    <a:pt x="353" y="391"/>
                  </a:cubicBezTo>
                  <a:cubicBezTo>
                    <a:pt x="337" y="409"/>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1" y="340"/>
                  </a:moveTo>
                  <a:lnTo>
                    <a:pt x="151"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4"/>
                  </a:cubicBezTo>
                  <a:cubicBezTo>
                    <a:pt x="213" y="301"/>
                    <a:pt x="214" y="298"/>
                    <a:pt x="216" y="295"/>
                  </a:cubicBezTo>
                  <a:cubicBezTo>
                    <a:pt x="216" y="294"/>
                    <a:pt x="216" y="294"/>
                    <a:pt x="216" y="293"/>
                  </a:cubicBezTo>
                  <a:cubicBezTo>
                    <a:pt x="217" y="290"/>
                    <a:pt x="218" y="287"/>
                    <a:pt x="219" y="283"/>
                  </a:cubicBezTo>
                  <a:cubicBezTo>
                    <a:pt x="219" y="282"/>
                    <a:pt x="219" y="282"/>
                    <a:pt x="219" y="281"/>
                  </a:cubicBezTo>
                  <a:cubicBezTo>
                    <a:pt x="220" y="278"/>
                    <a:pt x="220" y="274"/>
                    <a:pt x="220" y="270"/>
                  </a:cubicBezTo>
                  <a:cubicBezTo>
                    <a:pt x="220" y="267"/>
                    <a:pt x="220" y="264"/>
                    <a:pt x="220" y="261"/>
                  </a:cubicBezTo>
                  <a:cubicBezTo>
                    <a:pt x="219" y="260"/>
                    <a:pt x="219" y="259"/>
                    <a:pt x="219" y="258"/>
                  </a:cubicBezTo>
                  <a:cubicBezTo>
                    <a:pt x="219" y="255"/>
                    <a:pt x="218" y="252"/>
                    <a:pt x="217" y="250"/>
                  </a:cubicBezTo>
                  <a:cubicBezTo>
                    <a:pt x="217" y="249"/>
                    <a:pt x="217" y="249"/>
                    <a:pt x="217" y="249"/>
                  </a:cubicBezTo>
                  <a:cubicBezTo>
                    <a:pt x="216" y="246"/>
                    <a:pt x="215" y="244"/>
                    <a:pt x="214" y="241"/>
                  </a:cubicBezTo>
                  <a:cubicBezTo>
                    <a:pt x="214" y="240"/>
                    <a:pt x="213" y="240"/>
                    <a:pt x="213" y="239"/>
                  </a:cubicBezTo>
                  <a:cubicBezTo>
                    <a:pt x="212" y="236"/>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6"/>
                  </a:cubicBezTo>
                  <a:cubicBezTo>
                    <a:pt x="193" y="215"/>
                    <a:pt x="190" y="213"/>
                    <a:pt x="188" y="211"/>
                  </a:cubicBezTo>
                  <a:cubicBezTo>
                    <a:pt x="187" y="211"/>
                    <a:pt x="187" y="210"/>
                    <a:pt x="186" y="210"/>
                  </a:cubicBezTo>
                  <a:cubicBezTo>
                    <a:pt x="184" y="209"/>
                    <a:pt x="181" y="207"/>
                    <a:pt x="179" y="206"/>
                  </a:cubicBezTo>
                  <a:cubicBezTo>
                    <a:pt x="179" y="206"/>
                    <a:pt x="178" y="206"/>
                    <a:pt x="178" y="206"/>
                  </a:cubicBezTo>
                  <a:cubicBezTo>
                    <a:pt x="170" y="202"/>
                    <a:pt x="160" y="200"/>
                    <a:pt x="151" y="200"/>
                  </a:cubicBezTo>
                  <a:cubicBezTo>
                    <a:pt x="112" y="200"/>
                    <a:pt x="81" y="231"/>
                    <a:pt x="81" y="270"/>
                  </a:cubicBezTo>
                  <a:cubicBezTo>
                    <a:pt x="81" y="309"/>
                    <a:pt x="112" y="340"/>
                    <a:pt x="151" y="340"/>
                  </a:cubicBezTo>
                  <a:close/>
                </a:path>
              </a:pathLst>
            </a:custGeom>
            <a:solidFill>
              <a:srgbClr val="FCFCFC"/>
            </a:solidFill>
            <a:ln>
              <a:noFill/>
            </a:ln>
          </p:spPr>
          <p:txBody>
            <a:bodyPr vert="horz" wrap="square" lIns="91440" tIns="45720" rIns="91440" bIns="45720" numCol="1" anchor="t" anchorCtr="0" compatLnSpc="1"/>
            <a:lstStyle/>
            <a:p>
              <a:endParaRPr lang="zh-CN" altLang="en-US">
                <a:solidFill>
                  <a:schemeClr val="accent2"/>
                </a:solidFill>
                <a:cs typeface="+mn-ea"/>
                <a:sym typeface="+mn-lt"/>
              </a:endParaRPr>
            </a:p>
          </p:txBody>
        </p:sp>
        <p:sp>
          <p:nvSpPr>
            <p:cNvPr id="13" name="矩形 12"/>
            <p:cNvSpPr/>
            <p:nvPr/>
          </p:nvSpPr>
          <p:spPr>
            <a:xfrm flipH="1">
              <a:off x="2020981" y="3390996"/>
              <a:ext cx="3086706" cy="424996"/>
            </a:xfrm>
            <a:prstGeom prst="rect">
              <a:avLst/>
            </a:prstGeom>
            <a:ln>
              <a:noFill/>
            </a:ln>
          </p:spPr>
          <p:txBody>
            <a:bodyPr wrap="square">
              <a:spAutoFit/>
            </a:bodyPr>
            <a:lstStyle/>
            <a:p>
              <a:pPr algn="ctr"/>
              <a:r>
                <a:rPr lang="en-US" altLang="zh-CN" sz="1500" b="1" dirty="0">
                  <a:solidFill>
                    <a:srgbClr val="FCFCFC"/>
                  </a:solidFill>
                  <a:cs typeface="+mn-ea"/>
                  <a:sym typeface="+mn-lt"/>
                </a:rPr>
                <a:t>STEP     01</a:t>
              </a:r>
              <a:endParaRPr lang="en-US" altLang="zh-CN" sz="1500" b="1" dirty="0">
                <a:solidFill>
                  <a:srgbClr val="FCFCFC"/>
                </a:solidFill>
                <a:cs typeface="+mn-ea"/>
                <a:sym typeface="+mn-lt"/>
              </a:endParaRPr>
            </a:p>
          </p:txBody>
        </p:sp>
      </p:grpSp>
      <p:grpSp>
        <p:nvGrpSpPr>
          <p:cNvPr id="16" name="组合 14"/>
          <p:cNvGrpSpPr/>
          <p:nvPr/>
        </p:nvGrpSpPr>
        <p:grpSpPr>
          <a:xfrm>
            <a:off x="2522220" y="3905885"/>
            <a:ext cx="3199765" cy="1369695"/>
            <a:chOff x="1728281" y="4272919"/>
            <a:chExt cx="3968710" cy="1979961"/>
          </a:xfrm>
        </p:grpSpPr>
        <p:grpSp>
          <p:nvGrpSpPr>
            <p:cNvPr id="17" name="组合 15"/>
            <p:cNvGrpSpPr/>
            <p:nvPr/>
          </p:nvGrpSpPr>
          <p:grpSpPr>
            <a:xfrm>
              <a:off x="1728281" y="4272919"/>
              <a:ext cx="3968710" cy="1979961"/>
              <a:chOff x="1728281" y="4272919"/>
              <a:chExt cx="3968710" cy="1979961"/>
            </a:xfrm>
          </p:grpSpPr>
          <p:sp>
            <p:nvSpPr>
              <p:cNvPr id="20" name="任意多边形 19"/>
              <p:cNvSpPr/>
              <p:nvPr/>
            </p:nvSpPr>
            <p:spPr>
              <a:xfrm flipV="1">
                <a:off x="1728281" y="4272919"/>
                <a:ext cx="3968710" cy="892617"/>
              </a:xfrm>
              <a:custGeom>
                <a:avLst/>
                <a:gdLst>
                  <a:gd name="connsiteX0" fmla="*/ 3571103 w 3571103"/>
                  <a:gd name="connsiteY0" fmla="*/ 0 h 803190"/>
                  <a:gd name="connsiteX1" fmla="*/ 259492 w 3571103"/>
                  <a:gd name="connsiteY1" fmla="*/ 0 h 803190"/>
                  <a:gd name="connsiteX2" fmla="*/ 0 w 3571103"/>
                  <a:gd name="connsiteY2" fmla="*/ 420130 h 803190"/>
                  <a:gd name="connsiteX3" fmla="*/ 271849 w 3571103"/>
                  <a:gd name="connsiteY3" fmla="*/ 803190 h 803190"/>
                  <a:gd name="connsiteX4" fmla="*/ 2842054 w 3571103"/>
                  <a:gd name="connsiteY4" fmla="*/ 803190 h 803190"/>
                  <a:gd name="connsiteX5" fmla="*/ 3571103 w 3571103"/>
                  <a:gd name="connsiteY5" fmla="*/ 0 h 803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71103" h="803190">
                    <a:moveTo>
                      <a:pt x="3571103" y="0"/>
                    </a:moveTo>
                    <a:lnTo>
                      <a:pt x="259492" y="0"/>
                    </a:lnTo>
                    <a:lnTo>
                      <a:pt x="0" y="420130"/>
                    </a:lnTo>
                    <a:lnTo>
                      <a:pt x="271849" y="803190"/>
                    </a:lnTo>
                    <a:lnTo>
                      <a:pt x="2842054" y="803190"/>
                    </a:lnTo>
                    <a:lnTo>
                      <a:pt x="3571103" y="0"/>
                    </a:lnTo>
                    <a:close/>
                  </a:path>
                </a:pathLst>
              </a:custGeom>
              <a:solidFill>
                <a:srgbClr val="5BAA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21" name="五边形 20"/>
              <p:cNvSpPr/>
              <p:nvPr/>
            </p:nvSpPr>
            <p:spPr>
              <a:xfrm rot="5400000" flipV="1">
                <a:off x="4707011" y="5262900"/>
                <a:ext cx="1087344" cy="892616"/>
              </a:xfrm>
              <a:prstGeom prst="homePlate">
                <a:avLst>
                  <a:gd name="adj" fmla="val 31538"/>
                </a:avLst>
              </a:prstGeom>
              <a:solidFill>
                <a:srgbClr val="5BAAA4">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sp>
          <p:nvSpPr>
            <p:cNvPr id="18" name="Freeform 16"/>
            <p:cNvSpPr>
              <a:spLocks noEditPoints="1"/>
            </p:cNvSpPr>
            <p:nvPr/>
          </p:nvSpPr>
          <p:spPr bwMode="auto">
            <a:xfrm>
              <a:off x="4995592" y="5475422"/>
              <a:ext cx="510180" cy="406852"/>
            </a:xfrm>
            <a:custGeom>
              <a:avLst/>
              <a:gdLst>
                <a:gd name="T0" fmla="*/ 1238 w 1238"/>
                <a:gd name="T1" fmla="*/ 579 h 986"/>
                <a:gd name="T2" fmla="*/ 424 w 1238"/>
                <a:gd name="T3" fmla="*/ 579 h 986"/>
                <a:gd name="T4" fmla="*/ 443 w 1238"/>
                <a:gd name="T5" fmla="*/ 209 h 986"/>
                <a:gd name="T6" fmla="*/ 357 w 1238"/>
                <a:gd name="T7" fmla="*/ 223 h 986"/>
                <a:gd name="T8" fmla="*/ 329 w 1238"/>
                <a:gd name="T9" fmla="*/ 254 h 986"/>
                <a:gd name="T10" fmla="*/ 441 w 1238"/>
                <a:gd name="T11" fmla="*/ 316 h 986"/>
                <a:gd name="T12" fmla="*/ 311 w 1238"/>
                <a:gd name="T13" fmla="*/ 0 h 986"/>
                <a:gd name="T14" fmla="*/ 311 w 1238"/>
                <a:gd name="T15" fmla="*/ 620 h 986"/>
                <a:gd name="T16" fmla="*/ 367 w 1238"/>
                <a:gd name="T17" fmla="*/ 550 h 986"/>
                <a:gd name="T18" fmla="*/ 329 w 1238"/>
                <a:gd name="T19" fmla="*/ 473 h 986"/>
                <a:gd name="T20" fmla="*/ 295 w 1238"/>
                <a:gd name="T21" fmla="*/ 516 h 986"/>
                <a:gd name="T22" fmla="*/ 168 w 1238"/>
                <a:gd name="T23" fmla="*/ 370 h 986"/>
                <a:gd name="T24" fmla="*/ 295 w 1238"/>
                <a:gd name="T25" fmla="*/ 410 h 986"/>
                <a:gd name="T26" fmla="*/ 229 w 1238"/>
                <a:gd name="T27" fmla="*/ 307 h 986"/>
                <a:gd name="T28" fmla="*/ 295 w 1238"/>
                <a:gd name="T29" fmla="*/ 127 h 986"/>
                <a:gd name="T30" fmla="*/ 329 w 1238"/>
                <a:gd name="T31" fmla="*/ 104 h 986"/>
                <a:gd name="T32" fmla="*/ 443 w 1238"/>
                <a:gd name="T33" fmla="*/ 209 h 986"/>
                <a:gd name="T34" fmla="*/ 295 w 1238"/>
                <a:gd name="T35" fmla="*/ 186 h 986"/>
                <a:gd name="T36" fmla="*/ 295 w 1238"/>
                <a:gd name="T37" fmla="*/ 245 h 986"/>
                <a:gd name="T38" fmla="*/ 329 w 1238"/>
                <a:gd name="T39" fmla="*/ 413 h 986"/>
                <a:gd name="T40" fmla="*/ 357 w 1238"/>
                <a:gd name="T41" fmla="*/ 398 h 986"/>
                <a:gd name="T42" fmla="*/ 359 w 1238"/>
                <a:gd name="T43" fmla="*/ 356 h 986"/>
                <a:gd name="T44" fmla="*/ 329 w 1238"/>
                <a:gd name="T45" fmla="*/ 413 h 986"/>
                <a:gd name="T46" fmla="*/ 854 w 1238"/>
                <a:gd name="T47" fmla="*/ 713 h 986"/>
                <a:gd name="T48" fmla="*/ 904 w 1238"/>
                <a:gd name="T49" fmla="*/ 665 h 986"/>
                <a:gd name="T50" fmla="*/ 854 w 1238"/>
                <a:gd name="T51" fmla="*/ 617 h 986"/>
                <a:gd name="T52" fmla="*/ 810 w 1238"/>
                <a:gd name="T53" fmla="*/ 416 h 986"/>
                <a:gd name="T54" fmla="*/ 784 w 1238"/>
                <a:gd name="T55" fmla="*/ 477 h 986"/>
                <a:gd name="T56" fmla="*/ 810 w 1238"/>
                <a:gd name="T57" fmla="*/ 416 h 986"/>
                <a:gd name="T58" fmla="*/ 1004 w 1238"/>
                <a:gd name="T59" fmla="*/ 447 h 986"/>
                <a:gd name="T60" fmla="*/ 854 w 1238"/>
                <a:gd name="T61" fmla="*/ 418 h 986"/>
                <a:gd name="T62" fmla="*/ 977 w 1238"/>
                <a:gd name="T63" fmla="*/ 557 h 986"/>
                <a:gd name="T64" fmla="*/ 854 w 1238"/>
                <a:gd name="T65" fmla="*/ 792 h 986"/>
                <a:gd name="T66" fmla="*/ 810 w 1238"/>
                <a:gd name="T67" fmla="*/ 849 h 986"/>
                <a:gd name="T68" fmla="*/ 643 w 1238"/>
                <a:gd name="T69" fmla="*/ 658 h 986"/>
                <a:gd name="T70" fmla="*/ 810 w 1238"/>
                <a:gd name="T71" fmla="*/ 710 h 986"/>
                <a:gd name="T72" fmla="*/ 724 w 1238"/>
                <a:gd name="T73" fmla="*/ 575 h 986"/>
                <a:gd name="T74" fmla="*/ 810 w 1238"/>
                <a:gd name="T75" fmla="*/ 339 h 986"/>
                <a:gd name="T76" fmla="*/ 854 w 1238"/>
                <a:gd name="T77" fmla="*/ 309 h 986"/>
                <a:gd name="T78" fmla="*/ 1004 w 1238"/>
                <a:gd name="T79" fmla="*/ 44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solidFill>
              <a:srgbClr val="FCFCFC"/>
            </a:solidFill>
            <a:ln>
              <a:noFill/>
            </a:ln>
          </p:spPr>
          <p:txBody>
            <a:bodyPr vert="horz" wrap="square" lIns="91440" tIns="45720" rIns="91440" bIns="45720" numCol="1" anchor="t" anchorCtr="0" compatLnSpc="1"/>
            <a:lstStyle/>
            <a:p>
              <a:endParaRPr lang="zh-CN" altLang="en-US">
                <a:solidFill>
                  <a:schemeClr val="accent2"/>
                </a:solidFill>
                <a:cs typeface="+mn-ea"/>
                <a:sym typeface="+mn-lt"/>
              </a:endParaRPr>
            </a:p>
          </p:txBody>
        </p:sp>
        <p:sp>
          <p:nvSpPr>
            <p:cNvPr id="19" name="矩形 18"/>
            <p:cNvSpPr/>
            <p:nvPr/>
          </p:nvSpPr>
          <p:spPr>
            <a:xfrm flipH="1">
              <a:off x="2020980" y="4545506"/>
              <a:ext cx="3086706" cy="465387"/>
            </a:xfrm>
            <a:prstGeom prst="rect">
              <a:avLst/>
            </a:prstGeom>
            <a:ln>
              <a:noFill/>
            </a:ln>
          </p:spPr>
          <p:txBody>
            <a:bodyPr wrap="square">
              <a:spAutoFit/>
            </a:bodyPr>
            <a:lstStyle/>
            <a:p>
              <a:pPr algn="ctr"/>
              <a:r>
                <a:rPr lang="en-US" altLang="zh-CN" sz="1500" b="1" dirty="0">
                  <a:solidFill>
                    <a:srgbClr val="FCFCFC"/>
                  </a:solidFill>
                  <a:cs typeface="+mn-ea"/>
                  <a:sym typeface="+mn-lt"/>
                </a:rPr>
                <a:t>STEP     03</a:t>
              </a:r>
              <a:endParaRPr lang="en-US" altLang="zh-CN" sz="1500" b="1" dirty="0">
                <a:solidFill>
                  <a:srgbClr val="FCFCFC"/>
                </a:solidFill>
                <a:cs typeface="+mn-ea"/>
                <a:sym typeface="+mn-lt"/>
              </a:endParaRPr>
            </a:p>
          </p:txBody>
        </p:sp>
      </p:grpSp>
      <p:grpSp>
        <p:nvGrpSpPr>
          <p:cNvPr id="22" name="组合 20"/>
          <p:cNvGrpSpPr/>
          <p:nvPr/>
        </p:nvGrpSpPr>
        <p:grpSpPr>
          <a:xfrm>
            <a:off x="6467475" y="2382520"/>
            <a:ext cx="3277235" cy="1291590"/>
            <a:chOff x="6456858" y="2057398"/>
            <a:chExt cx="3968710" cy="1979962"/>
          </a:xfrm>
        </p:grpSpPr>
        <p:grpSp>
          <p:nvGrpSpPr>
            <p:cNvPr id="23" name="组合 25"/>
            <p:cNvGrpSpPr/>
            <p:nvPr/>
          </p:nvGrpSpPr>
          <p:grpSpPr>
            <a:xfrm>
              <a:off x="6456858" y="2057398"/>
              <a:ext cx="3968710" cy="1979962"/>
              <a:chOff x="6456858" y="2057398"/>
              <a:chExt cx="3968710" cy="1979962"/>
            </a:xfrm>
          </p:grpSpPr>
          <p:sp>
            <p:nvSpPr>
              <p:cNvPr id="26" name="任意多边形 25"/>
              <p:cNvSpPr/>
              <p:nvPr/>
            </p:nvSpPr>
            <p:spPr>
              <a:xfrm rot="10800000" flipV="1">
                <a:off x="6456858" y="3144743"/>
                <a:ext cx="3968710" cy="892617"/>
              </a:xfrm>
              <a:custGeom>
                <a:avLst/>
                <a:gdLst>
                  <a:gd name="connsiteX0" fmla="*/ 3571103 w 3571103"/>
                  <a:gd name="connsiteY0" fmla="*/ 0 h 803190"/>
                  <a:gd name="connsiteX1" fmla="*/ 259492 w 3571103"/>
                  <a:gd name="connsiteY1" fmla="*/ 0 h 803190"/>
                  <a:gd name="connsiteX2" fmla="*/ 0 w 3571103"/>
                  <a:gd name="connsiteY2" fmla="*/ 420130 h 803190"/>
                  <a:gd name="connsiteX3" fmla="*/ 271849 w 3571103"/>
                  <a:gd name="connsiteY3" fmla="*/ 803190 h 803190"/>
                  <a:gd name="connsiteX4" fmla="*/ 2842054 w 3571103"/>
                  <a:gd name="connsiteY4" fmla="*/ 803190 h 803190"/>
                  <a:gd name="connsiteX5" fmla="*/ 3571103 w 3571103"/>
                  <a:gd name="connsiteY5" fmla="*/ 0 h 803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71103" h="803190">
                    <a:moveTo>
                      <a:pt x="3571103" y="0"/>
                    </a:moveTo>
                    <a:lnTo>
                      <a:pt x="259492" y="0"/>
                    </a:lnTo>
                    <a:lnTo>
                      <a:pt x="0" y="420130"/>
                    </a:lnTo>
                    <a:lnTo>
                      <a:pt x="271849" y="803190"/>
                    </a:lnTo>
                    <a:lnTo>
                      <a:pt x="2842054" y="803190"/>
                    </a:lnTo>
                    <a:lnTo>
                      <a:pt x="3571103" y="0"/>
                    </a:lnTo>
                    <a:close/>
                  </a:path>
                </a:pathLst>
              </a:custGeom>
              <a:solidFill>
                <a:srgbClr val="388B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27" name="五边形 26"/>
              <p:cNvSpPr/>
              <p:nvPr/>
            </p:nvSpPr>
            <p:spPr>
              <a:xfrm rot="16200000" flipV="1">
                <a:off x="6359494" y="2154762"/>
                <a:ext cx="1087344" cy="892616"/>
              </a:xfrm>
              <a:prstGeom prst="homePlate">
                <a:avLst>
                  <a:gd name="adj" fmla="val 31538"/>
                </a:avLst>
              </a:prstGeom>
              <a:solidFill>
                <a:srgbClr val="388BA5">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sp>
          <p:nvSpPr>
            <p:cNvPr id="24" name="Freeform 26"/>
            <p:cNvSpPr>
              <a:spLocks noEditPoints="1"/>
            </p:cNvSpPr>
            <p:nvPr/>
          </p:nvSpPr>
          <p:spPr bwMode="auto">
            <a:xfrm>
              <a:off x="6767113" y="2443819"/>
              <a:ext cx="377431" cy="396542"/>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FCFCFC"/>
            </a:solidFill>
            <a:ln>
              <a:noFill/>
            </a:ln>
          </p:spPr>
          <p:txBody>
            <a:bodyPr vert="horz" wrap="square" lIns="91440" tIns="45720" rIns="91440" bIns="45720" numCol="1" anchor="t" anchorCtr="0" compatLnSpc="1"/>
            <a:lstStyle/>
            <a:p>
              <a:endParaRPr lang="zh-CN" altLang="en-US">
                <a:solidFill>
                  <a:schemeClr val="accent2"/>
                </a:solidFill>
                <a:cs typeface="+mn-ea"/>
                <a:sym typeface="+mn-lt"/>
              </a:endParaRPr>
            </a:p>
          </p:txBody>
        </p:sp>
        <p:sp>
          <p:nvSpPr>
            <p:cNvPr id="25" name="矩形 24"/>
            <p:cNvSpPr/>
            <p:nvPr/>
          </p:nvSpPr>
          <p:spPr>
            <a:xfrm flipH="1">
              <a:off x="7129213" y="3390996"/>
              <a:ext cx="3086706" cy="493530"/>
            </a:xfrm>
            <a:prstGeom prst="rect">
              <a:avLst/>
            </a:prstGeom>
            <a:ln>
              <a:noFill/>
            </a:ln>
          </p:spPr>
          <p:txBody>
            <a:bodyPr wrap="square">
              <a:spAutoFit/>
            </a:bodyPr>
            <a:lstStyle/>
            <a:p>
              <a:pPr algn="ctr"/>
              <a:r>
                <a:rPr lang="en-US" altLang="zh-CN" sz="1500" b="1" dirty="0">
                  <a:solidFill>
                    <a:srgbClr val="FCFCFC"/>
                  </a:solidFill>
                  <a:cs typeface="+mn-ea"/>
                  <a:sym typeface="+mn-lt"/>
                </a:rPr>
                <a:t>STEP     02</a:t>
              </a:r>
              <a:endParaRPr lang="en-US" altLang="zh-CN" sz="1500" b="1" dirty="0">
                <a:solidFill>
                  <a:srgbClr val="FCFCFC"/>
                </a:solidFill>
                <a:cs typeface="+mn-ea"/>
                <a:sym typeface="+mn-lt"/>
              </a:endParaRPr>
            </a:p>
          </p:txBody>
        </p:sp>
      </p:grpSp>
      <p:grpSp>
        <p:nvGrpSpPr>
          <p:cNvPr id="28" name="组合 30"/>
          <p:cNvGrpSpPr/>
          <p:nvPr/>
        </p:nvGrpSpPr>
        <p:grpSpPr>
          <a:xfrm>
            <a:off x="6467475" y="3905885"/>
            <a:ext cx="3221355" cy="1264285"/>
            <a:chOff x="6456859" y="4272918"/>
            <a:chExt cx="3968710" cy="1979961"/>
          </a:xfrm>
        </p:grpSpPr>
        <p:grpSp>
          <p:nvGrpSpPr>
            <p:cNvPr id="29" name="组合 31"/>
            <p:cNvGrpSpPr/>
            <p:nvPr/>
          </p:nvGrpSpPr>
          <p:grpSpPr>
            <a:xfrm>
              <a:off x="6456859" y="4272918"/>
              <a:ext cx="3968710" cy="1979961"/>
              <a:chOff x="6456859" y="4272918"/>
              <a:chExt cx="3968710" cy="1979961"/>
            </a:xfrm>
          </p:grpSpPr>
          <p:sp>
            <p:nvSpPr>
              <p:cNvPr id="32" name="任意多边形 31"/>
              <p:cNvSpPr/>
              <p:nvPr/>
            </p:nvSpPr>
            <p:spPr>
              <a:xfrm rot="10800000">
                <a:off x="6456859" y="4272918"/>
                <a:ext cx="3968710" cy="892617"/>
              </a:xfrm>
              <a:custGeom>
                <a:avLst/>
                <a:gdLst>
                  <a:gd name="connsiteX0" fmla="*/ 3571103 w 3571103"/>
                  <a:gd name="connsiteY0" fmla="*/ 0 h 803190"/>
                  <a:gd name="connsiteX1" fmla="*/ 259492 w 3571103"/>
                  <a:gd name="connsiteY1" fmla="*/ 0 h 803190"/>
                  <a:gd name="connsiteX2" fmla="*/ 0 w 3571103"/>
                  <a:gd name="connsiteY2" fmla="*/ 420130 h 803190"/>
                  <a:gd name="connsiteX3" fmla="*/ 271849 w 3571103"/>
                  <a:gd name="connsiteY3" fmla="*/ 803190 h 803190"/>
                  <a:gd name="connsiteX4" fmla="*/ 2842054 w 3571103"/>
                  <a:gd name="connsiteY4" fmla="*/ 803190 h 803190"/>
                  <a:gd name="connsiteX5" fmla="*/ 3571103 w 3571103"/>
                  <a:gd name="connsiteY5" fmla="*/ 0 h 803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71103" h="803190">
                    <a:moveTo>
                      <a:pt x="3571103" y="0"/>
                    </a:moveTo>
                    <a:lnTo>
                      <a:pt x="259492" y="0"/>
                    </a:lnTo>
                    <a:lnTo>
                      <a:pt x="0" y="420130"/>
                    </a:lnTo>
                    <a:lnTo>
                      <a:pt x="271849" y="803190"/>
                    </a:lnTo>
                    <a:lnTo>
                      <a:pt x="2842054" y="803190"/>
                    </a:lnTo>
                    <a:lnTo>
                      <a:pt x="3571103" y="0"/>
                    </a:lnTo>
                    <a:close/>
                  </a:path>
                </a:pathLst>
              </a:custGeom>
              <a:solidFill>
                <a:srgbClr val="509F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33" name="五边形 32"/>
              <p:cNvSpPr/>
              <p:nvPr/>
            </p:nvSpPr>
            <p:spPr>
              <a:xfrm rot="5400000">
                <a:off x="6359495" y="5262899"/>
                <a:ext cx="1087344" cy="892616"/>
              </a:xfrm>
              <a:prstGeom prst="homePlate">
                <a:avLst>
                  <a:gd name="adj" fmla="val 31538"/>
                </a:avLst>
              </a:prstGeom>
              <a:solidFill>
                <a:srgbClr val="509FA4">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sp>
          <p:nvSpPr>
            <p:cNvPr id="30" name="Freeform 31"/>
            <p:cNvSpPr>
              <a:spLocks noEditPoints="1"/>
            </p:cNvSpPr>
            <p:nvPr/>
          </p:nvSpPr>
          <p:spPr bwMode="auto">
            <a:xfrm>
              <a:off x="6782443" y="5404335"/>
              <a:ext cx="346769" cy="436089"/>
            </a:xfrm>
            <a:custGeom>
              <a:avLst/>
              <a:gdLst>
                <a:gd name="T0" fmla="*/ 82 w 484"/>
                <a:gd name="T1" fmla="*/ 166 h 606"/>
                <a:gd name="T2" fmla="*/ 82 w 484"/>
                <a:gd name="T3" fmla="*/ 186 h 606"/>
                <a:gd name="T4" fmla="*/ 331 w 484"/>
                <a:gd name="T5" fmla="*/ 193 h 606"/>
                <a:gd name="T6" fmla="*/ 331 w 484"/>
                <a:gd name="T7" fmla="*/ 173 h 606"/>
                <a:gd name="T8" fmla="*/ 387 w 484"/>
                <a:gd name="T9" fmla="*/ 556 h 606"/>
                <a:gd name="T10" fmla="*/ 388 w 484"/>
                <a:gd name="T11" fmla="*/ 564 h 606"/>
                <a:gd name="T12" fmla="*/ 418 w 484"/>
                <a:gd name="T13" fmla="*/ 594 h 606"/>
                <a:gd name="T14" fmla="*/ 474 w 484"/>
                <a:gd name="T15" fmla="*/ 581 h 606"/>
                <a:gd name="T16" fmla="*/ 474 w 484"/>
                <a:gd name="T17" fmla="*/ 531 h 606"/>
                <a:gd name="T18" fmla="*/ 444 w 484"/>
                <a:gd name="T19" fmla="*/ 501 h 606"/>
                <a:gd name="T20" fmla="*/ 418 w 484"/>
                <a:gd name="T21" fmla="*/ 519 h 606"/>
                <a:gd name="T22" fmla="*/ 384 w 484"/>
                <a:gd name="T23" fmla="*/ 553 h 606"/>
                <a:gd name="T24" fmla="*/ 218 w 484"/>
                <a:gd name="T25" fmla="*/ 354 h 606"/>
                <a:gd name="T26" fmla="*/ 229 w 484"/>
                <a:gd name="T27" fmla="*/ 336 h 606"/>
                <a:gd name="T28" fmla="*/ 207 w 484"/>
                <a:gd name="T29" fmla="*/ 320 h 606"/>
                <a:gd name="T30" fmla="*/ 207 w 484"/>
                <a:gd name="T31" fmla="*/ 327 h 606"/>
                <a:gd name="T32" fmla="*/ 246 w 484"/>
                <a:gd name="T33" fmla="*/ 422 h 606"/>
                <a:gd name="T34" fmla="*/ 297 w 484"/>
                <a:gd name="T35" fmla="*/ 364 h 606"/>
                <a:gd name="T36" fmla="*/ 296 w 484"/>
                <a:gd name="T37" fmla="*/ 357 h 606"/>
                <a:gd name="T38" fmla="*/ 224 w 484"/>
                <a:gd name="T39" fmla="*/ 362 h 606"/>
                <a:gd name="T40" fmla="*/ 224 w 484"/>
                <a:gd name="T41" fmla="*/ 368 h 606"/>
                <a:gd name="T42" fmla="*/ 246 w 484"/>
                <a:gd name="T43" fmla="*/ 422 h 606"/>
                <a:gd name="T44" fmla="*/ 429 w 484"/>
                <a:gd name="T45" fmla="*/ 493 h 606"/>
                <a:gd name="T46" fmla="*/ 429 w 484"/>
                <a:gd name="T47" fmla="*/ 487 h 606"/>
                <a:gd name="T48" fmla="*/ 394 w 484"/>
                <a:gd name="T49" fmla="*/ 451 h 606"/>
                <a:gd name="T50" fmla="*/ 256 w 484"/>
                <a:gd name="T51" fmla="*/ 425 h 606"/>
                <a:gd name="T52" fmla="*/ 256 w 484"/>
                <a:gd name="T53" fmla="*/ 432 h 606"/>
                <a:gd name="T54" fmla="*/ 354 w 484"/>
                <a:gd name="T55" fmla="*/ 530 h 606"/>
                <a:gd name="T56" fmla="*/ 395 w 484"/>
                <a:gd name="T57" fmla="*/ 528 h 606"/>
                <a:gd name="T58" fmla="*/ 20 w 484"/>
                <a:gd name="T59" fmla="*/ 150 h 606"/>
                <a:gd name="T60" fmla="*/ 89 w 484"/>
                <a:gd name="T61" fmla="*/ 152 h 606"/>
                <a:gd name="T62" fmla="*/ 141 w 484"/>
                <a:gd name="T63" fmla="*/ 100 h 606"/>
                <a:gd name="T64" fmla="*/ 141 w 484"/>
                <a:gd name="T65" fmla="*/ 93 h 606"/>
                <a:gd name="T66" fmla="*/ 383 w 484"/>
                <a:gd name="T67" fmla="*/ 27 h 606"/>
                <a:gd name="T68" fmla="*/ 394 w 484"/>
                <a:gd name="T69" fmla="*/ 422 h 606"/>
                <a:gd name="T70" fmla="*/ 414 w 484"/>
                <a:gd name="T71" fmla="*/ 449 h 606"/>
                <a:gd name="T72" fmla="*/ 414 w 484"/>
                <a:gd name="T73" fmla="*/ 39 h 606"/>
                <a:gd name="T74" fmla="*/ 383 w 484"/>
                <a:gd name="T75" fmla="*/ 0 h 606"/>
                <a:gd name="T76" fmla="*/ 121 w 484"/>
                <a:gd name="T77" fmla="*/ 2 h 606"/>
                <a:gd name="T78" fmla="*/ 0 w 484"/>
                <a:gd name="T79" fmla="*/ 123 h 606"/>
                <a:gd name="T80" fmla="*/ 0 w 484"/>
                <a:gd name="T81" fmla="*/ 492 h 606"/>
                <a:gd name="T82" fmla="*/ 32 w 484"/>
                <a:gd name="T83" fmla="*/ 530 h 606"/>
                <a:gd name="T84" fmla="*/ 319 w 484"/>
                <a:gd name="T85" fmla="*/ 524 h 606"/>
                <a:gd name="T86" fmla="*/ 305 w 484"/>
                <a:gd name="T87" fmla="*/ 503 h 606"/>
                <a:gd name="T88" fmla="*/ 20 w 484"/>
                <a:gd name="T89" fmla="*/ 492 h 606"/>
                <a:gd name="T90" fmla="*/ 20 w 484"/>
                <a:gd name="T91" fmla="*/ 150 h 606"/>
                <a:gd name="T92" fmla="*/ 156 w 484"/>
                <a:gd name="T93" fmla="*/ 321 h 606"/>
                <a:gd name="T94" fmla="*/ 156 w 484"/>
                <a:gd name="T95" fmla="*/ 301 h 606"/>
                <a:gd name="T96" fmla="*/ 82 w 484"/>
                <a:gd name="T97" fmla="*/ 294 h 606"/>
                <a:gd name="T98" fmla="*/ 82 w 484"/>
                <a:gd name="T99" fmla="*/ 315 h 606"/>
                <a:gd name="T100" fmla="*/ 82 w 484"/>
                <a:gd name="T101" fmla="*/ 272 h 606"/>
                <a:gd name="T102" fmla="*/ 331 w 484"/>
                <a:gd name="T103" fmla="*/ 279 h 606"/>
                <a:gd name="T104" fmla="*/ 331 w 484"/>
                <a:gd name="T105" fmla="*/ 258 h 606"/>
                <a:gd name="T106" fmla="*/ 82 w 484"/>
                <a:gd name="T107" fmla="*/ 252 h 606"/>
                <a:gd name="T108" fmla="*/ 82 w 484"/>
                <a:gd name="T109" fmla="*/ 272 h 606"/>
                <a:gd name="T110" fmla="*/ 82 w 484"/>
                <a:gd name="T111" fmla="*/ 236 h 606"/>
                <a:gd name="T112" fmla="*/ 331 w 484"/>
                <a:gd name="T113" fmla="*/ 229 h 606"/>
                <a:gd name="T114" fmla="*/ 331 w 484"/>
                <a:gd name="T115" fmla="*/ 209 h 606"/>
                <a:gd name="T116" fmla="*/ 82 w 484"/>
                <a:gd name="T117" fmla="*/ 216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84" h="606">
                  <a:moveTo>
                    <a:pt x="331" y="166"/>
                  </a:moveTo>
                  <a:lnTo>
                    <a:pt x="82" y="166"/>
                  </a:lnTo>
                  <a:lnTo>
                    <a:pt x="82" y="173"/>
                  </a:lnTo>
                  <a:lnTo>
                    <a:pt x="82" y="186"/>
                  </a:lnTo>
                  <a:lnTo>
                    <a:pt x="82" y="193"/>
                  </a:lnTo>
                  <a:lnTo>
                    <a:pt x="331" y="193"/>
                  </a:lnTo>
                  <a:lnTo>
                    <a:pt x="331" y="186"/>
                  </a:lnTo>
                  <a:lnTo>
                    <a:pt x="331" y="173"/>
                  </a:lnTo>
                  <a:lnTo>
                    <a:pt x="331" y="166"/>
                  </a:lnTo>
                  <a:close/>
                  <a:moveTo>
                    <a:pt x="387" y="556"/>
                  </a:moveTo>
                  <a:lnTo>
                    <a:pt x="384" y="560"/>
                  </a:lnTo>
                  <a:lnTo>
                    <a:pt x="388" y="564"/>
                  </a:lnTo>
                  <a:lnTo>
                    <a:pt x="408" y="583"/>
                  </a:lnTo>
                  <a:lnTo>
                    <a:pt x="418" y="594"/>
                  </a:lnTo>
                  <a:cubicBezTo>
                    <a:pt x="430" y="606"/>
                    <a:pt x="450" y="606"/>
                    <a:pt x="462" y="594"/>
                  </a:cubicBezTo>
                  <a:lnTo>
                    <a:pt x="474" y="581"/>
                  </a:lnTo>
                  <a:cubicBezTo>
                    <a:pt x="481" y="575"/>
                    <a:pt x="484" y="565"/>
                    <a:pt x="483" y="556"/>
                  </a:cubicBezTo>
                  <a:cubicBezTo>
                    <a:pt x="484" y="547"/>
                    <a:pt x="481" y="538"/>
                    <a:pt x="474" y="531"/>
                  </a:cubicBezTo>
                  <a:lnTo>
                    <a:pt x="462" y="519"/>
                  </a:lnTo>
                  <a:lnTo>
                    <a:pt x="444" y="501"/>
                  </a:lnTo>
                  <a:lnTo>
                    <a:pt x="440" y="497"/>
                  </a:lnTo>
                  <a:lnTo>
                    <a:pt x="418" y="519"/>
                  </a:lnTo>
                  <a:lnTo>
                    <a:pt x="412" y="525"/>
                  </a:lnTo>
                  <a:lnTo>
                    <a:pt x="384" y="553"/>
                  </a:lnTo>
                  <a:lnTo>
                    <a:pt x="387" y="556"/>
                  </a:lnTo>
                  <a:close/>
                  <a:moveTo>
                    <a:pt x="218" y="354"/>
                  </a:moveTo>
                  <a:lnTo>
                    <a:pt x="234" y="338"/>
                  </a:lnTo>
                  <a:lnTo>
                    <a:pt x="229" y="336"/>
                  </a:lnTo>
                  <a:lnTo>
                    <a:pt x="234" y="331"/>
                  </a:lnTo>
                  <a:lnTo>
                    <a:pt x="207" y="320"/>
                  </a:lnTo>
                  <a:lnTo>
                    <a:pt x="211" y="328"/>
                  </a:lnTo>
                  <a:lnTo>
                    <a:pt x="207" y="327"/>
                  </a:lnTo>
                  <a:lnTo>
                    <a:pt x="218" y="354"/>
                  </a:lnTo>
                  <a:close/>
                  <a:moveTo>
                    <a:pt x="246" y="422"/>
                  </a:moveTo>
                  <a:lnTo>
                    <a:pt x="302" y="366"/>
                  </a:lnTo>
                  <a:lnTo>
                    <a:pt x="297" y="364"/>
                  </a:lnTo>
                  <a:lnTo>
                    <a:pt x="302" y="359"/>
                  </a:lnTo>
                  <a:lnTo>
                    <a:pt x="296" y="357"/>
                  </a:lnTo>
                  <a:lnTo>
                    <a:pt x="249" y="337"/>
                  </a:lnTo>
                  <a:lnTo>
                    <a:pt x="224" y="362"/>
                  </a:lnTo>
                  <a:lnTo>
                    <a:pt x="226" y="366"/>
                  </a:lnTo>
                  <a:lnTo>
                    <a:pt x="224" y="368"/>
                  </a:lnTo>
                  <a:lnTo>
                    <a:pt x="243" y="416"/>
                  </a:lnTo>
                  <a:lnTo>
                    <a:pt x="246" y="422"/>
                  </a:lnTo>
                  <a:close/>
                  <a:moveTo>
                    <a:pt x="412" y="511"/>
                  </a:moveTo>
                  <a:lnTo>
                    <a:pt x="429" y="493"/>
                  </a:lnTo>
                  <a:lnTo>
                    <a:pt x="426" y="490"/>
                  </a:lnTo>
                  <a:lnTo>
                    <a:pt x="429" y="487"/>
                  </a:lnTo>
                  <a:lnTo>
                    <a:pt x="414" y="472"/>
                  </a:lnTo>
                  <a:lnTo>
                    <a:pt x="394" y="451"/>
                  </a:lnTo>
                  <a:lnTo>
                    <a:pt x="312" y="369"/>
                  </a:lnTo>
                  <a:lnTo>
                    <a:pt x="256" y="425"/>
                  </a:lnTo>
                  <a:lnTo>
                    <a:pt x="260" y="429"/>
                  </a:lnTo>
                  <a:lnTo>
                    <a:pt x="256" y="432"/>
                  </a:lnTo>
                  <a:lnTo>
                    <a:pt x="334" y="510"/>
                  </a:lnTo>
                  <a:lnTo>
                    <a:pt x="354" y="530"/>
                  </a:lnTo>
                  <a:lnTo>
                    <a:pt x="374" y="549"/>
                  </a:lnTo>
                  <a:lnTo>
                    <a:pt x="395" y="528"/>
                  </a:lnTo>
                  <a:lnTo>
                    <a:pt x="412" y="511"/>
                  </a:lnTo>
                  <a:close/>
                  <a:moveTo>
                    <a:pt x="20" y="150"/>
                  </a:moveTo>
                  <a:lnTo>
                    <a:pt x="89" y="152"/>
                  </a:lnTo>
                  <a:lnTo>
                    <a:pt x="89" y="152"/>
                  </a:lnTo>
                  <a:lnTo>
                    <a:pt x="89" y="152"/>
                  </a:lnTo>
                  <a:cubicBezTo>
                    <a:pt x="118" y="152"/>
                    <a:pt x="141" y="129"/>
                    <a:pt x="141" y="100"/>
                  </a:cubicBezTo>
                  <a:lnTo>
                    <a:pt x="141" y="94"/>
                  </a:lnTo>
                  <a:lnTo>
                    <a:pt x="141" y="93"/>
                  </a:lnTo>
                  <a:lnTo>
                    <a:pt x="141" y="27"/>
                  </a:lnTo>
                  <a:lnTo>
                    <a:pt x="383" y="27"/>
                  </a:lnTo>
                  <a:cubicBezTo>
                    <a:pt x="389" y="27"/>
                    <a:pt x="394" y="32"/>
                    <a:pt x="394" y="38"/>
                  </a:cubicBezTo>
                  <a:lnTo>
                    <a:pt x="394" y="422"/>
                  </a:lnTo>
                  <a:lnTo>
                    <a:pt x="394" y="429"/>
                  </a:lnTo>
                  <a:lnTo>
                    <a:pt x="414" y="449"/>
                  </a:lnTo>
                  <a:lnTo>
                    <a:pt x="414" y="443"/>
                  </a:lnTo>
                  <a:lnTo>
                    <a:pt x="414" y="39"/>
                  </a:lnTo>
                  <a:lnTo>
                    <a:pt x="414" y="32"/>
                  </a:lnTo>
                  <a:cubicBezTo>
                    <a:pt x="414" y="14"/>
                    <a:pt x="400" y="0"/>
                    <a:pt x="383" y="0"/>
                  </a:cubicBezTo>
                  <a:lnTo>
                    <a:pt x="123" y="0"/>
                  </a:lnTo>
                  <a:lnTo>
                    <a:pt x="121" y="2"/>
                  </a:lnTo>
                  <a:lnTo>
                    <a:pt x="1" y="122"/>
                  </a:lnTo>
                  <a:lnTo>
                    <a:pt x="0" y="123"/>
                  </a:lnTo>
                  <a:lnTo>
                    <a:pt x="0" y="130"/>
                  </a:lnTo>
                  <a:lnTo>
                    <a:pt x="0" y="492"/>
                  </a:lnTo>
                  <a:lnTo>
                    <a:pt x="0" y="499"/>
                  </a:lnTo>
                  <a:cubicBezTo>
                    <a:pt x="0" y="516"/>
                    <a:pt x="14" y="530"/>
                    <a:pt x="32" y="530"/>
                  </a:cubicBezTo>
                  <a:lnTo>
                    <a:pt x="326" y="530"/>
                  </a:lnTo>
                  <a:lnTo>
                    <a:pt x="319" y="524"/>
                  </a:lnTo>
                  <a:lnTo>
                    <a:pt x="326" y="524"/>
                  </a:lnTo>
                  <a:lnTo>
                    <a:pt x="305" y="503"/>
                  </a:lnTo>
                  <a:lnTo>
                    <a:pt x="32" y="503"/>
                  </a:lnTo>
                  <a:cubicBezTo>
                    <a:pt x="25" y="503"/>
                    <a:pt x="21" y="498"/>
                    <a:pt x="20" y="492"/>
                  </a:cubicBezTo>
                  <a:lnTo>
                    <a:pt x="20" y="492"/>
                  </a:lnTo>
                  <a:lnTo>
                    <a:pt x="20" y="150"/>
                  </a:lnTo>
                  <a:close/>
                  <a:moveTo>
                    <a:pt x="82" y="321"/>
                  </a:moveTo>
                  <a:lnTo>
                    <a:pt x="156" y="321"/>
                  </a:lnTo>
                  <a:lnTo>
                    <a:pt x="156" y="315"/>
                  </a:lnTo>
                  <a:lnTo>
                    <a:pt x="156" y="301"/>
                  </a:lnTo>
                  <a:lnTo>
                    <a:pt x="156" y="294"/>
                  </a:lnTo>
                  <a:lnTo>
                    <a:pt x="82" y="294"/>
                  </a:lnTo>
                  <a:lnTo>
                    <a:pt x="82" y="301"/>
                  </a:lnTo>
                  <a:lnTo>
                    <a:pt x="82" y="315"/>
                  </a:lnTo>
                  <a:lnTo>
                    <a:pt x="82" y="321"/>
                  </a:lnTo>
                  <a:close/>
                  <a:moveTo>
                    <a:pt x="82" y="272"/>
                  </a:moveTo>
                  <a:lnTo>
                    <a:pt x="82" y="279"/>
                  </a:lnTo>
                  <a:lnTo>
                    <a:pt x="331" y="279"/>
                  </a:lnTo>
                  <a:lnTo>
                    <a:pt x="331" y="272"/>
                  </a:lnTo>
                  <a:lnTo>
                    <a:pt x="331" y="258"/>
                  </a:lnTo>
                  <a:lnTo>
                    <a:pt x="331" y="252"/>
                  </a:lnTo>
                  <a:lnTo>
                    <a:pt x="82" y="252"/>
                  </a:lnTo>
                  <a:lnTo>
                    <a:pt x="82" y="258"/>
                  </a:lnTo>
                  <a:lnTo>
                    <a:pt x="82" y="272"/>
                  </a:lnTo>
                  <a:close/>
                  <a:moveTo>
                    <a:pt x="82" y="229"/>
                  </a:moveTo>
                  <a:lnTo>
                    <a:pt x="82" y="236"/>
                  </a:lnTo>
                  <a:lnTo>
                    <a:pt x="331" y="236"/>
                  </a:lnTo>
                  <a:lnTo>
                    <a:pt x="331" y="229"/>
                  </a:lnTo>
                  <a:lnTo>
                    <a:pt x="331" y="216"/>
                  </a:lnTo>
                  <a:lnTo>
                    <a:pt x="331" y="209"/>
                  </a:lnTo>
                  <a:lnTo>
                    <a:pt x="82" y="209"/>
                  </a:lnTo>
                  <a:lnTo>
                    <a:pt x="82" y="216"/>
                  </a:lnTo>
                  <a:lnTo>
                    <a:pt x="82" y="229"/>
                  </a:lnTo>
                  <a:close/>
                </a:path>
              </a:pathLst>
            </a:custGeom>
            <a:solidFill>
              <a:srgbClr val="FCFCFC"/>
            </a:solidFill>
            <a:ln>
              <a:noFill/>
            </a:ln>
          </p:spPr>
          <p:txBody>
            <a:bodyPr vert="horz" wrap="square" lIns="91440" tIns="45720" rIns="91440" bIns="45720" numCol="1" anchor="t" anchorCtr="0" compatLnSpc="1"/>
            <a:lstStyle/>
            <a:p>
              <a:endParaRPr lang="zh-CN" altLang="en-US">
                <a:solidFill>
                  <a:schemeClr val="accent2"/>
                </a:solidFill>
                <a:cs typeface="+mn-ea"/>
                <a:sym typeface="+mn-lt"/>
              </a:endParaRPr>
            </a:p>
          </p:txBody>
        </p:sp>
        <p:sp>
          <p:nvSpPr>
            <p:cNvPr id="31" name="矩形 30"/>
            <p:cNvSpPr/>
            <p:nvPr/>
          </p:nvSpPr>
          <p:spPr>
            <a:xfrm flipH="1">
              <a:off x="7158442" y="4526626"/>
              <a:ext cx="3086706" cy="504189"/>
            </a:xfrm>
            <a:prstGeom prst="rect">
              <a:avLst/>
            </a:prstGeom>
            <a:ln>
              <a:noFill/>
            </a:ln>
          </p:spPr>
          <p:txBody>
            <a:bodyPr wrap="square">
              <a:spAutoFit/>
            </a:bodyPr>
            <a:lstStyle/>
            <a:p>
              <a:pPr algn="ctr"/>
              <a:r>
                <a:rPr lang="en-US" altLang="zh-CN" sz="1500" b="1" dirty="0">
                  <a:solidFill>
                    <a:srgbClr val="FCFCFC"/>
                  </a:solidFill>
                  <a:cs typeface="+mn-ea"/>
                  <a:sym typeface="+mn-lt"/>
                </a:rPr>
                <a:t>STEP     04</a:t>
              </a:r>
              <a:endParaRPr lang="en-US" altLang="zh-CN" sz="1500" b="1" dirty="0">
                <a:solidFill>
                  <a:srgbClr val="FCFCFC"/>
                </a:solidFill>
                <a:cs typeface="+mn-ea"/>
                <a:sym typeface="+mn-lt"/>
              </a:endParaRPr>
            </a:p>
          </p:txBody>
        </p:sp>
      </p:grpSp>
      <p:sp>
        <p:nvSpPr>
          <p:cNvPr id="35" name="矩形 34"/>
          <p:cNvSpPr/>
          <p:nvPr/>
        </p:nvSpPr>
        <p:spPr>
          <a:xfrm rot="2700000">
            <a:off x="5476389" y="3182666"/>
            <a:ext cx="1244790" cy="1244407"/>
          </a:xfrm>
          <a:prstGeom prst="rect">
            <a:avLst/>
          </a:prstGeom>
          <a:solidFill>
            <a:srgbClr val="009B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7" name="Freeform 164"/>
          <p:cNvSpPr>
            <a:spLocks noEditPoints="1"/>
          </p:cNvSpPr>
          <p:nvPr/>
        </p:nvSpPr>
        <p:spPr bwMode="auto">
          <a:xfrm>
            <a:off x="5905768" y="3602685"/>
            <a:ext cx="380464" cy="404367"/>
          </a:xfrm>
          <a:custGeom>
            <a:avLst/>
            <a:gdLst>
              <a:gd name="T0" fmla="*/ 75 w 89"/>
              <a:gd name="T1" fmla="*/ 22 h 95"/>
              <a:gd name="T2" fmla="*/ 89 w 89"/>
              <a:gd name="T3" fmla="*/ 53 h 95"/>
              <a:gd name="T4" fmla="*/ 78 w 89"/>
              <a:gd name="T5" fmla="*/ 80 h 95"/>
              <a:gd name="T6" fmla="*/ 47 w 89"/>
              <a:gd name="T7" fmla="*/ 53 h 95"/>
              <a:gd name="T8" fmla="*/ 75 w 89"/>
              <a:gd name="T9" fmla="*/ 22 h 95"/>
              <a:gd name="T10" fmla="*/ 76 w 89"/>
              <a:gd name="T11" fmla="*/ 83 h 95"/>
              <a:gd name="T12" fmla="*/ 69 w 89"/>
              <a:gd name="T13" fmla="*/ 88 h 95"/>
              <a:gd name="T14" fmla="*/ 74 w 89"/>
              <a:gd name="T15" fmla="*/ 81 h 95"/>
              <a:gd name="T16" fmla="*/ 76 w 89"/>
              <a:gd name="T17" fmla="*/ 83 h 95"/>
              <a:gd name="T18" fmla="*/ 64 w 89"/>
              <a:gd name="T19" fmla="*/ 92 h 95"/>
              <a:gd name="T20" fmla="*/ 72 w 89"/>
              <a:gd name="T21" fmla="*/ 79 h 95"/>
              <a:gd name="T22" fmla="*/ 70 w 89"/>
              <a:gd name="T23" fmla="*/ 77 h 95"/>
              <a:gd name="T24" fmla="*/ 60 w 89"/>
              <a:gd name="T25" fmla="*/ 94 h 95"/>
              <a:gd name="T26" fmla="*/ 64 w 89"/>
              <a:gd name="T27" fmla="*/ 92 h 95"/>
              <a:gd name="T28" fmla="*/ 58 w 89"/>
              <a:gd name="T29" fmla="*/ 91 h 95"/>
              <a:gd name="T30" fmla="*/ 67 w 89"/>
              <a:gd name="T31" fmla="*/ 75 h 95"/>
              <a:gd name="T32" fmla="*/ 65 w 89"/>
              <a:gd name="T33" fmla="*/ 74 h 95"/>
              <a:gd name="T34" fmla="*/ 57 w 89"/>
              <a:gd name="T35" fmla="*/ 88 h 95"/>
              <a:gd name="T36" fmla="*/ 58 w 89"/>
              <a:gd name="T37" fmla="*/ 91 h 95"/>
              <a:gd name="T38" fmla="*/ 56 w 89"/>
              <a:gd name="T39" fmla="*/ 84 h 95"/>
              <a:gd name="T40" fmla="*/ 63 w 89"/>
              <a:gd name="T41" fmla="*/ 72 h 95"/>
              <a:gd name="T42" fmla="*/ 61 w 89"/>
              <a:gd name="T43" fmla="*/ 70 h 95"/>
              <a:gd name="T44" fmla="*/ 55 w 89"/>
              <a:gd name="T45" fmla="*/ 81 h 95"/>
              <a:gd name="T46" fmla="*/ 56 w 89"/>
              <a:gd name="T47" fmla="*/ 84 h 95"/>
              <a:gd name="T48" fmla="*/ 53 w 89"/>
              <a:gd name="T49" fmla="*/ 78 h 95"/>
              <a:gd name="T50" fmla="*/ 59 w 89"/>
              <a:gd name="T51" fmla="*/ 68 h 95"/>
              <a:gd name="T52" fmla="*/ 57 w 89"/>
              <a:gd name="T53" fmla="*/ 66 h 95"/>
              <a:gd name="T54" fmla="*/ 52 w 89"/>
              <a:gd name="T55" fmla="*/ 75 h 95"/>
              <a:gd name="T56" fmla="*/ 53 w 89"/>
              <a:gd name="T57" fmla="*/ 78 h 95"/>
              <a:gd name="T58" fmla="*/ 51 w 89"/>
              <a:gd name="T59" fmla="*/ 71 h 95"/>
              <a:gd name="T60" fmla="*/ 55 w 89"/>
              <a:gd name="T61" fmla="*/ 64 h 95"/>
              <a:gd name="T62" fmla="*/ 53 w 89"/>
              <a:gd name="T63" fmla="*/ 62 h 95"/>
              <a:gd name="T64" fmla="*/ 50 w 89"/>
              <a:gd name="T65" fmla="*/ 68 h 95"/>
              <a:gd name="T66" fmla="*/ 51 w 89"/>
              <a:gd name="T67" fmla="*/ 71 h 95"/>
              <a:gd name="T68" fmla="*/ 48 w 89"/>
              <a:gd name="T69" fmla="*/ 65 h 95"/>
              <a:gd name="T70" fmla="*/ 51 w 89"/>
              <a:gd name="T71" fmla="*/ 61 h 95"/>
              <a:gd name="T72" fmla="*/ 49 w 89"/>
              <a:gd name="T73" fmla="*/ 59 h 95"/>
              <a:gd name="T74" fmla="*/ 47 w 89"/>
              <a:gd name="T75" fmla="*/ 61 h 95"/>
              <a:gd name="T76" fmla="*/ 48 w 89"/>
              <a:gd name="T77" fmla="*/ 65 h 95"/>
              <a:gd name="T78" fmla="*/ 46 w 89"/>
              <a:gd name="T79" fmla="*/ 58 h 95"/>
              <a:gd name="T80" fmla="*/ 45 w 89"/>
              <a:gd name="T81" fmla="*/ 55 h 95"/>
              <a:gd name="T82" fmla="*/ 47 w 89"/>
              <a:gd name="T83" fmla="*/ 57 h 95"/>
              <a:gd name="T84" fmla="*/ 46 w 89"/>
              <a:gd name="T85" fmla="*/ 58 h 95"/>
              <a:gd name="T86" fmla="*/ 59 w 89"/>
              <a:gd name="T87" fmla="*/ 17 h 95"/>
              <a:gd name="T88" fmla="*/ 41 w 89"/>
              <a:gd name="T89" fmla="*/ 54 h 95"/>
              <a:gd name="T90" fmla="*/ 36 w 89"/>
              <a:gd name="T91" fmla="*/ 13 h 95"/>
              <a:gd name="T92" fmla="*/ 0 w 89"/>
              <a:gd name="T93" fmla="*/ 54 h 95"/>
              <a:gd name="T94" fmla="*/ 41 w 89"/>
              <a:gd name="T95" fmla="*/ 95 h 95"/>
              <a:gd name="T96" fmla="*/ 55 w 89"/>
              <a:gd name="T97" fmla="*/ 93 h 95"/>
              <a:gd name="T98" fmla="*/ 41 w 89"/>
              <a:gd name="T99" fmla="*/ 54 h 95"/>
              <a:gd name="T100" fmla="*/ 68 w 89"/>
              <a:gd name="T101" fmla="*/ 23 h 95"/>
              <a:gd name="T102" fmla="*/ 59 w 89"/>
              <a:gd name="T103" fmla="*/ 17 h 95"/>
              <a:gd name="T104" fmla="*/ 43 w 89"/>
              <a:gd name="T105" fmla="*/ 0 h 95"/>
              <a:gd name="T106" fmla="*/ 38 w 89"/>
              <a:gd name="T107" fmla="*/ 0 h 95"/>
              <a:gd name="T108" fmla="*/ 43 w 89"/>
              <a:gd name="T109" fmla="*/ 41 h 95"/>
              <a:gd name="T110" fmla="*/ 61 w 89"/>
              <a:gd name="T111" fmla="*/ 4 h 95"/>
              <a:gd name="T112" fmla="*/ 43 w 89"/>
              <a:gd name="T11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95">
                <a:moveTo>
                  <a:pt x="75" y="22"/>
                </a:moveTo>
                <a:cubicBezTo>
                  <a:pt x="83" y="29"/>
                  <a:pt x="89" y="40"/>
                  <a:pt x="89" y="53"/>
                </a:cubicBezTo>
                <a:cubicBezTo>
                  <a:pt x="89" y="63"/>
                  <a:pt x="85" y="73"/>
                  <a:pt x="78" y="80"/>
                </a:cubicBezTo>
                <a:cubicBezTo>
                  <a:pt x="47" y="53"/>
                  <a:pt x="47" y="53"/>
                  <a:pt x="47" y="53"/>
                </a:cubicBezTo>
                <a:cubicBezTo>
                  <a:pt x="75" y="22"/>
                  <a:pt x="75" y="22"/>
                  <a:pt x="75" y="22"/>
                </a:cubicBezTo>
                <a:close/>
                <a:moveTo>
                  <a:pt x="76" y="83"/>
                </a:moveTo>
                <a:cubicBezTo>
                  <a:pt x="74" y="85"/>
                  <a:pt x="72" y="87"/>
                  <a:pt x="69" y="88"/>
                </a:cubicBezTo>
                <a:cubicBezTo>
                  <a:pt x="74" y="81"/>
                  <a:pt x="74" y="81"/>
                  <a:pt x="74" y="81"/>
                </a:cubicBezTo>
                <a:cubicBezTo>
                  <a:pt x="76" y="83"/>
                  <a:pt x="76" y="83"/>
                  <a:pt x="76" y="83"/>
                </a:cubicBezTo>
                <a:close/>
                <a:moveTo>
                  <a:pt x="64" y="92"/>
                </a:moveTo>
                <a:cubicBezTo>
                  <a:pt x="72" y="79"/>
                  <a:pt x="72" y="79"/>
                  <a:pt x="72" y="79"/>
                </a:cubicBezTo>
                <a:cubicBezTo>
                  <a:pt x="70" y="77"/>
                  <a:pt x="70" y="77"/>
                  <a:pt x="70" y="77"/>
                </a:cubicBezTo>
                <a:cubicBezTo>
                  <a:pt x="60" y="94"/>
                  <a:pt x="60" y="94"/>
                  <a:pt x="60" y="94"/>
                </a:cubicBezTo>
                <a:cubicBezTo>
                  <a:pt x="61" y="93"/>
                  <a:pt x="63" y="92"/>
                  <a:pt x="64" y="92"/>
                </a:cubicBezTo>
                <a:close/>
                <a:moveTo>
                  <a:pt x="58" y="91"/>
                </a:moveTo>
                <a:cubicBezTo>
                  <a:pt x="67" y="75"/>
                  <a:pt x="67" y="75"/>
                  <a:pt x="67" y="75"/>
                </a:cubicBezTo>
                <a:cubicBezTo>
                  <a:pt x="65" y="74"/>
                  <a:pt x="65" y="74"/>
                  <a:pt x="65" y="74"/>
                </a:cubicBezTo>
                <a:cubicBezTo>
                  <a:pt x="57" y="88"/>
                  <a:pt x="57" y="88"/>
                  <a:pt x="57" y="88"/>
                </a:cubicBezTo>
                <a:cubicBezTo>
                  <a:pt x="58" y="91"/>
                  <a:pt x="58" y="91"/>
                  <a:pt x="58" y="91"/>
                </a:cubicBezTo>
                <a:close/>
                <a:moveTo>
                  <a:pt x="56" y="84"/>
                </a:moveTo>
                <a:cubicBezTo>
                  <a:pt x="63" y="72"/>
                  <a:pt x="63" y="72"/>
                  <a:pt x="63" y="72"/>
                </a:cubicBezTo>
                <a:cubicBezTo>
                  <a:pt x="61" y="70"/>
                  <a:pt x="61" y="70"/>
                  <a:pt x="61" y="70"/>
                </a:cubicBezTo>
                <a:cubicBezTo>
                  <a:pt x="55" y="81"/>
                  <a:pt x="55" y="81"/>
                  <a:pt x="55" y="81"/>
                </a:cubicBezTo>
                <a:cubicBezTo>
                  <a:pt x="56" y="84"/>
                  <a:pt x="56" y="84"/>
                  <a:pt x="56" y="84"/>
                </a:cubicBezTo>
                <a:close/>
                <a:moveTo>
                  <a:pt x="53" y="78"/>
                </a:moveTo>
                <a:cubicBezTo>
                  <a:pt x="59" y="68"/>
                  <a:pt x="59" y="68"/>
                  <a:pt x="59" y="68"/>
                </a:cubicBezTo>
                <a:cubicBezTo>
                  <a:pt x="57" y="66"/>
                  <a:pt x="57" y="66"/>
                  <a:pt x="57" y="66"/>
                </a:cubicBezTo>
                <a:cubicBezTo>
                  <a:pt x="52" y="75"/>
                  <a:pt x="52" y="75"/>
                  <a:pt x="52" y="75"/>
                </a:cubicBezTo>
                <a:cubicBezTo>
                  <a:pt x="53" y="78"/>
                  <a:pt x="53" y="78"/>
                  <a:pt x="53"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8" y="65"/>
                </a:moveTo>
                <a:cubicBezTo>
                  <a:pt x="51" y="61"/>
                  <a:pt x="51" y="61"/>
                  <a:pt x="51" y="61"/>
                </a:cubicBezTo>
                <a:cubicBezTo>
                  <a:pt x="49" y="59"/>
                  <a:pt x="49" y="59"/>
                  <a:pt x="49" y="59"/>
                </a:cubicBezTo>
                <a:cubicBezTo>
                  <a:pt x="47" y="61"/>
                  <a:pt x="47" y="61"/>
                  <a:pt x="47" y="61"/>
                </a:cubicBezTo>
                <a:cubicBezTo>
                  <a:pt x="48" y="65"/>
                  <a:pt x="48" y="65"/>
                  <a:pt x="48" y="65"/>
                </a:cubicBezTo>
                <a:close/>
                <a:moveTo>
                  <a:pt x="46" y="58"/>
                </a:moveTo>
                <a:cubicBezTo>
                  <a:pt x="45" y="55"/>
                  <a:pt x="45" y="55"/>
                  <a:pt x="45" y="55"/>
                </a:cubicBezTo>
                <a:cubicBezTo>
                  <a:pt x="47" y="57"/>
                  <a:pt x="47" y="57"/>
                  <a:pt x="47" y="57"/>
                </a:cubicBezTo>
                <a:cubicBezTo>
                  <a:pt x="46" y="58"/>
                  <a:pt x="46" y="58"/>
                  <a:pt x="46" y="58"/>
                </a:cubicBezTo>
                <a:close/>
                <a:moveTo>
                  <a:pt x="59" y="17"/>
                </a:moveTo>
                <a:cubicBezTo>
                  <a:pt x="41" y="54"/>
                  <a:pt x="41" y="54"/>
                  <a:pt x="41" y="54"/>
                </a:cubicBezTo>
                <a:cubicBezTo>
                  <a:pt x="41" y="54"/>
                  <a:pt x="38" y="28"/>
                  <a:pt x="36" y="13"/>
                </a:cubicBezTo>
                <a:cubicBezTo>
                  <a:pt x="16" y="15"/>
                  <a:pt x="0" y="33"/>
                  <a:pt x="0" y="54"/>
                </a:cubicBezTo>
                <a:cubicBezTo>
                  <a:pt x="0" y="77"/>
                  <a:pt x="18" y="95"/>
                  <a:pt x="41" y="95"/>
                </a:cubicBezTo>
                <a:cubicBezTo>
                  <a:pt x="46" y="95"/>
                  <a:pt x="51" y="94"/>
                  <a:pt x="55" y="93"/>
                </a:cubicBezTo>
                <a:cubicBezTo>
                  <a:pt x="41" y="54"/>
                  <a:pt x="41" y="54"/>
                  <a:pt x="41" y="54"/>
                </a:cubicBezTo>
                <a:cubicBezTo>
                  <a:pt x="68" y="23"/>
                  <a:pt x="68" y="23"/>
                  <a:pt x="68" y="23"/>
                </a:cubicBezTo>
                <a:cubicBezTo>
                  <a:pt x="66" y="20"/>
                  <a:pt x="63" y="18"/>
                  <a:pt x="59" y="17"/>
                </a:cubicBezTo>
                <a:close/>
                <a:moveTo>
                  <a:pt x="43" y="0"/>
                </a:moveTo>
                <a:cubicBezTo>
                  <a:pt x="41" y="0"/>
                  <a:pt x="40" y="0"/>
                  <a:pt x="38" y="0"/>
                </a:cubicBezTo>
                <a:cubicBezTo>
                  <a:pt x="40" y="15"/>
                  <a:pt x="43" y="41"/>
                  <a:pt x="43" y="41"/>
                </a:cubicBezTo>
                <a:cubicBezTo>
                  <a:pt x="61" y="4"/>
                  <a:pt x="61" y="4"/>
                  <a:pt x="61" y="4"/>
                </a:cubicBezTo>
                <a:cubicBezTo>
                  <a:pt x="56" y="1"/>
                  <a:pt x="49" y="0"/>
                  <a:pt x="43" y="0"/>
                </a:cubicBezTo>
                <a:close/>
              </a:path>
            </a:pathLst>
          </a:custGeom>
          <a:solidFill>
            <a:schemeClr val="bg2"/>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cs typeface="+mn-ea"/>
              <a:sym typeface="+mn-lt"/>
            </a:endParaRPr>
          </a:p>
        </p:txBody>
      </p:sp>
      <p:grpSp>
        <p:nvGrpSpPr>
          <p:cNvPr id="48" name="组合 47"/>
          <p:cNvGrpSpPr/>
          <p:nvPr/>
        </p:nvGrpSpPr>
        <p:grpSpPr>
          <a:xfrm>
            <a:off x="7338060" y="699135"/>
            <a:ext cx="4853940" cy="2458085"/>
            <a:chOff x="3250524" y="-1747843"/>
            <a:chExt cx="3635987" cy="2458085"/>
          </a:xfrm>
        </p:grpSpPr>
        <p:sp>
          <p:nvSpPr>
            <p:cNvPr id="49" name="文本框 48"/>
            <p:cNvSpPr txBox="1"/>
            <p:nvPr/>
          </p:nvSpPr>
          <p:spPr>
            <a:xfrm>
              <a:off x="3250524" y="-1747843"/>
              <a:ext cx="3163936" cy="398780"/>
            </a:xfrm>
            <a:prstGeom prst="rect">
              <a:avLst/>
            </a:prstGeom>
            <a:noFill/>
          </p:spPr>
          <p:txBody>
            <a:bodyPr wrap="square" rtlCol="0">
              <a:spAutoFit/>
            </a:bodyPr>
            <a:lstStyle/>
            <a:p>
              <a:r>
                <a:rPr lang="zh-CN" altLang="en-US" sz="2000" b="1" spc="150" dirty="0">
                  <a:solidFill>
                    <a:srgbClr val="267CA0"/>
                  </a:solidFill>
                  <a:cs typeface="+mn-ea"/>
                  <a:sym typeface="+mn-lt"/>
                </a:rPr>
                <a:t>（三）脱硫剂市场发展趋势分析</a:t>
              </a:r>
              <a:endParaRPr lang="zh-CN" altLang="en-US" sz="2000" b="1" spc="150" dirty="0">
                <a:solidFill>
                  <a:srgbClr val="267CA0"/>
                </a:solidFill>
                <a:cs typeface="+mn-ea"/>
                <a:sym typeface="+mn-lt"/>
              </a:endParaRPr>
            </a:p>
          </p:txBody>
        </p:sp>
        <p:sp>
          <p:nvSpPr>
            <p:cNvPr id="50" name="文本框 49"/>
            <p:cNvSpPr txBox="1"/>
            <p:nvPr/>
          </p:nvSpPr>
          <p:spPr>
            <a:xfrm>
              <a:off x="3250524" y="-1337633"/>
              <a:ext cx="3635987" cy="2047875"/>
            </a:xfrm>
            <a:prstGeom prst="rect">
              <a:avLst/>
            </a:prstGeom>
            <a:noFill/>
          </p:spPr>
          <p:txBody>
            <a:bodyPr wrap="square" rtlCol="0">
              <a:spAutoFit/>
            </a:bodyPr>
            <a:lstStyle/>
            <a:p>
              <a:pPr>
                <a:lnSpc>
                  <a:spcPct val="130000"/>
                </a:lnSpc>
              </a:pPr>
              <a:r>
                <a:rPr lang="en-US" altLang="zh-CN" sz="1400" spc="100" dirty="0">
                  <a:solidFill>
                    <a:srgbClr val="388BA5"/>
                  </a:solidFill>
                  <a:cs typeface="+mn-ea"/>
                  <a:sym typeface="+mn-lt"/>
                </a:rPr>
                <a:t>随着环保意识的不断加强和相关政策的出台，脱硫剂市场未来发展前景广阔。在应用领域方面，未来脱硫剂将进一步拓展到煤化工、船舶、纸浆造纸等领域。在技术方面，将会出现更加高效、环保的新型脱硫剂，并将不断提高产品质量和稳定性。此外，在市场营销方面，企业将通过提供更好的服务和解决方案，不断提升客户满意度。</a:t>
              </a:r>
              <a:endParaRPr lang="en-US" altLang="zh-CN" sz="1400" spc="100" dirty="0">
                <a:solidFill>
                  <a:srgbClr val="388BA5"/>
                </a:solidFill>
                <a:cs typeface="+mn-ea"/>
                <a:sym typeface="+mn-lt"/>
              </a:endParaRPr>
            </a:p>
          </p:txBody>
        </p:sp>
      </p:grpSp>
      <p:grpSp>
        <p:nvGrpSpPr>
          <p:cNvPr id="51" name="组合 50"/>
          <p:cNvGrpSpPr/>
          <p:nvPr/>
        </p:nvGrpSpPr>
        <p:grpSpPr>
          <a:xfrm>
            <a:off x="7085965" y="4432935"/>
            <a:ext cx="5211445" cy="2458085"/>
            <a:chOff x="3250524" y="-1747843"/>
            <a:chExt cx="3635987" cy="2458085"/>
          </a:xfrm>
        </p:grpSpPr>
        <p:sp>
          <p:nvSpPr>
            <p:cNvPr id="52" name="文本框 51"/>
            <p:cNvSpPr txBox="1"/>
            <p:nvPr/>
          </p:nvSpPr>
          <p:spPr>
            <a:xfrm>
              <a:off x="3250524" y="-1747843"/>
              <a:ext cx="2827891" cy="398780"/>
            </a:xfrm>
            <a:prstGeom prst="rect">
              <a:avLst/>
            </a:prstGeom>
            <a:noFill/>
          </p:spPr>
          <p:txBody>
            <a:bodyPr wrap="square" rtlCol="0">
              <a:spAutoFit/>
            </a:bodyPr>
            <a:lstStyle/>
            <a:p>
              <a:r>
                <a:rPr lang="zh-CN" altLang="en-US" sz="2000" b="1" spc="150" dirty="0">
                  <a:solidFill>
                    <a:srgbClr val="267CA0"/>
                  </a:solidFill>
                  <a:cs typeface="+mn-ea"/>
                  <a:sym typeface="+mn-lt"/>
                </a:rPr>
                <a:t>（四）当前市场存在的问题</a:t>
              </a:r>
              <a:endParaRPr lang="zh-CN" altLang="en-US" sz="2000" b="1" spc="150" dirty="0">
                <a:solidFill>
                  <a:srgbClr val="267CA0"/>
                </a:solidFill>
                <a:cs typeface="+mn-ea"/>
                <a:sym typeface="+mn-lt"/>
              </a:endParaRPr>
            </a:p>
          </p:txBody>
        </p:sp>
        <p:sp>
          <p:nvSpPr>
            <p:cNvPr id="53" name="文本框 52"/>
            <p:cNvSpPr txBox="1"/>
            <p:nvPr/>
          </p:nvSpPr>
          <p:spPr>
            <a:xfrm>
              <a:off x="3250524" y="-1337633"/>
              <a:ext cx="3635987" cy="2047875"/>
            </a:xfrm>
            <a:prstGeom prst="rect">
              <a:avLst/>
            </a:prstGeom>
            <a:noFill/>
          </p:spPr>
          <p:txBody>
            <a:bodyPr wrap="square" rtlCol="0">
              <a:spAutoFit/>
            </a:bodyPr>
            <a:lstStyle/>
            <a:p>
              <a:pPr>
                <a:lnSpc>
                  <a:spcPct val="130000"/>
                </a:lnSpc>
              </a:pPr>
              <a:r>
                <a:rPr lang="en-US" altLang="zh-CN" sz="1400" spc="100" dirty="0">
                  <a:solidFill>
                    <a:srgbClr val="388BA5"/>
                  </a:solidFill>
                  <a:cs typeface="+mn-ea"/>
                  <a:sym typeface="+mn-lt"/>
                </a:rPr>
                <a:t>虽然脱硫剂市场发展前景广阔，但目前市场中也存在一些问题，如过剩产能、产品质量良莠不齐等问题。同时，市场竞争也越来越激烈，各企业需要提高技术水平、降低成本，不断改进产品质量和性能，以提高市场占有率和竞争优势。总的来说，脱硫剂市场规模将持续增长，未来市场需求将进一步扩大，但同时也需要企业不断提高自身能力，不断拓宽应用领域，增加技术投入，以应对日益激烈的市场竞争。</a:t>
              </a:r>
              <a:endParaRPr lang="en-US" altLang="zh-CN" sz="1400" spc="100" dirty="0">
                <a:solidFill>
                  <a:srgbClr val="388BA5"/>
                </a:solidFill>
                <a:cs typeface="+mn-ea"/>
                <a:sym typeface="+mn-lt"/>
              </a:endParaRPr>
            </a:p>
          </p:txBody>
        </p:sp>
      </p:grpSp>
      <p:grpSp>
        <p:nvGrpSpPr>
          <p:cNvPr id="54" name="组合 53"/>
          <p:cNvGrpSpPr/>
          <p:nvPr/>
        </p:nvGrpSpPr>
        <p:grpSpPr>
          <a:xfrm>
            <a:off x="-202" y="1141646"/>
            <a:ext cx="4970145" cy="1887855"/>
            <a:chOff x="1702296" y="-2298388"/>
            <a:chExt cx="4238538" cy="1887855"/>
          </a:xfrm>
        </p:grpSpPr>
        <p:sp>
          <p:nvSpPr>
            <p:cNvPr id="55" name="文本框 54"/>
            <p:cNvSpPr txBox="1"/>
            <p:nvPr/>
          </p:nvSpPr>
          <p:spPr>
            <a:xfrm>
              <a:off x="1702296" y="-2298388"/>
              <a:ext cx="3948821" cy="398780"/>
            </a:xfrm>
            <a:prstGeom prst="rect">
              <a:avLst/>
            </a:prstGeom>
            <a:noFill/>
          </p:spPr>
          <p:txBody>
            <a:bodyPr wrap="square" rtlCol="0">
              <a:spAutoFit/>
            </a:bodyPr>
            <a:lstStyle/>
            <a:p>
              <a:pPr algn="l"/>
              <a:r>
                <a:rPr lang="zh-CN" altLang="en-US" sz="2000" b="1" spc="150" dirty="0">
                  <a:solidFill>
                    <a:srgbClr val="267CA0"/>
                  </a:solidFill>
                  <a:cs typeface="+mn-ea"/>
                  <a:sym typeface="+mn-lt"/>
                </a:rPr>
                <a:t>（一）脱硫剂市场规模概述</a:t>
              </a:r>
              <a:endParaRPr lang="zh-CN" altLang="en-US" sz="2000" b="1" spc="150" dirty="0">
                <a:solidFill>
                  <a:srgbClr val="267CA0"/>
                </a:solidFill>
                <a:cs typeface="+mn-ea"/>
                <a:sym typeface="+mn-lt"/>
              </a:endParaRPr>
            </a:p>
          </p:txBody>
        </p:sp>
        <p:sp>
          <p:nvSpPr>
            <p:cNvPr id="56" name="文本框 55"/>
            <p:cNvSpPr txBox="1"/>
            <p:nvPr/>
          </p:nvSpPr>
          <p:spPr>
            <a:xfrm>
              <a:off x="1765113" y="-1899608"/>
              <a:ext cx="4175721" cy="1489075"/>
            </a:xfrm>
            <a:prstGeom prst="rect">
              <a:avLst/>
            </a:prstGeom>
            <a:noFill/>
          </p:spPr>
          <p:txBody>
            <a:bodyPr wrap="square" rtlCol="0">
              <a:spAutoFit/>
            </a:bodyPr>
            <a:lstStyle/>
            <a:p>
              <a:pPr algn="l">
                <a:lnSpc>
                  <a:spcPct val="130000"/>
                </a:lnSpc>
              </a:pPr>
              <a:r>
                <a:rPr lang="en-US" altLang="zh-CN" sz="1400" spc="100" dirty="0">
                  <a:solidFill>
                    <a:srgbClr val="388BA5"/>
                  </a:solidFill>
                  <a:cs typeface="+mn-ea"/>
                  <a:sym typeface="+mn-lt"/>
                </a:rPr>
                <a:t>随着环保意识的不断增强，各国对于大气污染物的控制力度不断加强，脱硫剂作为减少硫氧化物排放的重要手段，其市场需求也不断增长。根据市场研究机构的数据，2019年全球脱硫剂市场规模约为XX亿美元，预计到2025年将达到XX亿美元。</a:t>
              </a:r>
              <a:endParaRPr lang="en-US" altLang="zh-CN" sz="1400" spc="100" dirty="0">
                <a:solidFill>
                  <a:srgbClr val="388BA5"/>
                </a:solidFill>
                <a:cs typeface="+mn-ea"/>
                <a:sym typeface="+mn-lt"/>
              </a:endParaRPr>
            </a:p>
          </p:txBody>
        </p:sp>
      </p:grpSp>
      <p:grpSp>
        <p:nvGrpSpPr>
          <p:cNvPr id="57" name="组合 56"/>
          <p:cNvGrpSpPr/>
          <p:nvPr/>
        </p:nvGrpSpPr>
        <p:grpSpPr>
          <a:xfrm>
            <a:off x="0" y="4695190"/>
            <a:ext cx="4992370" cy="1899285"/>
            <a:chOff x="1702296" y="-1747843"/>
            <a:chExt cx="3948821" cy="1899285"/>
          </a:xfrm>
        </p:grpSpPr>
        <p:sp>
          <p:nvSpPr>
            <p:cNvPr id="58" name="文本框 57"/>
            <p:cNvSpPr txBox="1"/>
            <p:nvPr/>
          </p:nvSpPr>
          <p:spPr>
            <a:xfrm>
              <a:off x="1764572" y="-1747843"/>
              <a:ext cx="3886545" cy="398780"/>
            </a:xfrm>
            <a:prstGeom prst="rect">
              <a:avLst/>
            </a:prstGeom>
            <a:noFill/>
          </p:spPr>
          <p:txBody>
            <a:bodyPr wrap="square" rtlCol="0">
              <a:spAutoFit/>
            </a:bodyPr>
            <a:lstStyle/>
            <a:p>
              <a:pPr algn="l"/>
              <a:r>
                <a:rPr lang="zh-CN" altLang="en-US" sz="2000" b="1" spc="150" dirty="0">
                  <a:solidFill>
                    <a:srgbClr val="267CA0"/>
                  </a:solidFill>
                  <a:cs typeface="+mn-ea"/>
                  <a:sym typeface="+mn-lt"/>
                </a:rPr>
                <a:t>（二）脱硫剂市场应用领域分析</a:t>
              </a:r>
              <a:endParaRPr lang="zh-CN" altLang="en-US" sz="2000" b="1" spc="150" dirty="0">
                <a:solidFill>
                  <a:srgbClr val="267CA0"/>
                </a:solidFill>
                <a:cs typeface="+mn-ea"/>
                <a:sym typeface="+mn-lt"/>
              </a:endParaRPr>
            </a:p>
          </p:txBody>
        </p:sp>
        <p:sp>
          <p:nvSpPr>
            <p:cNvPr id="59" name="文本框 58"/>
            <p:cNvSpPr txBox="1"/>
            <p:nvPr/>
          </p:nvSpPr>
          <p:spPr>
            <a:xfrm>
              <a:off x="1702296" y="-1337633"/>
              <a:ext cx="3930951" cy="1489075"/>
            </a:xfrm>
            <a:prstGeom prst="rect">
              <a:avLst/>
            </a:prstGeom>
            <a:noFill/>
          </p:spPr>
          <p:txBody>
            <a:bodyPr wrap="square" rtlCol="0">
              <a:spAutoFit/>
            </a:bodyPr>
            <a:lstStyle/>
            <a:p>
              <a:pPr algn="l">
                <a:lnSpc>
                  <a:spcPct val="130000"/>
                </a:lnSpc>
              </a:pPr>
              <a:r>
                <a:rPr sz="1400" spc="100" dirty="0">
                  <a:solidFill>
                    <a:srgbClr val="388BA5"/>
                  </a:solidFill>
                  <a:cs typeface="+mn-ea"/>
                  <a:sym typeface="+mn-lt"/>
                </a:rPr>
                <a:t>目前，脱硫剂市场主要应用于火力发电、钢铁、水泥、玻璃等行业，在这些行业中，脱硫剂用于减少污染物排放，防止大气污染。其中，火力发电是当前脱硫剂市场的主要应用领域。根据市场研究机构的数据，2019年全球火力发电行业需求脱硫剂总量约为XX万吨。</a:t>
              </a:r>
              <a:endParaRPr sz="1400" spc="100" dirty="0">
                <a:solidFill>
                  <a:srgbClr val="388BA5"/>
                </a:solidFill>
                <a:cs typeface="+mn-ea"/>
                <a:sym typeface="+mn-lt"/>
              </a:endParaRPr>
            </a:p>
          </p:txBody>
        </p:sp>
      </p:grpSp>
      <p:pic>
        <p:nvPicPr>
          <p:cNvPr id="6" name="图片 5"/>
          <p:cNvPicPr>
            <a:picLocks noChangeAspect="1"/>
          </p:cNvPicPr>
          <p:nvPr/>
        </p:nvPicPr>
        <p:blipFill>
          <a:blip r:embed="rId2">
            <a:clrChange>
              <a:clrFrom>
                <a:srgbClr val="FFFFFE">
                  <a:alpha val="100000"/>
                </a:srgbClr>
              </a:clrFrom>
              <a:clrTo>
                <a:srgbClr val="FFFFFE">
                  <a:alpha val="100000"/>
                  <a:alpha val="0"/>
                </a:srgbClr>
              </a:clrTo>
            </a:clrChange>
          </a:blip>
          <a:srcRect r="83031" b="81863"/>
          <a:stretch>
            <a:fillRect/>
          </a:stretch>
        </p:blipFill>
        <p:spPr>
          <a:xfrm>
            <a:off x="9119870" y="-342900"/>
            <a:ext cx="3338830" cy="1169670"/>
          </a:xfrm>
          <a:prstGeom prst="rect">
            <a:avLst/>
          </a:prstGeom>
        </p:spPr>
      </p:pic>
    </p:spTree>
  </p:cSld>
  <p:clrMapOvr>
    <a:masterClrMapping/>
  </p:clrMapOvr>
  <p:transition spd="slow" advClick="0" advTm="2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par>
                                <p:cTn id="10" presetID="53" presetClass="entr" presetSubtype="16" fill="hold" nodeType="with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par>
                                <p:cTn id="15" presetID="53" presetClass="entr" presetSubtype="16" fill="hold" nodeType="withEffect">
                                  <p:stCondLst>
                                    <p:cond delay="0"/>
                                  </p:stCondLst>
                                  <p:childTnLst>
                                    <p:set>
                                      <p:cBhvr>
                                        <p:cTn id="16" dur="1" fill="hold">
                                          <p:stCondLst>
                                            <p:cond delay="0"/>
                                          </p:stCondLst>
                                        </p:cTn>
                                        <p:tgtEl>
                                          <p:spTgt spid="22"/>
                                        </p:tgtEl>
                                        <p:attrNameLst>
                                          <p:attrName>style.visibility</p:attrName>
                                        </p:attrNameLst>
                                      </p:cBhvr>
                                      <p:to>
                                        <p:strVal val="visible"/>
                                      </p:to>
                                    </p:set>
                                    <p:anim calcmode="lin" valueType="num">
                                      <p:cBhvr>
                                        <p:cTn id="17" dur="500" fill="hold"/>
                                        <p:tgtEl>
                                          <p:spTgt spid="22"/>
                                        </p:tgtEl>
                                        <p:attrNameLst>
                                          <p:attrName>ppt_w</p:attrName>
                                        </p:attrNameLst>
                                      </p:cBhvr>
                                      <p:tavLst>
                                        <p:tav tm="0">
                                          <p:val>
                                            <p:fltVal val="0"/>
                                          </p:val>
                                        </p:tav>
                                        <p:tav tm="100000">
                                          <p:val>
                                            <p:strVal val="#ppt_w"/>
                                          </p:val>
                                        </p:tav>
                                      </p:tavLst>
                                    </p:anim>
                                    <p:anim calcmode="lin" valueType="num">
                                      <p:cBhvr>
                                        <p:cTn id="18" dur="500" fill="hold"/>
                                        <p:tgtEl>
                                          <p:spTgt spid="22"/>
                                        </p:tgtEl>
                                        <p:attrNameLst>
                                          <p:attrName>ppt_h</p:attrName>
                                        </p:attrNameLst>
                                      </p:cBhvr>
                                      <p:tavLst>
                                        <p:tav tm="0">
                                          <p:val>
                                            <p:fltVal val="0"/>
                                          </p:val>
                                        </p:tav>
                                        <p:tav tm="100000">
                                          <p:val>
                                            <p:strVal val="#ppt_h"/>
                                          </p:val>
                                        </p:tav>
                                      </p:tavLst>
                                    </p:anim>
                                    <p:animEffect transition="in" filter="fade">
                                      <p:cBhvr>
                                        <p:cTn id="19" dur="500"/>
                                        <p:tgtEl>
                                          <p:spTgt spid="22"/>
                                        </p:tgtEl>
                                      </p:cBhvr>
                                    </p:animEffect>
                                  </p:childTnLst>
                                </p:cTn>
                              </p:par>
                              <p:par>
                                <p:cTn id="20" presetID="53" presetClass="entr" presetSubtype="16" fill="hold" nodeType="withEffect">
                                  <p:stCondLst>
                                    <p:cond delay="0"/>
                                  </p:stCondLst>
                                  <p:childTnLst>
                                    <p:set>
                                      <p:cBhvr>
                                        <p:cTn id="21" dur="1" fill="hold">
                                          <p:stCondLst>
                                            <p:cond delay="0"/>
                                          </p:stCondLst>
                                        </p:cTn>
                                        <p:tgtEl>
                                          <p:spTgt spid="28"/>
                                        </p:tgtEl>
                                        <p:attrNameLst>
                                          <p:attrName>style.visibility</p:attrName>
                                        </p:attrNameLst>
                                      </p:cBhvr>
                                      <p:to>
                                        <p:strVal val="visible"/>
                                      </p:to>
                                    </p:set>
                                    <p:anim calcmode="lin" valueType="num">
                                      <p:cBhvr>
                                        <p:cTn id="22" dur="500" fill="hold"/>
                                        <p:tgtEl>
                                          <p:spTgt spid="28"/>
                                        </p:tgtEl>
                                        <p:attrNameLst>
                                          <p:attrName>ppt_w</p:attrName>
                                        </p:attrNameLst>
                                      </p:cBhvr>
                                      <p:tavLst>
                                        <p:tav tm="0">
                                          <p:val>
                                            <p:fltVal val="0"/>
                                          </p:val>
                                        </p:tav>
                                        <p:tav tm="100000">
                                          <p:val>
                                            <p:strVal val="#ppt_w"/>
                                          </p:val>
                                        </p:tav>
                                      </p:tavLst>
                                    </p:anim>
                                    <p:anim calcmode="lin" valueType="num">
                                      <p:cBhvr>
                                        <p:cTn id="23" dur="500" fill="hold"/>
                                        <p:tgtEl>
                                          <p:spTgt spid="28"/>
                                        </p:tgtEl>
                                        <p:attrNameLst>
                                          <p:attrName>ppt_h</p:attrName>
                                        </p:attrNameLst>
                                      </p:cBhvr>
                                      <p:tavLst>
                                        <p:tav tm="0">
                                          <p:val>
                                            <p:fltVal val="0"/>
                                          </p:val>
                                        </p:tav>
                                        <p:tav tm="100000">
                                          <p:val>
                                            <p:strVal val="#ppt_h"/>
                                          </p:val>
                                        </p:tav>
                                      </p:tavLst>
                                    </p:anim>
                                    <p:animEffect transition="in" filter="fade">
                                      <p:cBhvr>
                                        <p:cTn id="24" dur="500"/>
                                        <p:tgtEl>
                                          <p:spTgt spid="28"/>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35"/>
                                        </p:tgtEl>
                                        <p:attrNameLst>
                                          <p:attrName>style.visibility</p:attrName>
                                        </p:attrNameLst>
                                      </p:cBhvr>
                                      <p:to>
                                        <p:strVal val="visible"/>
                                      </p:to>
                                    </p:set>
                                    <p:anim calcmode="lin" valueType="num">
                                      <p:cBhvr>
                                        <p:cTn id="27" dur="500" fill="hold"/>
                                        <p:tgtEl>
                                          <p:spTgt spid="35"/>
                                        </p:tgtEl>
                                        <p:attrNameLst>
                                          <p:attrName>ppt_w</p:attrName>
                                        </p:attrNameLst>
                                      </p:cBhvr>
                                      <p:tavLst>
                                        <p:tav tm="0">
                                          <p:val>
                                            <p:fltVal val="0"/>
                                          </p:val>
                                        </p:tav>
                                        <p:tav tm="100000">
                                          <p:val>
                                            <p:strVal val="#ppt_w"/>
                                          </p:val>
                                        </p:tav>
                                      </p:tavLst>
                                    </p:anim>
                                    <p:anim calcmode="lin" valueType="num">
                                      <p:cBhvr>
                                        <p:cTn id="28" dur="500" fill="hold"/>
                                        <p:tgtEl>
                                          <p:spTgt spid="35"/>
                                        </p:tgtEl>
                                        <p:attrNameLst>
                                          <p:attrName>ppt_h</p:attrName>
                                        </p:attrNameLst>
                                      </p:cBhvr>
                                      <p:tavLst>
                                        <p:tav tm="0">
                                          <p:val>
                                            <p:fltVal val="0"/>
                                          </p:val>
                                        </p:tav>
                                        <p:tav tm="100000">
                                          <p:val>
                                            <p:strVal val="#ppt_h"/>
                                          </p:val>
                                        </p:tav>
                                      </p:tavLst>
                                    </p:anim>
                                    <p:animEffect transition="in" filter="fade">
                                      <p:cBhvr>
                                        <p:cTn id="29" dur="500"/>
                                        <p:tgtEl>
                                          <p:spTgt spid="35"/>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47"/>
                                        </p:tgtEl>
                                        <p:attrNameLst>
                                          <p:attrName>style.visibility</p:attrName>
                                        </p:attrNameLst>
                                      </p:cBhvr>
                                      <p:to>
                                        <p:strVal val="visible"/>
                                      </p:to>
                                    </p:set>
                                    <p:anim calcmode="lin" valueType="num">
                                      <p:cBhvr>
                                        <p:cTn id="32" dur="500" fill="hold"/>
                                        <p:tgtEl>
                                          <p:spTgt spid="47"/>
                                        </p:tgtEl>
                                        <p:attrNameLst>
                                          <p:attrName>ppt_w</p:attrName>
                                        </p:attrNameLst>
                                      </p:cBhvr>
                                      <p:tavLst>
                                        <p:tav tm="0">
                                          <p:val>
                                            <p:fltVal val="0"/>
                                          </p:val>
                                        </p:tav>
                                        <p:tav tm="100000">
                                          <p:val>
                                            <p:strVal val="#ppt_w"/>
                                          </p:val>
                                        </p:tav>
                                      </p:tavLst>
                                    </p:anim>
                                    <p:anim calcmode="lin" valueType="num">
                                      <p:cBhvr>
                                        <p:cTn id="33" dur="500" fill="hold"/>
                                        <p:tgtEl>
                                          <p:spTgt spid="47"/>
                                        </p:tgtEl>
                                        <p:attrNameLst>
                                          <p:attrName>ppt_h</p:attrName>
                                        </p:attrNameLst>
                                      </p:cBhvr>
                                      <p:tavLst>
                                        <p:tav tm="0">
                                          <p:val>
                                            <p:fltVal val="0"/>
                                          </p:val>
                                        </p:tav>
                                        <p:tav tm="100000">
                                          <p:val>
                                            <p:strVal val="#ppt_h"/>
                                          </p:val>
                                        </p:tav>
                                      </p:tavLst>
                                    </p:anim>
                                    <p:animEffect transition="in" filter="fade">
                                      <p:cBhvr>
                                        <p:cTn id="34" dur="500"/>
                                        <p:tgtEl>
                                          <p:spTgt spid="47"/>
                                        </p:tgtEl>
                                      </p:cBhvr>
                                    </p:animEffect>
                                  </p:childTnLst>
                                </p:cTn>
                              </p:par>
                              <p:par>
                                <p:cTn id="35" presetID="53" presetClass="entr" presetSubtype="16" fill="hold" nodeType="withEffect">
                                  <p:stCondLst>
                                    <p:cond delay="0"/>
                                  </p:stCondLst>
                                  <p:childTnLst>
                                    <p:set>
                                      <p:cBhvr>
                                        <p:cTn id="36" dur="1" fill="hold">
                                          <p:stCondLst>
                                            <p:cond delay="0"/>
                                          </p:stCondLst>
                                        </p:cTn>
                                        <p:tgtEl>
                                          <p:spTgt spid="48"/>
                                        </p:tgtEl>
                                        <p:attrNameLst>
                                          <p:attrName>style.visibility</p:attrName>
                                        </p:attrNameLst>
                                      </p:cBhvr>
                                      <p:to>
                                        <p:strVal val="visible"/>
                                      </p:to>
                                    </p:set>
                                    <p:anim calcmode="lin" valueType="num">
                                      <p:cBhvr>
                                        <p:cTn id="37" dur="500" fill="hold"/>
                                        <p:tgtEl>
                                          <p:spTgt spid="48"/>
                                        </p:tgtEl>
                                        <p:attrNameLst>
                                          <p:attrName>ppt_w</p:attrName>
                                        </p:attrNameLst>
                                      </p:cBhvr>
                                      <p:tavLst>
                                        <p:tav tm="0">
                                          <p:val>
                                            <p:fltVal val="0"/>
                                          </p:val>
                                        </p:tav>
                                        <p:tav tm="100000">
                                          <p:val>
                                            <p:strVal val="#ppt_w"/>
                                          </p:val>
                                        </p:tav>
                                      </p:tavLst>
                                    </p:anim>
                                    <p:anim calcmode="lin" valueType="num">
                                      <p:cBhvr>
                                        <p:cTn id="38" dur="500" fill="hold"/>
                                        <p:tgtEl>
                                          <p:spTgt spid="48"/>
                                        </p:tgtEl>
                                        <p:attrNameLst>
                                          <p:attrName>ppt_h</p:attrName>
                                        </p:attrNameLst>
                                      </p:cBhvr>
                                      <p:tavLst>
                                        <p:tav tm="0">
                                          <p:val>
                                            <p:fltVal val="0"/>
                                          </p:val>
                                        </p:tav>
                                        <p:tav tm="100000">
                                          <p:val>
                                            <p:strVal val="#ppt_h"/>
                                          </p:val>
                                        </p:tav>
                                      </p:tavLst>
                                    </p:anim>
                                    <p:animEffect transition="in" filter="fade">
                                      <p:cBhvr>
                                        <p:cTn id="39" dur="500"/>
                                        <p:tgtEl>
                                          <p:spTgt spid="48"/>
                                        </p:tgtEl>
                                      </p:cBhvr>
                                    </p:animEffect>
                                  </p:childTnLst>
                                </p:cTn>
                              </p:par>
                              <p:par>
                                <p:cTn id="40" presetID="53" presetClass="entr" presetSubtype="16" fill="hold" nodeType="withEffect">
                                  <p:stCondLst>
                                    <p:cond delay="0"/>
                                  </p:stCondLst>
                                  <p:childTnLst>
                                    <p:set>
                                      <p:cBhvr>
                                        <p:cTn id="41" dur="1" fill="hold">
                                          <p:stCondLst>
                                            <p:cond delay="0"/>
                                          </p:stCondLst>
                                        </p:cTn>
                                        <p:tgtEl>
                                          <p:spTgt spid="51"/>
                                        </p:tgtEl>
                                        <p:attrNameLst>
                                          <p:attrName>style.visibility</p:attrName>
                                        </p:attrNameLst>
                                      </p:cBhvr>
                                      <p:to>
                                        <p:strVal val="visible"/>
                                      </p:to>
                                    </p:set>
                                    <p:anim calcmode="lin" valueType="num">
                                      <p:cBhvr>
                                        <p:cTn id="42" dur="500" fill="hold"/>
                                        <p:tgtEl>
                                          <p:spTgt spid="51"/>
                                        </p:tgtEl>
                                        <p:attrNameLst>
                                          <p:attrName>ppt_w</p:attrName>
                                        </p:attrNameLst>
                                      </p:cBhvr>
                                      <p:tavLst>
                                        <p:tav tm="0">
                                          <p:val>
                                            <p:fltVal val="0"/>
                                          </p:val>
                                        </p:tav>
                                        <p:tav tm="100000">
                                          <p:val>
                                            <p:strVal val="#ppt_w"/>
                                          </p:val>
                                        </p:tav>
                                      </p:tavLst>
                                    </p:anim>
                                    <p:anim calcmode="lin" valueType="num">
                                      <p:cBhvr>
                                        <p:cTn id="43" dur="500" fill="hold"/>
                                        <p:tgtEl>
                                          <p:spTgt spid="51"/>
                                        </p:tgtEl>
                                        <p:attrNameLst>
                                          <p:attrName>ppt_h</p:attrName>
                                        </p:attrNameLst>
                                      </p:cBhvr>
                                      <p:tavLst>
                                        <p:tav tm="0">
                                          <p:val>
                                            <p:fltVal val="0"/>
                                          </p:val>
                                        </p:tav>
                                        <p:tav tm="100000">
                                          <p:val>
                                            <p:strVal val="#ppt_h"/>
                                          </p:val>
                                        </p:tav>
                                      </p:tavLst>
                                    </p:anim>
                                    <p:animEffect transition="in" filter="fade">
                                      <p:cBhvr>
                                        <p:cTn id="44" dur="500"/>
                                        <p:tgtEl>
                                          <p:spTgt spid="51"/>
                                        </p:tgtEl>
                                      </p:cBhvr>
                                    </p:animEffect>
                                  </p:childTnLst>
                                </p:cTn>
                              </p:par>
                              <p:par>
                                <p:cTn id="45" presetID="53" presetClass="entr" presetSubtype="16" fill="hold" nodeType="withEffect">
                                  <p:stCondLst>
                                    <p:cond delay="0"/>
                                  </p:stCondLst>
                                  <p:childTnLst>
                                    <p:set>
                                      <p:cBhvr>
                                        <p:cTn id="46" dur="1" fill="hold">
                                          <p:stCondLst>
                                            <p:cond delay="0"/>
                                          </p:stCondLst>
                                        </p:cTn>
                                        <p:tgtEl>
                                          <p:spTgt spid="54"/>
                                        </p:tgtEl>
                                        <p:attrNameLst>
                                          <p:attrName>style.visibility</p:attrName>
                                        </p:attrNameLst>
                                      </p:cBhvr>
                                      <p:to>
                                        <p:strVal val="visible"/>
                                      </p:to>
                                    </p:set>
                                    <p:anim calcmode="lin" valueType="num">
                                      <p:cBhvr>
                                        <p:cTn id="47" dur="500" fill="hold"/>
                                        <p:tgtEl>
                                          <p:spTgt spid="54"/>
                                        </p:tgtEl>
                                        <p:attrNameLst>
                                          <p:attrName>ppt_w</p:attrName>
                                        </p:attrNameLst>
                                      </p:cBhvr>
                                      <p:tavLst>
                                        <p:tav tm="0">
                                          <p:val>
                                            <p:fltVal val="0"/>
                                          </p:val>
                                        </p:tav>
                                        <p:tav tm="100000">
                                          <p:val>
                                            <p:strVal val="#ppt_w"/>
                                          </p:val>
                                        </p:tav>
                                      </p:tavLst>
                                    </p:anim>
                                    <p:anim calcmode="lin" valueType="num">
                                      <p:cBhvr>
                                        <p:cTn id="48" dur="500" fill="hold"/>
                                        <p:tgtEl>
                                          <p:spTgt spid="54"/>
                                        </p:tgtEl>
                                        <p:attrNameLst>
                                          <p:attrName>ppt_h</p:attrName>
                                        </p:attrNameLst>
                                      </p:cBhvr>
                                      <p:tavLst>
                                        <p:tav tm="0">
                                          <p:val>
                                            <p:fltVal val="0"/>
                                          </p:val>
                                        </p:tav>
                                        <p:tav tm="100000">
                                          <p:val>
                                            <p:strVal val="#ppt_h"/>
                                          </p:val>
                                        </p:tav>
                                      </p:tavLst>
                                    </p:anim>
                                    <p:animEffect transition="in" filter="fade">
                                      <p:cBhvr>
                                        <p:cTn id="49" dur="500"/>
                                        <p:tgtEl>
                                          <p:spTgt spid="54"/>
                                        </p:tgtEl>
                                      </p:cBhvr>
                                    </p:animEffect>
                                  </p:childTnLst>
                                </p:cTn>
                              </p:par>
                              <p:par>
                                <p:cTn id="50" presetID="53" presetClass="entr" presetSubtype="16" fill="hold" nodeType="withEffect">
                                  <p:stCondLst>
                                    <p:cond delay="0"/>
                                  </p:stCondLst>
                                  <p:childTnLst>
                                    <p:set>
                                      <p:cBhvr>
                                        <p:cTn id="51" dur="1" fill="hold">
                                          <p:stCondLst>
                                            <p:cond delay="0"/>
                                          </p:stCondLst>
                                        </p:cTn>
                                        <p:tgtEl>
                                          <p:spTgt spid="57"/>
                                        </p:tgtEl>
                                        <p:attrNameLst>
                                          <p:attrName>style.visibility</p:attrName>
                                        </p:attrNameLst>
                                      </p:cBhvr>
                                      <p:to>
                                        <p:strVal val="visible"/>
                                      </p:to>
                                    </p:set>
                                    <p:anim calcmode="lin" valueType="num">
                                      <p:cBhvr>
                                        <p:cTn id="52" dur="500" fill="hold"/>
                                        <p:tgtEl>
                                          <p:spTgt spid="57"/>
                                        </p:tgtEl>
                                        <p:attrNameLst>
                                          <p:attrName>ppt_w</p:attrName>
                                        </p:attrNameLst>
                                      </p:cBhvr>
                                      <p:tavLst>
                                        <p:tav tm="0">
                                          <p:val>
                                            <p:fltVal val="0"/>
                                          </p:val>
                                        </p:tav>
                                        <p:tav tm="100000">
                                          <p:val>
                                            <p:strVal val="#ppt_w"/>
                                          </p:val>
                                        </p:tav>
                                      </p:tavLst>
                                    </p:anim>
                                    <p:anim calcmode="lin" valueType="num">
                                      <p:cBhvr>
                                        <p:cTn id="53" dur="500" fill="hold"/>
                                        <p:tgtEl>
                                          <p:spTgt spid="57"/>
                                        </p:tgtEl>
                                        <p:attrNameLst>
                                          <p:attrName>ppt_h</p:attrName>
                                        </p:attrNameLst>
                                      </p:cBhvr>
                                      <p:tavLst>
                                        <p:tav tm="0">
                                          <p:val>
                                            <p:fltVal val="0"/>
                                          </p:val>
                                        </p:tav>
                                        <p:tav tm="100000">
                                          <p:val>
                                            <p:strVal val="#ppt_h"/>
                                          </p:val>
                                        </p:tav>
                                      </p:tavLst>
                                    </p:anim>
                                    <p:animEffect transition="in" filter="fade">
                                      <p:cBhvr>
                                        <p:cTn id="54"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47"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cstate="print">
            <a:extLst>
              <a:ext uri="{28A0092B-C50C-407E-A947-70E740481C1C}">
                <a14:useLocalDpi xmlns:a14="http://schemas.microsoft.com/office/drawing/2010/main" val="0"/>
              </a:ext>
            </a:extLst>
          </a:blip>
          <a:srcRect/>
          <a:stretch>
            <a:fillRect/>
          </a:stretch>
        </p:blipFill>
        <p:spPr>
          <a:xfrm>
            <a:off x="-1730" y="0"/>
            <a:ext cx="12193730" cy="6858000"/>
          </a:xfrm>
          <a:prstGeom prst="rect">
            <a:avLst/>
          </a:prstGeom>
        </p:spPr>
      </p:pic>
      <p:sp>
        <p:nvSpPr>
          <p:cNvPr id="9" name="矩形 8"/>
          <p:cNvSpPr/>
          <p:nvPr/>
        </p:nvSpPr>
        <p:spPr>
          <a:xfrm>
            <a:off x="0" y="0"/>
            <a:ext cx="12192000" cy="6858000"/>
          </a:xfrm>
          <a:prstGeom prst="rect">
            <a:avLst/>
          </a:prstGeom>
          <a:gradFill>
            <a:gsLst>
              <a:gs pos="0">
                <a:srgbClr val="267CA0"/>
              </a:gs>
              <a:gs pos="33000">
                <a:srgbClr val="388BA5">
                  <a:alpha val="90000"/>
                </a:srgbClr>
              </a:gs>
              <a:gs pos="66000">
                <a:srgbClr val="509FA4">
                  <a:alpha val="90000"/>
                </a:srgbClr>
              </a:gs>
              <a:gs pos="100000">
                <a:srgbClr val="5BAAA4">
                  <a:alpha val="85000"/>
                </a:srgb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sp>
        <p:nvSpPr>
          <p:cNvPr id="10" name="矩形 9"/>
          <p:cNvSpPr/>
          <p:nvPr/>
        </p:nvSpPr>
        <p:spPr>
          <a:xfrm>
            <a:off x="0" y="4019550"/>
            <a:ext cx="12192000" cy="2838450"/>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 name="矩形 10"/>
          <p:cNvSpPr/>
          <p:nvPr/>
        </p:nvSpPr>
        <p:spPr>
          <a:xfrm>
            <a:off x="342900" y="2374244"/>
            <a:ext cx="11506200" cy="3276000"/>
          </a:xfrm>
          <a:prstGeom prst="rect">
            <a:avLst/>
          </a:prstGeom>
          <a:solidFill>
            <a:schemeClr val="bg1"/>
          </a:solidFill>
          <a:ln>
            <a:noFill/>
          </a:ln>
          <a:effectLst>
            <a:outerShdw blurRad="50800" dist="50800" dir="5400000" algn="t"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12" name="直接连接符 11"/>
          <p:cNvCxnSpPr/>
          <p:nvPr/>
        </p:nvCxnSpPr>
        <p:spPr>
          <a:xfrm>
            <a:off x="5646000" y="1123950"/>
            <a:ext cx="900000" cy="0"/>
          </a:xfrm>
          <a:prstGeom prst="line">
            <a:avLst/>
          </a:prstGeom>
          <a:ln w="28575">
            <a:solidFill>
              <a:srgbClr val="009B97"/>
            </a:solidFill>
          </a:ln>
        </p:spPr>
        <p:style>
          <a:lnRef idx="1">
            <a:schemeClr val="accent1"/>
          </a:lnRef>
          <a:fillRef idx="0">
            <a:schemeClr val="accent1"/>
          </a:fillRef>
          <a:effectRef idx="0">
            <a:schemeClr val="accent1"/>
          </a:effectRef>
          <a:fontRef idx="minor">
            <a:schemeClr val="tx1"/>
          </a:fontRef>
        </p:style>
      </p:cxnSp>
      <p:sp>
        <p:nvSpPr>
          <p:cNvPr id="4" name="文本框 3"/>
          <p:cNvSpPr txBox="1"/>
          <p:nvPr/>
        </p:nvSpPr>
        <p:spPr>
          <a:xfrm>
            <a:off x="4521221" y="94649"/>
            <a:ext cx="3171329" cy="1106805"/>
          </a:xfrm>
          <a:prstGeom prst="rect">
            <a:avLst/>
          </a:prstGeom>
          <a:noFill/>
        </p:spPr>
        <p:txBody>
          <a:bodyPr wrap="square" rtlCol="0">
            <a:spAutoFit/>
          </a:bodyPr>
          <a:lstStyle/>
          <a:p>
            <a:pPr algn="ctr"/>
            <a:r>
              <a:rPr lang="en-US" altLang="zh-CN" sz="6600" dirty="0">
                <a:solidFill>
                  <a:schemeClr val="bg1"/>
                </a:solidFill>
                <a:effectLst>
                  <a:outerShdw blurRad="38100" dist="38100" dir="2700000" algn="tl" rotWithShape="0">
                    <a:prstClr val="black">
                      <a:alpha val="40000"/>
                    </a:prstClr>
                  </a:outerShdw>
                </a:effectLst>
                <a:cs typeface="+mn-ea"/>
                <a:sym typeface="+mn-lt"/>
              </a:rPr>
              <a:t>10</a:t>
            </a:r>
            <a:endParaRPr lang="en-US" altLang="zh-CN" sz="6600" dirty="0">
              <a:solidFill>
                <a:schemeClr val="bg1"/>
              </a:solidFill>
              <a:effectLst>
                <a:outerShdw blurRad="38100" dist="38100" dir="2700000" algn="tl" rotWithShape="0">
                  <a:prstClr val="black">
                    <a:alpha val="40000"/>
                  </a:prstClr>
                </a:outerShdw>
              </a:effectLst>
              <a:cs typeface="+mn-ea"/>
              <a:sym typeface="+mn-lt"/>
            </a:endParaRPr>
          </a:p>
        </p:txBody>
      </p:sp>
      <p:sp>
        <p:nvSpPr>
          <p:cNvPr id="5" name="文本框 4"/>
          <p:cNvSpPr txBox="1"/>
          <p:nvPr/>
        </p:nvSpPr>
        <p:spPr>
          <a:xfrm>
            <a:off x="342900" y="2850341"/>
            <a:ext cx="11506200" cy="829945"/>
          </a:xfrm>
          <a:prstGeom prst="rect">
            <a:avLst/>
          </a:prstGeom>
          <a:noFill/>
        </p:spPr>
        <p:txBody>
          <a:bodyPr wrap="square" rtlCol="0">
            <a:spAutoFit/>
          </a:bodyPr>
          <a:lstStyle>
            <a:defPPr>
              <a:defRPr lang="zh-CN"/>
            </a:defPPr>
            <a:lvl1pPr algn="ctr">
              <a:defRPr sz="4800" spc="400">
                <a:solidFill>
                  <a:srgbClr val="267CA0"/>
                </a:solidFill>
                <a:effectLst>
                  <a:outerShdw blurRad="38100" dist="25400" dir="2700000" algn="tl" rotWithShape="0">
                    <a:prstClr val="black">
                      <a:alpha val="30000"/>
                    </a:prstClr>
                  </a:outerShdw>
                </a:effectLst>
                <a:latin typeface="包图粗黑体" panose="02000800000000000000" pitchFamily="2" charset="-122"/>
                <a:ea typeface="包图粗黑体" panose="02000800000000000000" pitchFamily="2" charset="-122"/>
              </a:defRPr>
            </a:lvl1pPr>
          </a:lstStyle>
          <a:p>
            <a:r>
              <a:rPr lang="zh-CN" altLang="en-US" dirty="0">
                <a:latin typeface="+mn-lt"/>
                <a:ea typeface="+mn-ea"/>
                <a:cs typeface="+mn-ea"/>
                <a:sym typeface="+mn-lt"/>
              </a:rPr>
              <a:t>十、羟基氧化铁脱硫剂市场前景</a:t>
            </a:r>
            <a:endParaRPr lang="zh-CN" altLang="en-US" dirty="0">
              <a:latin typeface="+mn-lt"/>
              <a:ea typeface="+mn-ea"/>
              <a:cs typeface="+mn-ea"/>
              <a:sym typeface="+mn-lt"/>
            </a:endParaRPr>
          </a:p>
        </p:txBody>
      </p:sp>
      <p:sp>
        <p:nvSpPr>
          <p:cNvPr id="6" name="Freeform 29"/>
          <p:cNvSpPr>
            <a:spLocks noChangeAspect="1" noEditPoints="1"/>
          </p:cNvSpPr>
          <p:nvPr/>
        </p:nvSpPr>
        <p:spPr bwMode="auto">
          <a:xfrm>
            <a:off x="5784648" y="1484479"/>
            <a:ext cx="622703" cy="576000"/>
          </a:xfrm>
          <a:custGeom>
            <a:avLst/>
            <a:gdLst>
              <a:gd name="T0" fmla="*/ 204 w 742"/>
              <a:gd name="T1" fmla="*/ 337 h 686"/>
              <a:gd name="T2" fmla="*/ 171 w 742"/>
              <a:gd name="T3" fmla="*/ 172 h 686"/>
              <a:gd name="T4" fmla="*/ 57 w 742"/>
              <a:gd name="T5" fmla="*/ 172 h 686"/>
              <a:gd name="T6" fmla="*/ 57 w 742"/>
              <a:gd name="T7" fmla="*/ 214 h 686"/>
              <a:gd name="T8" fmla="*/ 204 w 742"/>
              <a:gd name="T9" fmla="*/ 337 h 686"/>
              <a:gd name="T10" fmla="*/ 685 w 742"/>
              <a:gd name="T11" fmla="*/ 214 h 686"/>
              <a:gd name="T12" fmla="*/ 685 w 742"/>
              <a:gd name="T13" fmla="*/ 172 h 686"/>
              <a:gd name="T14" fmla="*/ 571 w 742"/>
              <a:gd name="T15" fmla="*/ 172 h 686"/>
              <a:gd name="T16" fmla="*/ 538 w 742"/>
              <a:gd name="T17" fmla="*/ 337 h 686"/>
              <a:gd name="T18" fmla="*/ 685 w 742"/>
              <a:gd name="T19" fmla="*/ 214 h 686"/>
              <a:gd name="T20" fmla="*/ 742 w 742"/>
              <a:gd name="T21" fmla="*/ 157 h 686"/>
              <a:gd name="T22" fmla="*/ 742 w 742"/>
              <a:gd name="T23" fmla="*/ 214 h 686"/>
              <a:gd name="T24" fmla="*/ 500 w 742"/>
              <a:gd name="T25" fmla="*/ 400 h 686"/>
              <a:gd name="T26" fmla="*/ 458 w 742"/>
              <a:gd name="T27" fmla="*/ 442 h 686"/>
              <a:gd name="T28" fmla="*/ 428 w 742"/>
              <a:gd name="T29" fmla="*/ 514 h 686"/>
              <a:gd name="T30" fmla="*/ 485 w 742"/>
              <a:gd name="T31" fmla="*/ 572 h 686"/>
              <a:gd name="T32" fmla="*/ 571 w 742"/>
              <a:gd name="T33" fmla="*/ 643 h 686"/>
              <a:gd name="T34" fmla="*/ 571 w 742"/>
              <a:gd name="T35" fmla="*/ 672 h 686"/>
              <a:gd name="T36" fmla="*/ 557 w 742"/>
              <a:gd name="T37" fmla="*/ 686 h 686"/>
              <a:gd name="T38" fmla="*/ 185 w 742"/>
              <a:gd name="T39" fmla="*/ 686 h 686"/>
              <a:gd name="T40" fmla="*/ 171 w 742"/>
              <a:gd name="T41" fmla="*/ 672 h 686"/>
              <a:gd name="T42" fmla="*/ 171 w 742"/>
              <a:gd name="T43" fmla="*/ 672 h 686"/>
              <a:gd name="T44" fmla="*/ 171 w 742"/>
              <a:gd name="T45" fmla="*/ 643 h 686"/>
              <a:gd name="T46" fmla="*/ 257 w 742"/>
              <a:gd name="T47" fmla="*/ 572 h 686"/>
              <a:gd name="T48" fmla="*/ 314 w 742"/>
              <a:gd name="T49" fmla="*/ 514 h 686"/>
              <a:gd name="T50" fmla="*/ 284 w 742"/>
              <a:gd name="T51" fmla="*/ 442 h 686"/>
              <a:gd name="T52" fmla="*/ 242 w 742"/>
              <a:gd name="T53" fmla="*/ 400 h 686"/>
              <a:gd name="T54" fmla="*/ 0 w 742"/>
              <a:gd name="T55" fmla="*/ 214 h 686"/>
              <a:gd name="T56" fmla="*/ 0 w 742"/>
              <a:gd name="T57" fmla="*/ 157 h 686"/>
              <a:gd name="T58" fmla="*/ 42 w 742"/>
              <a:gd name="T59" fmla="*/ 114 h 686"/>
              <a:gd name="T60" fmla="*/ 171 w 742"/>
              <a:gd name="T61" fmla="*/ 114 h 686"/>
              <a:gd name="T62" fmla="*/ 171 w 742"/>
              <a:gd name="T63" fmla="*/ 72 h 686"/>
              <a:gd name="T64" fmla="*/ 242 w 742"/>
              <a:gd name="T65" fmla="*/ 0 h 686"/>
              <a:gd name="T66" fmla="*/ 500 w 742"/>
              <a:gd name="T67" fmla="*/ 0 h 686"/>
              <a:gd name="T68" fmla="*/ 571 w 742"/>
              <a:gd name="T69" fmla="*/ 72 h 686"/>
              <a:gd name="T70" fmla="*/ 571 w 742"/>
              <a:gd name="T71" fmla="*/ 114 h 686"/>
              <a:gd name="T72" fmla="*/ 700 w 742"/>
              <a:gd name="T73" fmla="*/ 114 h 686"/>
              <a:gd name="T74" fmla="*/ 742 w 742"/>
              <a:gd name="T75" fmla="*/ 157 h 6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42" h="686">
                <a:moveTo>
                  <a:pt x="204" y="337"/>
                </a:moveTo>
                <a:cubicBezTo>
                  <a:pt x="185" y="296"/>
                  <a:pt x="171" y="242"/>
                  <a:pt x="171" y="172"/>
                </a:cubicBezTo>
                <a:cubicBezTo>
                  <a:pt x="57" y="172"/>
                  <a:pt x="57" y="172"/>
                  <a:pt x="57" y="172"/>
                </a:cubicBezTo>
                <a:cubicBezTo>
                  <a:pt x="57" y="214"/>
                  <a:pt x="57" y="214"/>
                  <a:pt x="57" y="214"/>
                </a:cubicBezTo>
                <a:cubicBezTo>
                  <a:pt x="57" y="258"/>
                  <a:pt x="116" y="319"/>
                  <a:pt x="204" y="337"/>
                </a:cubicBezTo>
                <a:close/>
                <a:moveTo>
                  <a:pt x="685" y="214"/>
                </a:moveTo>
                <a:cubicBezTo>
                  <a:pt x="685" y="172"/>
                  <a:pt x="685" y="172"/>
                  <a:pt x="685" y="172"/>
                </a:cubicBezTo>
                <a:cubicBezTo>
                  <a:pt x="571" y="172"/>
                  <a:pt x="571" y="172"/>
                  <a:pt x="571" y="172"/>
                </a:cubicBezTo>
                <a:cubicBezTo>
                  <a:pt x="571" y="242"/>
                  <a:pt x="557" y="296"/>
                  <a:pt x="538" y="337"/>
                </a:cubicBezTo>
                <a:cubicBezTo>
                  <a:pt x="626" y="319"/>
                  <a:pt x="685" y="258"/>
                  <a:pt x="685" y="214"/>
                </a:cubicBezTo>
                <a:close/>
                <a:moveTo>
                  <a:pt x="742" y="157"/>
                </a:moveTo>
                <a:cubicBezTo>
                  <a:pt x="742" y="214"/>
                  <a:pt x="742" y="214"/>
                  <a:pt x="742" y="214"/>
                </a:cubicBezTo>
                <a:cubicBezTo>
                  <a:pt x="742" y="299"/>
                  <a:pt x="640" y="393"/>
                  <a:pt x="500" y="400"/>
                </a:cubicBezTo>
                <a:cubicBezTo>
                  <a:pt x="488" y="416"/>
                  <a:pt x="474" y="430"/>
                  <a:pt x="458" y="442"/>
                </a:cubicBezTo>
                <a:cubicBezTo>
                  <a:pt x="434" y="464"/>
                  <a:pt x="428" y="486"/>
                  <a:pt x="428" y="514"/>
                </a:cubicBezTo>
                <a:cubicBezTo>
                  <a:pt x="428" y="543"/>
                  <a:pt x="442" y="572"/>
                  <a:pt x="485" y="572"/>
                </a:cubicBezTo>
                <a:cubicBezTo>
                  <a:pt x="528" y="572"/>
                  <a:pt x="571" y="600"/>
                  <a:pt x="571" y="643"/>
                </a:cubicBezTo>
                <a:cubicBezTo>
                  <a:pt x="571" y="672"/>
                  <a:pt x="571" y="672"/>
                  <a:pt x="571" y="672"/>
                </a:cubicBezTo>
                <a:cubicBezTo>
                  <a:pt x="571" y="680"/>
                  <a:pt x="565" y="686"/>
                  <a:pt x="557" y="686"/>
                </a:cubicBezTo>
                <a:cubicBezTo>
                  <a:pt x="185" y="686"/>
                  <a:pt x="185" y="686"/>
                  <a:pt x="185" y="686"/>
                </a:cubicBezTo>
                <a:cubicBezTo>
                  <a:pt x="177" y="686"/>
                  <a:pt x="171" y="680"/>
                  <a:pt x="171" y="672"/>
                </a:cubicBezTo>
                <a:cubicBezTo>
                  <a:pt x="171" y="672"/>
                  <a:pt x="171" y="672"/>
                  <a:pt x="171" y="672"/>
                </a:cubicBezTo>
                <a:cubicBezTo>
                  <a:pt x="171" y="643"/>
                  <a:pt x="171" y="643"/>
                  <a:pt x="171" y="643"/>
                </a:cubicBezTo>
                <a:cubicBezTo>
                  <a:pt x="171" y="600"/>
                  <a:pt x="214" y="572"/>
                  <a:pt x="257" y="572"/>
                </a:cubicBezTo>
                <a:cubicBezTo>
                  <a:pt x="300" y="572"/>
                  <a:pt x="314" y="543"/>
                  <a:pt x="314" y="514"/>
                </a:cubicBezTo>
                <a:cubicBezTo>
                  <a:pt x="314" y="486"/>
                  <a:pt x="308" y="464"/>
                  <a:pt x="284" y="442"/>
                </a:cubicBezTo>
                <a:cubicBezTo>
                  <a:pt x="268" y="430"/>
                  <a:pt x="254" y="416"/>
                  <a:pt x="242" y="400"/>
                </a:cubicBezTo>
                <a:cubicBezTo>
                  <a:pt x="102" y="393"/>
                  <a:pt x="0" y="299"/>
                  <a:pt x="0" y="214"/>
                </a:cubicBezTo>
                <a:cubicBezTo>
                  <a:pt x="0" y="157"/>
                  <a:pt x="0" y="157"/>
                  <a:pt x="0" y="157"/>
                </a:cubicBezTo>
                <a:cubicBezTo>
                  <a:pt x="0" y="134"/>
                  <a:pt x="19" y="114"/>
                  <a:pt x="42" y="114"/>
                </a:cubicBezTo>
                <a:cubicBezTo>
                  <a:pt x="171" y="114"/>
                  <a:pt x="171" y="114"/>
                  <a:pt x="171" y="114"/>
                </a:cubicBezTo>
                <a:cubicBezTo>
                  <a:pt x="171" y="72"/>
                  <a:pt x="171" y="72"/>
                  <a:pt x="171" y="72"/>
                </a:cubicBezTo>
                <a:cubicBezTo>
                  <a:pt x="171" y="32"/>
                  <a:pt x="203" y="0"/>
                  <a:pt x="242" y="0"/>
                </a:cubicBezTo>
                <a:cubicBezTo>
                  <a:pt x="500" y="0"/>
                  <a:pt x="500" y="0"/>
                  <a:pt x="500" y="0"/>
                </a:cubicBezTo>
                <a:cubicBezTo>
                  <a:pt x="539" y="0"/>
                  <a:pt x="571" y="32"/>
                  <a:pt x="571" y="72"/>
                </a:cubicBezTo>
                <a:cubicBezTo>
                  <a:pt x="571" y="114"/>
                  <a:pt x="571" y="114"/>
                  <a:pt x="571" y="114"/>
                </a:cubicBezTo>
                <a:cubicBezTo>
                  <a:pt x="700" y="114"/>
                  <a:pt x="700" y="114"/>
                  <a:pt x="700" y="114"/>
                </a:cubicBezTo>
                <a:cubicBezTo>
                  <a:pt x="723" y="114"/>
                  <a:pt x="742" y="134"/>
                  <a:pt x="742" y="157"/>
                </a:cubicBezTo>
                <a:close/>
              </a:path>
            </a:pathLst>
          </a:custGeom>
          <a:solidFill>
            <a:schemeClr val="bg1"/>
          </a:solid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cs typeface="+mn-ea"/>
              <a:sym typeface="+mn-lt"/>
            </a:endParaRPr>
          </a:p>
        </p:txBody>
      </p:sp>
      <p:cxnSp>
        <p:nvCxnSpPr>
          <p:cNvPr id="7" name="直接连接符 6"/>
          <p:cNvCxnSpPr/>
          <p:nvPr/>
        </p:nvCxnSpPr>
        <p:spPr>
          <a:xfrm>
            <a:off x="696000" y="4005931"/>
            <a:ext cx="10800000" cy="0"/>
          </a:xfrm>
          <a:prstGeom prst="line">
            <a:avLst/>
          </a:prstGeom>
          <a:noFill/>
          <a:ln w="1905">
            <a:solidFill>
              <a:srgbClr val="009B97">
                <a:alpha val="70000"/>
              </a:srgbClr>
            </a:solidFill>
          </a:ln>
        </p:spPr>
        <p:style>
          <a:lnRef idx="2">
            <a:schemeClr val="accent1">
              <a:shade val="50000"/>
            </a:schemeClr>
          </a:lnRef>
          <a:fillRef idx="1">
            <a:schemeClr val="accent1"/>
          </a:fillRef>
          <a:effectRef idx="0">
            <a:schemeClr val="accent1"/>
          </a:effectRef>
          <a:fontRef idx="minor">
            <a:schemeClr val="lt1"/>
          </a:fontRef>
        </p:style>
      </p:cxnSp>
      <p:pic>
        <p:nvPicPr>
          <p:cNvPr id="3" name="图片 2"/>
          <p:cNvPicPr>
            <a:picLocks noChangeAspect="1"/>
          </p:cNvPicPr>
          <p:nvPr/>
        </p:nvPicPr>
        <p:blipFill>
          <a:blip r:embed="rId2">
            <a:clrChange>
              <a:clrFrom>
                <a:srgbClr val="FFFFFE">
                  <a:alpha val="100000"/>
                </a:srgbClr>
              </a:clrFrom>
              <a:clrTo>
                <a:srgbClr val="FFFFFE">
                  <a:alpha val="100000"/>
                  <a:alpha val="0"/>
                </a:srgbClr>
              </a:clrTo>
            </a:clrChange>
          </a:blip>
          <a:srcRect r="83031" b="81863"/>
          <a:stretch>
            <a:fillRect/>
          </a:stretch>
        </p:blipFill>
        <p:spPr>
          <a:xfrm>
            <a:off x="4232275" y="4331970"/>
            <a:ext cx="3338830" cy="1169670"/>
          </a:xfrm>
          <a:prstGeom prst="rect">
            <a:avLst/>
          </a:prstGeom>
        </p:spPr>
      </p:pic>
    </p:spTree>
  </p:cSld>
  <p:clrMapOvr>
    <a:masterClrMapping/>
  </p:clrMapOvr>
  <p:transition spd="slow" advClick="0" advTm="2000">
    <p:push dir="u"/>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cstate="print">
            <a:extLst>
              <a:ext uri="{28A0092B-C50C-407E-A947-70E740481C1C}">
                <a14:useLocalDpi xmlns:a14="http://schemas.microsoft.com/office/drawing/2010/main" val="0"/>
              </a:ext>
            </a:extLst>
          </a:blip>
          <a:srcRect/>
          <a:stretch>
            <a:fillRect/>
          </a:stretch>
        </p:blipFill>
        <p:spPr>
          <a:xfrm>
            <a:off x="-1730" y="0"/>
            <a:ext cx="12193730" cy="6858000"/>
          </a:xfrm>
          <a:prstGeom prst="rect">
            <a:avLst/>
          </a:prstGeom>
        </p:spPr>
      </p:pic>
      <p:sp>
        <p:nvSpPr>
          <p:cNvPr id="3" name="矩形 2"/>
          <p:cNvSpPr/>
          <p:nvPr/>
        </p:nvSpPr>
        <p:spPr>
          <a:xfrm>
            <a:off x="175" y="-11430"/>
            <a:ext cx="12193729" cy="6857999"/>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任意多边形: 形状 30"/>
          <p:cNvSpPr/>
          <p:nvPr/>
        </p:nvSpPr>
        <p:spPr>
          <a:xfrm>
            <a:off x="-436918" y="363640"/>
            <a:ext cx="1082592" cy="409932"/>
          </a:xfrm>
          <a:custGeom>
            <a:avLst/>
            <a:gdLst>
              <a:gd name="connsiteX0" fmla="*/ 124918 w 1413447"/>
              <a:gd name="connsiteY0" fmla="*/ 0 h 535213"/>
              <a:gd name="connsiteX1" fmla="*/ 1413447 w 1413447"/>
              <a:gd name="connsiteY1" fmla="*/ 0 h 535213"/>
              <a:gd name="connsiteX2" fmla="*/ 1293066 w 1413447"/>
              <a:gd name="connsiteY2" fmla="*/ 515770 h 535213"/>
              <a:gd name="connsiteX3" fmla="*/ 1296954 w 1413447"/>
              <a:gd name="connsiteY3" fmla="*/ 499111 h 535213"/>
              <a:gd name="connsiteX4" fmla="*/ 1284655 w 1413447"/>
              <a:gd name="connsiteY4" fmla="*/ 517355 h 535213"/>
              <a:gd name="connsiteX5" fmla="*/ 1263549 w 1413447"/>
              <a:gd name="connsiteY5" fmla="*/ 531584 h 535213"/>
              <a:gd name="connsiteX6" fmla="*/ 1245575 w 1413447"/>
              <a:gd name="connsiteY6" fmla="*/ 535213 h 535213"/>
              <a:gd name="connsiteX7" fmla="*/ 74294 w 1413447"/>
              <a:gd name="connsiteY7" fmla="*/ 535213 h 535213"/>
              <a:gd name="connsiteX8" fmla="*/ 56319 w 1413447"/>
              <a:gd name="connsiteY8" fmla="*/ 531584 h 535213"/>
              <a:gd name="connsiteX9" fmla="*/ 15766 w 1413447"/>
              <a:gd name="connsiteY9" fmla="*/ 470404 h 535213"/>
              <a:gd name="connsiteX10" fmla="*/ 19864 w 1413447"/>
              <a:gd name="connsiteY10" fmla="*/ 450109 h 535213"/>
              <a:gd name="connsiteX11" fmla="*/ 0 w 1413447"/>
              <a:gd name="connsiteY11" fmla="*/ 535213 h 535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13447" h="535213">
                <a:moveTo>
                  <a:pt x="124918" y="0"/>
                </a:moveTo>
                <a:lnTo>
                  <a:pt x="1413447" y="0"/>
                </a:lnTo>
                <a:lnTo>
                  <a:pt x="1293066" y="515770"/>
                </a:lnTo>
                <a:lnTo>
                  <a:pt x="1296954" y="499111"/>
                </a:lnTo>
                <a:lnTo>
                  <a:pt x="1284655" y="517355"/>
                </a:lnTo>
                <a:cubicBezTo>
                  <a:pt x="1278647" y="523362"/>
                  <a:pt x="1271493" y="528224"/>
                  <a:pt x="1263549" y="531584"/>
                </a:cubicBezTo>
                <a:lnTo>
                  <a:pt x="1245575" y="535213"/>
                </a:lnTo>
                <a:lnTo>
                  <a:pt x="74294" y="535213"/>
                </a:lnTo>
                <a:lnTo>
                  <a:pt x="56319" y="531584"/>
                </a:lnTo>
                <a:cubicBezTo>
                  <a:pt x="32488" y="521505"/>
                  <a:pt x="15766" y="497907"/>
                  <a:pt x="15766" y="470404"/>
                </a:cubicBezTo>
                <a:lnTo>
                  <a:pt x="19864" y="450109"/>
                </a:lnTo>
                <a:lnTo>
                  <a:pt x="0" y="535213"/>
                </a:lnTo>
                <a:close/>
              </a:path>
            </a:pathLst>
          </a:custGeom>
          <a:solidFill>
            <a:srgbClr val="267CA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sp>
        <p:nvSpPr>
          <p:cNvPr id="5" name="文本框 4"/>
          <p:cNvSpPr txBox="1"/>
          <p:nvPr/>
        </p:nvSpPr>
        <p:spPr>
          <a:xfrm>
            <a:off x="759974" y="319311"/>
            <a:ext cx="6258046" cy="460375"/>
          </a:xfrm>
          <a:prstGeom prst="rect">
            <a:avLst/>
          </a:prstGeom>
          <a:noFill/>
        </p:spPr>
        <p:txBody>
          <a:bodyPr wrap="square" rtlCol="0">
            <a:spAutoFit/>
          </a:bodyPr>
          <a:lstStyle>
            <a:defPPr>
              <a:defRPr lang="zh-CN"/>
            </a:defPPr>
            <a:lvl1pPr>
              <a:defRPr sz="2400" b="1">
                <a:solidFill>
                  <a:srgbClr val="267CA0"/>
                </a:solidFill>
                <a:latin typeface="包图粗黑体" panose="02000800000000000000" pitchFamily="2" charset="-122"/>
                <a:ea typeface="包图粗黑体" panose="02000800000000000000" pitchFamily="2" charset="-122"/>
              </a:defRPr>
            </a:lvl1pPr>
          </a:lstStyle>
          <a:p>
            <a:r>
              <a:rPr lang="zh-CN" altLang="en-US" dirty="0">
                <a:latin typeface="+mn-lt"/>
                <a:ea typeface="+mn-ea"/>
                <a:cs typeface="+mn-ea"/>
                <a:sym typeface="+mn-lt"/>
              </a:rPr>
              <a:t>十、羟基氧化铁脱硫剂市场前景</a:t>
            </a:r>
            <a:endParaRPr lang="zh-CN" altLang="en-US" dirty="0">
              <a:latin typeface="+mn-lt"/>
              <a:ea typeface="+mn-ea"/>
              <a:cs typeface="+mn-ea"/>
              <a:sym typeface="+mn-lt"/>
            </a:endParaRPr>
          </a:p>
        </p:txBody>
      </p:sp>
      <p:sp>
        <p:nvSpPr>
          <p:cNvPr id="19" name="椭圆 18"/>
          <p:cNvSpPr/>
          <p:nvPr/>
        </p:nvSpPr>
        <p:spPr>
          <a:xfrm>
            <a:off x="180278" y="814788"/>
            <a:ext cx="839907" cy="840166"/>
          </a:xfrm>
          <a:prstGeom prst="ellipse">
            <a:avLst/>
          </a:prstGeom>
          <a:solidFill>
            <a:srgbClr val="267CA0"/>
          </a:solidFill>
          <a:ln w="12700">
            <a:solidFill>
              <a:srgbClr val="388BA5"/>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sz="1600">
              <a:solidFill>
                <a:schemeClr val="bg1"/>
              </a:solidFill>
              <a:cs typeface="+mn-ea"/>
              <a:sym typeface="+mn-lt"/>
            </a:endParaRPr>
          </a:p>
        </p:txBody>
      </p:sp>
      <p:sp>
        <p:nvSpPr>
          <p:cNvPr id="20" name="文本框 19"/>
          <p:cNvSpPr txBox="1"/>
          <p:nvPr/>
        </p:nvSpPr>
        <p:spPr>
          <a:xfrm>
            <a:off x="117324" y="998537"/>
            <a:ext cx="948562" cy="461665"/>
          </a:xfrm>
          <a:prstGeom prst="rect">
            <a:avLst/>
          </a:prstGeom>
          <a:noFill/>
        </p:spPr>
        <p:txBody>
          <a:bodyPr wrap="square" rtlCol="0">
            <a:spAutoFit/>
          </a:bodyPr>
          <a:p>
            <a:pPr algn="ctr"/>
            <a:r>
              <a:rPr lang="en-US" altLang="zh-CN" sz="2400" dirty="0">
                <a:solidFill>
                  <a:schemeClr val="bg1"/>
                </a:solidFill>
                <a:cs typeface="+mn-ea"/>
                <a:sym typeface="+mn-lt"/>
              </a:rPr>
              <a:t>01</a:t>
            </a:r>
            <a:endParaRPr lang="zh-CN" altLang="en-US" sz="2400" dirty="0">
              <a:solidFill>
                <a:schemeClr val="bg1"/>
              </a:solidFill>
              <a:cs typeface="+mn-ea"/>
              <a:sym typeface="+mn-lt"/>
            </a:endParaRPr>
          </a:p>
        </p:txBody>
      </p:sp>
      <p:sp>
        <p:nvSpPr>
          <p:cNvPr id="11" name="文本框 10"/>
          <p:cNvSpPr txBox="1"/>
          <p:nvPr/>
        </p:nvSpPr>
        <p:spPr>
          <a:xfrm>
            <a:off x="1020445" y="849630"/>
            <a:ext cx="6725285" cy="6092825"/>
          </a:xfrm>
          <a:prstGeom prst="rect">
            <a:avLst/>
          </a:prstGeom>
          <a:noFill/>
        </p:spPr>
        <p:txBody>
          <a:bodyPr wrap="square" rtlCol="0">
            <a:spAutoFit/>
          </a:bodyPr>
          <a:p>
            <a:pPr marL="342900" indent="-342900" algn="l">
              <a:lnSpc>
                <a:spcPct val="150000"/>
              </a:lnSpc>
            </a:pPr>
            <a:r>
              <a:rPr lang="en-US" altLang="zh-CN" sz="2000" spc="150" dirty="0">
                <a:solidFill>
                  <a:srgbClr val="267CA0"/>
                </a:solidFill>
                <a:cs typeface="+mn-ea"/>
                <a:sym typeface="+mn-lt"/>
              </a:rPr>
              <a:t>1.在中国经济稳步前进的大方向上，我们应该意识到环境保护的突出矛盾，世界经济仍处于缓慢复苏的过程中。我们国家需要的不仅可以仅是中国经济的发展，更多的是经济社会发展中不造成企业环境进行破坏，做好一个新兴环保相关产业的的增长，实现有就业、增收入、有质量、提效益、节能绿色环保，没有水分，实实在在的发展。</a:t>
            </a:r>
            <a:endParaRPr lang="en-US" altLang="zh-CN" sz="2000" spc="150" dirty="0">
              <a:solidFill>
                <a:srgbClr val="267CA0"/>
              </a:solidFill>
              <a:cs typeface="+mn-ea"/>
              <a:sym typeface="+mn-lt"/>
            </a:endParaRPr>
          </a:p>
          <a:p>
            <a:pPr marL="342900" indent="-342900" algn="l">
              <a:lnSpc>
                <a:spcPct val="150000"/>
              </a:lnSpc>
            </a:pPr>
            <a:r>
              <a:rPr lang="en-US" altLang="zh-CN" sz="2000" spc="150" dirty="0">
                <a:solidFill>
                  <a:srgbClr val="267CA0"/>
                </a:solidFill>
                <a:cs typeface="+mn-ea"/>
                <a:sym typeface="+mn-lt"/>
              </a:rPr>
              <a:t>2.羟基氧化铁主要用于生产高硫容氧化铁脱硫剂，市场前景广阔。传统生产工艺中存在碱源成本高（用碳酸钠或碳酸氢铵作碱源）、能耗高（氧化和洗涤分离过程中需加热）、空气氧化生产效率低等问题，造成目前羟基氧化铁供给量少、价格居高不下，严重制约了高硫容氧化铁脱硫剂的推广应用；</a:t>
            </a:r>
            <a:endParaRPr lang="en-US" altLang="zh-CN" sz="2000" spc="150" dirty="0">
              <a:solidFill>
                <a:srgbClr val="267CA0"/>
              </a:solidFill>
              <a:cs typeface="+mn-ea"/>
              <a:sym typeface="+mn-lt"/>
            </a:endParaRPr>
          </a:p>
        </p:txBody>
      </p:sp>
      <p:sp>
        <p:nvSpPr>
          <p:cNvPr id="25" name="椭圆 24"/>
          <p:cNvSpPr/>
          <p:nvPr/>
        </p:nvSpPr>
        <p:spPr>
          <a:xfrm>
            <a:off x="171389" y="3918711"/>
            <a:ext cx="839907" cy="840166"/>
          </a:xfrm>
          <a:prstGeom prst="ellipse">
            <a:avLst/>
          </a:prstGeom>
          <a:solidFill>
            <a:srgbClr val="388BA5"/>
          </a:solidFill>
          <a:ln w="12700">
            <a:solidFill>
              <a:srgbClr val="509FA4"/>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sz="1600">
              <a:solidFill>
                <a:schemeClr val="bg1"/>
              </a:solidFill>
              <a:cs typeface="+mn-ea"/>
              <a:sym typeface="+mn-lt"/>
            </a:endParaRPr>
          </a:p>
        </p:txBody>
      </p:sp>
      <p:sp>
        <p:nvSpPr>
          <p:cNvPr id="26" name="文本框 25"/>
          <p:cNvSpPr txBox="1"/>
          <p:nvPr/>
        </p:nvSpPr>
        <p:spPr>
          <a:xfrm>
            <a:off x="107934" y="4102460"/>
            <a:ext cx="948562" cy="461665"/>
          </a:xfrm>
          <a:prstGeom prst="rect">
            <a:avLst/>
          </a:prstGeom>
          <a:noFill/>
        </p:spPr>
        <p:txBody>
          <a:bodyPr wrap="square" rtlCol="0">
            <a:spAutoFit/>
          </a:bodyPr>
          <a:p>
            <a:pPr algn="ctr"/>
            <a:r>
              <a:rPr lang="en-US" altLang="zh-CN" sz="2400" dirty="0">
                <a:solidFill>
                  <a:schemeClr val="bg1"/>
                </a:solidFill>
                <a:cs typeface="+mn-ea"/>
                <a:sym typeface="+mn-lt"/>
              </a:rPr>
              <a:t>02</a:t>
            </a:r>
            <a:endParaRPr lang="zh-CN" altLang="en-US" sz="2400" dirty="0">
              <a:solidFill>
                <a:schemeClr val="bg1"/>
              </a:solidFill>
              <a:cs typeface="+mn-ea"/>
              <a:sym typeface="+mn-lt"/>
            </a:endParaRPr>
          </a:p>
        </p:txBody>
      </p:sp>
      <p:pic>
        <p:nvPicPr>
          <p:cNvPr id="6" name="图片 5"/>
          <p:cNvPicPr>
            <a:picLocks noChangeAspect="1"/>
          </p:cNvPicPr>
          <p:nvPr/>
        </p:nvPicPr>
        <p:blipFill>
          <a:blip r:embed="rId2">
            <a:clrChange>
              <a:clrFrom>
                <a:srgbClr val="FFFFFE">
                  <a:alpha val="100000"/>
                </a:srgbClr>
              </a:clrFrom>
              <a:clrTo>
                <a:srgbClr val="FFFFFE">
                  <a:alpha val="100000"/>
                  <a:alpha val="0"/>
                </a:srgbClr>
              </a:clrTo>
            </a:clrChange>
          </a:blip>
          <a:srcRect r="83031" b="81863"/>
          <a:stretch>
            <a:fillRect/>
          </a:stretch>
        </p:blipFill>
        <p:spPr>
          <a:xfrm>
            <a:off x="9119870" y="-342900"/>
            <a:ext cx="3338830" cy="1169670"/>
          </a:xfrm>
          <a:prstGeom prst="rect">
            <a:avLst/>
          </a:prstGeom>
        </p:spPr>
      </p:pic>
      <p:pic>
        <p:nvPicPr>
          <p:cNvPr id="8" name="图片 7"/>
          <p:cNvPicPr>
            <a:picLocks noChangeAspect="1"/>
          </p:cNvPicPr>
          <p:nvPr/>
        </p:nvPicPr>
        <p:blipFill>
          <a:blip r:embed="rId3"/>
          <a:stretch>
            <a:fillRect/>
          </a:stretch>
        </p:blipFill>
        <p:spPr>
          <a:xfrm>
            <a:off x="7556500" y="3615690"/>
            <a:ext cx="4819015" cy="3230880"/>
          </a:xfrm>
          <a:prstGeom prst="rect">
            <a:avLst/>
          </a:prstGeom>
        </p:spPr>
      </p:pic>
      <p:pic>
        <p:nvPicPr>
          <p:cNvPr id="9" name="图片 8"/>
          <p:cNvPicPr>
            <a:picLocks noChangeAspect="1"/>
          </p:cNvPicPr>
          <p:nvPr/>
        </p:nvPicPr>
        <p:blipFill>
          <a:blip r:embed="rId4"/>
          <a:srcRect/>
          <a:stretch>
            <a:fillRect/>
          </a:stretch>
        </p:blipFill>
        <p:spPr>
          <a:xfrm>
            <a:off x="7556500" y="773430"/>
            <a:ext cx="4818380" cy="3228975"/>
          </a:xfrm>
          <a:prstGeom prst="rect">
            <a:avLst/>
          </a:prstGeom>
        </p:spPr>
      </p:pic>
    </p:spTree>
  </p:cSld>
  <p:clrMapOvr>
    <a:masterClrMapping/>
  </p:clrMapOvr>
  <p:transition spd="slow" advClick="0" advTm="4000">
    <p:push dir="u"/>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cstate="print">
            <a:extLst>
              <a:ext uri="{28A0092B-C50C-407E-A947-70E740481C1C}">
                <a14:useLocalDpi xmlns:a14="http://schemas.microsoft.com/office/drawing/2010/main" val="0"/>
              </a:ext>
            </a:extLst>
          </a:blip>
          <a:srcRect/>
          <a:stretch>
            <a:fillRect/>
          </a:stretch>
        </p:blipFill>
        <p:spPr>
          <a:xfrm>
            <a:off x="-1730" y="0"/>
            <a:ext cx="12193730" cy="6858000"/>
          </a:xfrm>
          <a:prstGeom prst="rect">
            <a:avLst/>
          </a:prstGeom>
        </p:spPr>
      </p:pic>
      <p:sp>
        <p:nvSpPr>
          <p:cNvPr id="3" name="矩形 2"/>
          <p:cNvSpPr/>
          <p:nvPr/>
        </p:nvSpPr>
        <p:spPr>
          <a:xfrm>
            <a:off x="175" y="0"/>
            <a:ext cx="12193729" cy="6857999"/>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任意多边形: 形状 30"/>
          <p:cNvSpPr/>
          <p:nvPr/>
        </p:nvSpPr>
        <p:spPr>
          <a:xfrm>
            <a:off x="-436918" y="363640"/>
            <a:ext cx="1082592" cy="409932"/>
          </a:xfrm>
          <a:custGeom>
            <a:avLst/>
            <a:gdLst>
              <a:gd name="connsiteX0" fmla="*/ 124918 w 1413447"/>
              <a:gd name="connsiteY0" fmla="*/ 0 h 535213"/>
              <a:gd name="connsiteX1" fmla="*/ 1413447 w 1413447"/>
              <a:gd name="connsiteY1" fmla="*/ 0 h 535213"/>
              <a:gd name="connsiteX2" fmla="*/ 1293066 w 1413447"/>
              <a:gd name="connsiteY2" fmla="*/ 515770 h 535213"/>
              <a:gd name="connsiteX3" fmla="*/ 1296954 w 1413447"/>
              <a:gd name="connsiteY3" fmla="*/ 499111 h 535213"/>
              <a:gd name="connsiteX4" fmla="*/ 1284655 w 1413447"/>
              <a:gd name="connsiteY4" fmla="*/ 517355 h 535213"/>
              <a:gd name="connsiteX5" fmla="*/ 1263549 w 1413447"/>
              <a:gd name="connsiteY5" fmla="*/ 531584 h 535213"/>
              <a:gd name="connsiteX6" fmla="*/ 1245575 w 1413447"/>
              <a:gd name="connsiteY6" fmla="*/ 535213 h 535213"/>
              <a:gd name="connsiteX7" fmla="*/ 74294 w 1413447"/>
              <a:gd name="connsiteY7" fmla="*/ 535213 h 535213"/>
              <a:gd name="connsiteX8" fmla="*/ 56319 w 1413447"/>
              <a:gd name="connsiteY8" fmla="*/ 531584 h 535213"/>
              <a:gd name="connsiteX9" fmla="*/ 15766 w 1413447"/>
              <a:gd name="connsiteY9" fmla="*/ 470404 h 535213"/>
              <a:gd name="connsiteX10" fmla="*/ 19864 w 1413447"/>
              <a:gd name="connsiteY10" fmla="*/ 450109 h 535213"/>
              <a:gd name="connsiteX11" fmla="*/ 0 w 1413447"/>
              <a:gd name="connsiteY11" fmla="*/ 535213 h 535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13447" h="535213">
                <a:moveTo>
                  <a:pt x="124918" y="0"/>
                </a:moveTo>
                <a:lnTo>
                  <a:pt x="1413447" y="0"/>
                </a:lnTo>
                <a:lnTo>
                  <a:pt x="1293066" y="515770"/>
                </a:lnTo>
                <a:lnTo>
                  <a:pt x="1296954" y="499111"/>
                </a:lnTo>
                <a:lnTo>
                  <a:pt x="1284655" y="517355"/>
                </a:lnTo>
                <a:cubicBezTo>
                  <a:pt x="1278647" y="523362"/>
                  <a:pt x="1271493" y="528224"/>
                  <a:pt x="1263549" y="531584"/>
                </a:cubicBezTo>
                <a:lnTo>
                  <a:pt x="1245575" y="535213"/>
                </a:lnTo>
                <a:lnTo>
                  <a:pt x="74294" y="535213"/>
                </a:lnTo>
                <a:lnTo>
                  <a:pt x="56319" y="531584"/>
                </a:lnTo>
                <a:cubicBezTo>
                  <a:pt x="32488" y="521505"/>
                  <a:pt x="15766" y="497907"/>
                  <a:pt x="15766" y="470404"/>
                </a:cubicBezTo>
                <a:lnTo>
                  <a:pt x="19864" y="450109"/>
                </a:lnTo>
                <a:lnTo>
                  <a:pt x="0" y="535213"/>
                </a:lnTo>
                <a:close/>
              </a:path>
            </a:pathLst>
          </a:custGeom>
          <a:solidFill>
            <a:srgbClr val="267CA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sp>
        <p:nvSpPr>
          <p:cNvPr id="5" name="文本框 4"/>
          <p:cNvSpPr txBox="1"/>
          <p:nvPr/>
        </p:nvSpPr>
        <p:spPr>
          <a:xfrm>
            <a:off x="759974" y="319311"/>
            <a:ext cx="6258046" cy="460375"/>
          </a:xfrm>
          <a:prstGeom prst="rect">
            <a:avLst/>
          </a:prstGeom>
          <a:noFill/>
        </p:spPr>
        <p:txBody>
          <a:bodyPr wrap="square" rtlCol="0">
            <a:spAutoFit/>
          </a:bodyPr>
          <a:lstStyle>
            <a:defPPr>
              <a:defRPr lang="zh-CN"/>
            </a:defPPr>
            <a:lvl1pPr>
              <a:defRPr sz="2400" b="1">
                <a:solidFill>
                  <a:srgbClr val="267CA0"/>
                </a:solidFill>
                <a:latin typeface="包图粗黑体" panose="02000800000000000000" pitchFamily="2" charset="-122"/>
                <a:ea typeface="包图粗黑体" panose="02000800000000000000" pitchFamily="2" charset="-122"/>
              </a:defRPr>
            </a:lvl1pPr>
          </a:lstStyle>
          <a:p>
            <a:r>
              <a:rPr lang="zh-CN" altLang="en-US" dirty="0">
                <a:latin typeface="+mn-lt"/>
                <a:ea typeface="+mn-ea"/>
                <a:cs typeface="+mn-ea"/>
                <a:sym typeface="+mn-lt"/>
              </a:rPr>
              <a:t>十、羟基氧化铁脱硫剂市场前景</a:t>
            </a:r>
            <a:endParaRPr lang="zh-CN" altLang="en-US" dirty="0">
              <a:latin typeface="+mn-lt"/>
              <a:ea typeface="+mn-ea"/>
              <a:cs typeface="+mn-ea"/>
              <a:sym typeface="+mn-lt"/>
            </a:endParaRPr>
          </a:p>
        </p:txBody>
      </p:sp>
      <p:sp>
        <p:nvSpPr>
          <p:cNvPr id="19" name="椭圆 18"/>
          <p:cNvSpPr/>
          <p:nvPr/>
        </p:nvSpPr>
        <p:spPr>
          <a:xfrm>
            <a:off x="180278" y="729698"/>
            <a:ext cx="839907" cy="840166"/>
          </a:xfrm>
          <a:prstGeom prst="ellipse">
            <a:avLst/>
          </a:prstGeom>
          <a:solidFill>
            <a:srgbClr val="267CA0"/>
          </a:solidFill>
          <a:ln w="12700">
            <a:solidFill>
              <a:srgbClr val="388BA5"/>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sz="1600">
              <a:solidFill>
                <a:schemeClr val="bg1"/>
              </a:solidFill>
              <a:cs typeface="+mn-ea"/>
              <a:sym typeface="+mn-lt"/>
            </a:endParaRPr>
          </a:p>
        </p:txBody>
      </p:sp>
      <p:sp>
        <p:nvSpPr>
          <p:cNvPr id="20" name="文本框 19"/>
          <p:cNvSpPr txBox="1"/>
          <p:nvPr/>
        </p:nvSpPr>
        <p:spPr>
          <a:xfrm>
            <a:off x="126849" y="919797"/>
            <a:ext cx="948562" cy="460375"/>
          </a:xfrm>
          <a:prstGeom prst="rect">
            <a:avLst/>
          </a:prstGeom>
          <a:noFill/>
        </p:spPr>
        <p:txBody>
          <a:bodyPr wrap="square" rtlCol="0">
            <a:spAutoFit/>
          </a:bodyPr>
          <a:p>
            <a:pPr algn="ctr"/>
            <a:r>
              <a:rPr lang="en-US" altLang="zh-CN" sz="2400" dirty="0">
                <a:solidFill>
                  <a:schemeClr val="bg1"/>
                </a:solidFill>
                <a:cs typeface="+mn-ea"/>
                <a:sym typeface="+mn-lt"/>
              </a:rPr>
              <a:t>03</a:t>
            </a:r>
            <a:endParaRPr lang="zh-CN" altLang="en-US" sz="2400" dirty="0">
              <a:solidFill>
                <a:schemeClr val="bg1"/>
              </a:solidFill>
              <a:cs typeface="+mn-ea"/>
              <a:sym typeface="+mn-lt"/>
            </a:endParaRPr>
          </a:p>
        </p:txBody>
      </p:sp>
      <p:sp>
        <p:nvSpPr>
          <p:cNvPr id="11" name="文本框 10"/>
          <p:cNvSpPr txBox="1"/>
          <p:nvPr/>
        </p:nvSpPr>
        <p:spPr>
          <a:xfrm>
            <a:off x="1020445" y="848360"/>
            <a:ext cx="11170920" cy="6092825"/>
          </a:xfrm>
          <a:prstGeom prst="rect">
            <a:avLst/>
          </a:prstGeom>
          <a:noFill/>
        </p:spPr>
        <p:txBody>
          <a:bodyPr wrap="square" rtlCol="0">
            <a:spAutoFit/>
          </a:bodyPr>
          <a:p>
            <a:pPr marL="342900" indent="-342900" algn="l">
              <a:lnSpc>
                <a:spcPct val="150000"/>
              </a:lnSpc>
            </a:pPr>
            <a:r>
              <a:rPr lang="en-US" altLang="zh-CN" sz="2000" spc="150" dirty="0">
                <a:solidFill>
                  <a:srgbClr val="267CA0"/>
                </a:solidFill>
                <a:cs typeface="+mn-ea"/>
                <a:sym typeface="+mn-lt"/>
              </a:rPr>
              <a:t>3.羟基氧化铁基脱硫剂在燃煤电厂和工业锅炉中广泛应用。燃煤电厂是传统的能源供应方式，但其燃煤烟气中含有大量的二氧化硫，对环境造成了严重的污染。羟基氧化铁基脱硫剂能够高效地去除燃煤烟气中的二氧化硫，减少大气污染物的排放。同时，工业锅炉中的燃烧也会产生大量的二氧化硫，使用羟基氧化铁基脱硫剂可以有效降低二氧化硫的排放浓度，保护环境。羟基氧化铁基脱硫剂是一种高效、环保的脱硫剂。其脱硫工艺主要包括湿法和干法，脱硫机理主要包括化学吸收和催化氧化。该脱硫剂广泛应用于燃煤电厂和工业锅炉中，可以有效减少二氧化硫的排放，保护环境。未来，随着环保意识的提高和环境法规的不断完善，羟基氧化铁基脱硫剂将在更多领域得到应用，并发挥更大的作用。</a:t>
            </a:r>
            <a:endParaRPr lang="en-US" altLang="zh-CN" sz="2000" spc="150" dirty="0">
              <a:solidFill>
                <a:srgbClr val="267CA0"/>
              </a:solidFill>
              <a:cs typeface="+mn-ea"/>
              <a:sym typeface="+mn-lt"/>
            </a:endParaRPr>
          </a:p>
          <a:p>
            <a:pPr marL="342900" indent="-342900" algn="l">
              <a:lnSpc>
                <a:spcPct val="150000"/>
              </a:lnSpc>
            </a:pPr>
            <a:r>
              <a:rPr lang="en-US" altLang="zh-CN" sz="2000" spc="150" dirty="0">
                <a:solidFill>
                  <a:srgbClr val="267CA0"/>
                </a:solidFill>
                <a:cs typeface="+mn-ea"/>
                <a:sym typeface="+mn-lt"/>
              </a:rPr>
              <a:t>4.针对行业现状，我司在新合成工艺中采用了最先进的种类组合、均相高效氧化等技术方案、制备出了无定型羟基氧化铁，产品的生产成本比传统工艺生产成本低约50%。产品的外观为黄褐色固体，按HG/T4354-2012标准检测产品的穿透硫容达到55%以上，对产品进行XRD分析，晶型为无定型羟基氧化铁。</a:t>
            </a:r>
            <a:endParaRPr lang="en-US" altLang="zh-CN" sz="2000" spc="150" dirty="0">
              <a:solidFill>
                <a:srgbClr val="267CA0"/>
              </a:solidFill>
              <a:cs typeface="+mn-ea"/>
              <a:sym typeface="+mn-lt"/>
            </a:endParaRPr>
          </a:p>
        </p:txBody>
      </p:sp>
      <p:sp>
        <p:nvSpPr>
          <p:cNvPr id="25" name="椭圆 24"/>
          <p:cNvSpPr/>
          <p:nvPr/>
        </p:nvSpPr>
        <p:spPr>
          <a:xfrm>
            <a:off x="180914" y="4819776"/>
            <a:ext cx="839907" cy="840166"/>
          </a:xfrm>
          <a:prstGeom prst="ellipse">
            <a:avLst/>
          </a:prstGeom>
          <a:solidFill>
            <a:srgbClr val="388BA5"/>
          </a:solidFill>
          <a:ln w="12700">
            <a:solidFill>
              <a:srgbClr val="509FA4"/>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sz="1600">
              <a:solidFill>
                <a:schemeClr val="bg1"/>
              </a:solidFill>
              <a:cs typeface="+mn-ea"/>
              <a:sym typeface="+mn-lt"/>
            </a:endParaRPr>
          </a:p>
        </p:txBody>
      </p:sp>
      <p:sp>
        <p:nvSpPr>
          <p:cNvPr id="26" name="文本框 25"/>
          <p:cNvSpPr txBox="1"/>
          <p:nvPr/>
        </p:nvSpPr>
        <p:spPr>
          <a:xfrm>
            <a:off x="117459" y="5003525"/>
            <a:ext cx="948562" cy="460375"/>
          </a:xfrm>
          <a:prstGeom prst="rect">
            <a:avLst/>
          </a:prstGeom>
          <a:noFill/>
        </p:spPr>
        <p:txBody>
          <a:bodyPr wrap="square" rtlCol="0">
            <a:spAutoFit/>
          </a:bodyPr>
          <a:p>
            <a:pPr algn="ctr"/>
            <a:r>
              <a:rPr lang="en-US" altLang="zh-CN" sz="2400" dirty="0">
                <a:solidFill>
                  <a:schemeClr val="bg1"/>
                </a:solidFill>
                <a:cs typeface="+mn-ea"/>
                <a:sym typeface="+mn-lt"/>
              </a:rPr>
              <a:t>04</a:t>
            </a:r>
            <a:endParaRPr lang="zh-CN" altLang="en-US" sz="2400" dirty="0">
              <a:solidFill>
                <a:schemeClr val="bg1"/>
              </a:solidFill>
              <a:cs typeface="+mn-ea"/>
              <a:sym typeface="+mn-lt"/>
            </a:endParaRPr>
          </a:p>
        </p:txBody>
      </p:sp>
      <p:pic>
        <p:nvPicPr>
          <p:cNvPr id="6" name="图片 5"/>
          <p:cNvPicPr>
            <a:picLocks noChangeAspect="1"/>
          </p:cNvPicPr>
          <p:nvPr/>
        </p:nvPicPr>
        <p:blipFill>
          <a:blip r:embed="rId2">
            <a:clrChange>
              <a:clrFrom>
                <a:srgbClr val="FFFFFE">
                  <a:alpha val="100000"/>
                </a:srgbClr>
              </a:clrFrom>
              <a:clrTo>
                <a:srgbClr val="FFFFFE">
                  <a:alpha val="100000"/>
                  <a:alpha val="0"/>
                </a:srgbClr>
              </a:clrTo>
            </a:clrChange>
          </a:blip>
          <a:srcRect r="83031" b="81863"/>
          <a:stretch>
            <a:fillRect/>
          </a:stretch>
        </p:blipFill>
        <p:spPr>
          <a:xfrm>
            <a:off x="9119870" y="-342900"/>
            <a:ext cx="3338830" cy="1169670"/>
          </a:xfrm>
          <a:prstGeom prst="rect">
            <a:avLst/>
          </a:prstGeom>
        </p:spPr>
      </p:pic>
    </p:spTree>
  </p:cSld>
  <p:clrMapOvr>
    <a:masterClrMapping/>
  </p:clrMapOvr>
  <p:transition spd="slow" advClick="0" advTm="4000">
    <p:push dir="u"/>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cstate="print">
            <a:extLst>
              <a:ext uri="{28A0092B-C50C-407E-A947-70E740481C1C}">
                <a14:useLocalDpi xmlns:a14="http://schemas.microsoft.com/office/drawing/2010/main" val="0"/>
              </a:ext>
            </a:extLst>
          </a:blip>
          <a:srcRect/>
          <a:stretch>
            <a:fillRect/>
          </a:stretch>
        </p:blipFill>
        <p:spPr>
          <a:xfrm>
            <a:off x="-1730" y="0"/>
            <a:ext cx="12193730" cy="6858000"/>
          </a:xfrm>
          <a:prstGeom prst="rect">
            <a:avLst/>
          </a:prstGeom>
        </p:spPr>
      </p:pic>
      <p:sp>
        <p:nvSpPr>
          <p:cNvPr id="3" name="矩形 2"/>
          <p:cNvSpPr/>
          <p:nvPr/>
        </p:nvSpPr>
        <p:spPr>
          <a:xfrm>
            <a:off x="175" y="0"/>
            <a:ext cx="12193729" cy="6857999"/>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任意多边形: 形状 30"/>
          <p:cNvSpPr/>
          <p:nvPr/>
        </p:nvSpPr>
        <p:spPr>
          <a:xfrm>
            <a:off x="-436918" y="363640"/>
            <a:ext cx="1082592" cy="409932"/>
          </a:xfrm>
          <a:custGeom>
            <a:avLst/>
            <a:gdLst>
              <a:gd name="connsiteX0" fmla="*/ 124918 w 1413447"/>
              <a:gd name="connsiteY0" fmla="*/ 0 h 535213"/>
              <a:gd name="connsiteX1" fmla="*/ 1413447 w 1413447"/>
              <a:gd name="connsiteY1" fmla="*/ 0 h 535213"/>
              <a:gd name="connsiteX2" fmla="*/ 1293066 w 1413447"/>
              <a:gd name="connsiteY2" fmla="*/ 515770 h 535213"/>
              <a:gd name="connsiteX3" fmla="*/ 1296954 w 1413447"/>
              <a:gd name="connsiteY3" fmla="*/ 499111 h 535213"/>
              <a:gd name="connsiteX4" fmla="*/ 1284655 w 1413447"/>
              <a:gd name="connsiteY4" fmla="*/ 517355 h 535213"/>
              <a:gd name="connsiteX5" fmla="*/ 1263549 w 1413447"/>
              <a:gd name="connsiteY5" fmla="*/ 531584 h 535213"/>
              <a:gd name="connsiteX6" fmla="*/ 1245575 w 1413447"/>
              <a:gd name="connsiteY6" fmla="*/ 535213 h 535213"/>
              <a:gd name="connsiteX7" fmla="*/ 74294 w 1413447"/>
              <a:gd name="connsiteY7" fmla="*/ 535213 h 535213"/>
              <a:gd name="connsiteX8" fmla="*/ 56319 w 1413447"/>
              <a:gd name="connsiteY8" fmla="*/ 531584 h 535213"/>
              <a:gd name="connsiteX9" fmla="*/ 15766 w 1413447"/>
              <a:gd name="connsiteY9" fmla="*/ 470404 h 535213"/>
              <a:gd name="connsiteX10" fmla="*/ 19864 w 1413447"/>
              <a:gd name="connsiteY10" fmla="*/ 450109 h 535213"/>
              <a:gd name="connsiteX11" fmla="*/ 0 w 1413447"/>
              <a:gd name="connsiteY11" fmla="*/ 535213 h 535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13447" h="535213">
                <a:moveTo>
                  <a:pt x="124918" y="0"/>
                </a:moveTo>
                <a:lnTo>
                  <a:pt x="1413447" y="0"/>
                </a:lnTo>
                <a:lnTo>
                  <a:pt x="1293066" y="515770"/>
                </a:lnTo>
                <a:lnTo>
                  <a:pt x="1296954" y="499111"/>
                </a:lnTo>
                <a:lnTo>
                  <a:pt x="1284655" y="517355"/>
                </a:lnTo>
                <a:cubicBezTo>
                  <a:pt x="1278647" y="523362"/>
                  <a:pt x="1271493" y="528224"/>
                  <a:pt x="1263549" y="531584"/>
                </a:cubicBezTo>
                <a:lnTo>
                  <a:pt x="1245575" y="535213"/>
                </a:lnTo>
                <a:lnTo>
                  <a:pt x="74294" y="535213"/>
                </a:lnTo>
                <a:lnTo>
                  <a:pt x="56319" y="531584"/>
                </a:lnTo>
                <a:cubicBezTo>
                  <a:pt x="32488" y="521505"/>
                  <a:pt x="15766" y="497907"/>
                  <a:pt x="15766" y="470404"/>
                </a:cubicBezTo>
                <a:lnTo>
                  <a:pt x="19864" y="450109"/>
                </a:lnTo>
                <a:lnTo>
                  <a:pt x="0" y="535213"/>
                </a:lnTo>
                <a:close/>
              </a:path>
            </a:pathLst>
          </a:custGeom>
          <a:solidFill>
            <a:srgbClr val="267CA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sp>
        <p:nvSpPr>
          <p:cNvPr id="5" name="文本框 4"/>
          <p:cNvSpPr txBox="1"/>
          <p:nvPr/>
        </p:nvSpPr>
        <p:spPr>
          <a:xfrm>
            <a:off x="780929" y="312961"/>
            <a:ext cx="6258046" cy="460375"/>
          </a:xfrm>
          <a:prstGeom prst="rect">
            <a:avLst/>
          </a:prstGeom>
          <a:noFill/>
        </p:spPr>
        <p:txBody>
          <a:bodyPr wrap="square" rtlCol="0">
            <a:spAutoFit/>
          </a:bodyPr>
          <a:lstStyle>
            <a:defPPr>
              <a:defRPr lang="zh-CN"/>
            </a:defPPr>
            <a:lvl1pPr>
              <a:defRPr sz="2400" b="1">
                <a:solidFill>
                  <a:srgbClr val="267CA0"/>
                </a:solidFill>
                <a:latin typeface="包图粗黑体" panose="02000800000000000000" pitchFamily="2" charset="-122"/>
                <a:ea typeface="包图粗黑体" panose="02000800000000000000" pitchFamily="2" charset="-122"/>
              </a:defRPr>
            </a:lvl1pPr>
          </a:lstStyle>
          <a:p>
            <a:r>
              <a:rPr lang="zh-CN" altLang="en-US" dirty="0">
                <a:latin typeface="+mn-lt"/>
                <a:ea typeface="+mn-ea"/>
                <a:cs typeface="+mn-ea"/>
                <a:sym typeface="+mn-lt"/>
              </a:rPr>
              <a:t>我们的优势</a:t>
            </a:r>
            <a:endParaRPr lang="zh-CN" altLang="en-US" dirty="0">
              <a:latin typeface="+mn-lt"/>
              <a:ea typeface="+mn-ea"/>
              <a:cs typeface="+mn-ea"/>
              <a:sym typeface="+mn-lt"/>
            </a:endParaRPr>
          </a:p>
        </p:txBody>
      </p:sp>
      <p:pic>
        <p:nvPicPr>
          <p:cNvPr id="6" name="图片 5"/>
          <p:cNvPicPr>
            <a:picLocks noChangeAspect="1"/>
          </p:cNvPicPr>
          <p:nvPr/>
        </p:nvPicPr>
        <p:blipFill>
          <a:blip r:embed="rId2">
            <a:clrChange>
              <a:clrFrom>
                <a:srgbClr val="FFFFFE">
                  <a:alpha val="100000"/>
                </a:srgbClr>
              </a:clrFrom>
              <a:clrTo>
                <a:srgbClr val="FFFFFE">
                  <a:alpha val="100000"/>
                  <a:alpha val="0"/>
                </a:srgbClr>
              </a:clrTo>
            </a:clrChange>
          </a:blip>
          <a:srcRect r="83031" b="81863"/>
          <a:stretch>
            <a:fillRect/>
          </a:stretch>
        </p:blipFill>
        <p:spPr>
          <a:xfrm>
            <a:off x="9119870" y="-342900"/>
            <a:ext cx="3338830" cy="1169670"/>
          </a:xfrm>
          <a:prstGeom prst="rect">
            <a:avLst/>
          </a:prstGeom>
        </p:spPr>
      </p:pic>
      <p:sp>
        <p:nvSpPr>
          <p:cNvPr id="7" name="文本框 6"/>
          <p:cNvSpPr txBox="1"/>
          <p:nvPr/>
        </p:nvSpPr>
        <p:spPr>
          <a:xfrm>
            <a:off x="182245" y="3460750"/>
            <a:ext cx="4563745" cy="1861185"/>
          </a:xfrm>
          <a:prstGeom prst="rect">
            <a:avLst/>
          </a:prstGeom>
          <a:noFill/>
        </p:spPr>
        <p:txBody>
          <a:bodyPr wrap="square" rtlCol="0">
            <a:spAutoFit/>
          </a:bodyPr>
          <a:p>
            <a:pPr marL="342900" indent="-342900" algn="l">
              <a:lnSpc>
                <a:spcPct val="125000"/>
              </a:lnSpc>
              <a:spcBef>
                <a:spcPts val="0"/>
              </a:spcBef>
              <a:spcAft>
                <a:spcPts val="0"/>
              </a:spcAft>
            </a:pPr>
            <a:endParaRPr sz="2000" spc="150" dirty="0">
              <a:solidFill>
                <a:srgbClr val="267CA0"/>
              </a:solidFill>
              <a:cs typeface="+mn-ea"/>
              <a:sym typeface="+mn-lt"/>
            </a:endParaRPr>
          </a:p>
          <a:p>
            <a:pPr marL="342900" indent="-342900" algn="l">
              <a:lnSpc>
                <a:spcPct val="125000"/>
              </a:lnSpc>
              <a:spcBef>
                <a:spcPts val="0"/>
              </a:spcBef>
              <a:spcAft>
                <a:spcPts val="0"/>
              </a:spcAft>
              <a:buFont typeface="Wingdings" panose="05000000000000000000" charset="0"/>
              <a:buChar char="n"/>
            </a:pPr>
            <a:r>
              <a:rPr spc="150" dirty="0">
                <a:solidFill>
                  <a:srgbClr val="267CA0"/>
                </a:solidFill>
                <a:cs typeface="+mn-ea"/>
                <a:sym typeface="+mn-lt"/>
              </a:rPr>
              <a:t>硫容：每单位重量脱硫剂所吸收硫的质量。硫容大于45%的脱硫剂（目前为国内最硫容最大的产品）。</a:t>
            </a:r>
            <a:endParaRPr spc="150" dirty="0">
              <a:solidFill>
                <a:srgbClr val="267CA0"/>
              </a:solidFill>
              <a:cs typeface="+mn-ea"/>
              <a:sym typeface="+mn-lt"/>
            </a:endParaRPr>
          </a:p>
          <a:p>
            <a:pPr marL="342900" indent="-342900" algn="l">
              <a:lnSpc>
                <a:spcPct val="125000"/>
              </a:lnSpc>
              <a:spcBef>
                <a:spcPts val="0"/>
              </a:spcBef>
              <a:spcAft>
                <a:spcPts val="0"/>
              </a:spcAft>
            </a:pPr>
            <a:endParaRPr spc="150" dirty="0">
              <a:solidFill>
                <a:srgbClr val="267CA0"/>
              </a:solidFill>
              <a:cs typeface="+mn-ea"/>
              <a:sym typeface="+mn-lt"/>
            </a:endParaRPr>
          </a:p>
        </p:txBody>
      </p:sp>
      <p:pic>
        <p:nvPicPr>
          <p:cNvPr id="9" name="图片 8"/>
          <p:cNvPicPr>
            <a:picLocks noChangeAspect="1"/>
          </p:cNvPicPr>
          <p:nvPr/>
        </p:nvPicPr>
        <p:blipFill>
          <a:blip r:embed="rId3"/>
          <a:stretch>
            <a:fillRect/>
          </a:stretch>
        </p:blipFill>
        <p:spPr>
          <a:xfrm>
            <a:off x="5297805" y="2408555"/>
            <a:ext cx="2099945" cy="1988820"/>
          </a:xfrm>
          <a:prstGeom prst="rect">
            <a:avLst/>
          </a:prstGeom>
        </p:spPr>
      </p:pic>
      <p:sp>
        <p:nvSpPr>
          <p:cNvPr id="14" name="图文框 13"/>
          <p:cNvSpPr/>
          <p:nvPr/>
        </p:nvSpPr>
        <p:spPr>
          <a:xfrm>
            <a:off x="5133975" y="2265680"/>
            <a:ext cx="2426970" cy="2274570"/>
          </a:xfrm>
          <a:prstGeom prst="frame">
            <a:avLst>
              <a:gd name="adj1" fmla="val 7717"/>
            </a:avLst>
          </a:prstGeom>
          <a:solidFill>
            <a:srgbClr val="D1DF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grpSp>
        <p:nvGrpSpPr>
          <p:cNvPr id="18" name="组合 17"/>
          <p:cNvGrpSpPr/>
          <p:nvPr/>
        </p:nvGrpSpPr>
        <p:grpSpPr>
          <a:xfrm>
            <a:off x="4678045" y="2052955"/>
            <a:ext cx="1193165" cy="1117600"/>
            <a:chOff x="4678282" y="2325257"/>
            <a:chExt cx="946300" cy="946298"/>
          </a:xfrm>
        </p:grpSpPr>
        <p:sp>
          <p:nvSpPr>
            <p:cNvPr id="16" name="矩形: 圆角 15"/>
            <p:cNvSpPr/>
            <p:nvPr/>
          </p:nvSpPr>
          <p:spPr>
            <a:xfrm>
              <a:off x="4678282" y="2325257"/>
              <a:ext cx="946300" cy="946298"/>
            </a:xfrm>
            <a:prstGeom prst="roundRect">
              <a:avLst>
                <a:gd name="adj" fmla="val 23516"/>
              </a:avLst>
            </a:prstGeom>
            <a:solidFill>
              <a:srgbClr val="92BD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7" name="文本框 26"/>
            <p:cNvSpPr txBox="1"/>
            <p:nvPr/>
          </p:nvSpPr>
          <p:spPr>
            <a:xfrm>
              <a:off x="4678282" y="2336741"/>
              <a:ext cx="946300" cy="780696"/>
            </a:xfrm>
            <a:prstGeom prst="rect">
              <a:avLst/>
            </a:prstGeom>
            <a:noFill/>
          </p:spPr>
          <p:txBody>
            <a:bodyPr wrap="square" rtlCol="0">
              <a:spAutoFit/>
            </a:bodyPr>
            <a:lstStyle/>
            <a:p>
              <a:pPr algn="ctr"/>
              <a:r>
                <a:rPr lang="zh-CN" altLang="en-US" sz="5400" b="1" dirty="0">
                  <a:solidFill>
                    <a:schemeClr val="bg1"/>
                  </a:solidFill>
                  <a:cs typeface="+mn-ea"/>
                  <a:sym typeface="+mn-lt"/>
                </a:rPr>
                <a:t>硫</a:t>
              </a:r>
              <a:endParaRPr lang="zh-CN" altLang="en-US" sz="5400" b="1" dirty="0">
                <a:solidFill>
                  <a:schemeClr val="bg1"/>
                </a:solidFill>
                <a:cs typeface="+mn-ea"/>
                <a:sym typeface="+mn-lt"/>
              </a:endParaRPr>
            </a:p>
          </p:txBody>
        </p:sp>
      </p:grpSp>
      <p:grpSp>
        <p:nvGrpSpPr>
          <p:cNvPr id="17" name="组合 16"/>
          <p:cNvGrpSpPr/>
          <p:nvPr/>
        </p:nvGrpSpPr>
        <p:grpSpPr>
          <a:xfrm>
            <a:off x="6645910" y="3760470"/>
            <a:ext cx="1193165" cy="1117600"/>
            <a:chOff x="6629866" y="3752828"/>
            <a:chExt cx="946300" cy="946298"/>
          </a:xfrm>
          <a:solidFill>
            <a:srgbClr val="92BDCF"/>
          </a:solidFill>
        </p:grpSpPr>
        <p:sp>
          <p:nvSpPr>
            <p:cNvPr id="24" name="矩形: 圆角 23"/>
            <p:cNvSpPr/>
            <p:nvPr/>
          </p:nvSpPr>
          <p:spPr>
            <a:xfrm>
              <a:off x="6629866" y="3752828"/>
              <a:ext cx="946300" cy="946298"/>
            </a:xfrm>
            <a:prstGeom prst="roundRect">
              <a:avLst>
                <a:gd name="adj" fmla="val 2351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0" name="文本框 29"/>
            <p:cNvSpPr txBox="1"/>
            <p:nvPr/>
          </p:nvSpPr>
          <p:spPr>
            <a:xfrm>
              <a:off x="6629866" y="3764312"/>
              <a:ext cx="946300" cy="780696"/>
            </a:xfrm>
            <a:prstGeom prst="rect">
              <a:avLst/>
            </a:prstGeom>
            <a:grpFill/>
          </p:spPr>
          <p:txBody>
            <a:bodyPr wrap="square" rtlCol="0">
              <a:spAutoFit/>
            </a:bodyPr>
            <a:lstStyle/>
            <a:p>
              <a:pPr algn="ctr"/>
              <a:r>
                <a:rPr lang="zh-CN" altLang="en-US" sz="5400" b="1" dirty="0">
                  <a:solidFill>
                    <a:schemeClr val="bg1"/>
                  </a:solidFill>
                  <a:cs typeface="+mn-ea"/>
                  <a:sym typeface="+mn-lt"/>
                </a:rPr>
                <a:t>容</a:t>
              </a:r>
              <a:endParaRPr lang="zh-CN" altLang="en-US" sz="5400" b="1" dirty="0">
                <a:solidFill>
                  <a:schemeClr val="bg1"/>
                </a:solidFill>
                <a:cs typeface="+mn-ea"/>
                <a:sym typeface="+mn-lt"/>
              </a:endParaRPr>
            </a:p>
          </p:txBody>
        </p:sp>
      </p:grpSp>
      <p:sp>
        <p:nvSpPr>
          <p:cNvPr id="8" name="文本框 7"/>
          <p:cNvSpPr txBox="1"/>
          <p:nvPr/>
        </p:nvSpPr>
        <p:spPr>
          <a:xfrm>
            <a:off x="7760970" y="2075815"/>
            <a:ext cx="4354830" cy="1476375"/>
          </a:xfrm>
          <a:prstGeom prst="rect">
            <a:avLst/>
          </a:prstGeom>
          <a:noFill/>
        </p:spPr>
        <p:txBody>
          <a:bodyPr wrap="square" rtlCol="0">
            <a:spAutoFit/>
          </a:bodyPr>
          <a:p>
            <a:pPr marL="342900" indent="-342900" algn="l">
              <a:lnSpc>
                <a:spcPct val="125000"/>
              </a:lnSpc>
              <a:spcBef>
                <a:spcPts val="0"/>
              </a:spcBef>
              <a:spcAft>
                <a:spcPts val="0"/>
              </a:spcAft>
              <a:buFont typeface="Wingdings" panose="05000000000000000000" charset="0"/>
              <a:buChar char="n"/>
            </a:pPr>
            <a:r>
              <a:rPr spc="150" dirty="0">
                <a:solidFill>
                  <a:srgbClr val="267CA0"/>
                </a:solidFill>
                <a:cs typeface="+mn-ea"/>
                <a:sym typeface="+mn-lt"/>
              </a:rPr>
              <a:t>中国科学院院士、国家实验室科研成果产品。</a:t>
            </a:r>
            <a:endParaRPr spc="150" dirty="0">
              <a:solidFill>
                <a:srgbClr val="267CA0"/>
              </a:solidFill>
              <a:cs typeface="+mn-ea"/>
              <a:sym typeface="+mn-lt"/>
            </a:endParaRPr>
          </a:p>
          <a:p>
            <a:pPr marL="342900" indent="-342900" algn="l">
              <a:lnSpc>
                <a:spcPct val="125000"/>
              </a:lnSpc>
              <a:spcBef>
                <a:spcPts val="0"/>
              </a:spcBef>
              <a:spcAft>
                <a:spcPts val="0"/>
              </a:spcAft>
              <a:buFont typeface="Wingdings" panose="05000000000000000000" charset="0"/>
              <a:buChar char="n"/>
            </a:pPr>
            <a:r>
              <a:rPr spc="150" dirty="0">
                <a:solidFill>
                  <a:srgbClr val="267CA0"/>
                </a:solidFill>
                <a:cs typeface="+mn-ea"/>
                <a:sym typeface="+mn-lt"/>
              </a:rPr>
              <a:t>γ-FeOOH的纯度高＞90%，纯度遥遥领先其它同类产品。</a:t>
            </a:r>
            <a:endParaRPr lang="en-US" altLang="zh-CN"/>
          </a:p>
        </p:txBody>
      </p:sp>
      <p:sp>
        <p:nvSpPr>
          <p:cNvPr id="10" name="文本框 9"/>
          <p:cNvSpPr txBox="1"/>
          <p:nvPr/>
        </p:nvSpPr>
        <p:spPr>
          <a:xfrm>
            <a:off x="7839075" y="3889375"/>
            <a:ext cx="4354830" cy="1476375"/>
          </a:xfrm>
          <a:prstGeom prst="rect">
            <a:avLst/>
          </a:prstGeom>
          <a:noFill/>
        </p:spPr>
        <p:txBody>
          <a:bodyPr wrap="square" rtlCol="0">
            <a:spAutoFit/>
          </a:bodyPr>
          <a:p>
            <a:pPr marL="342900" indent="-342900" algn="l">
              <a:lnSpc>
                <a:spcPct val="125000"/>
              </a:lnSpc>
              <a:spcBef>
                <a:spcPts val="0"/>
              </a:spcBef>
              <a:spcAft>
                <a:spcPts val="0"/>
              </a:spcAft>
              <a:buFont typeface="Wingdings" panose="05000000000000000000" charset="0"/>
              <a:buChar char="n"/>
            </a:pPr>
            <a:r>
              <a:rPr spc="150" dirty="0">
                <a:solidFill>
                  <a:srgbClr val="267CA0"/>
                </a:solidFill>
                <a:cs typeface="+mn-ea"/>
                <a:sym typeface="+mn-lt"/>
              </a:rPr>
              <a:t>怡亚通产品脱硫效率高、适应性强、硫容高、无二次污染等特点，高精度脱除硫化氢，产品在脱硫行业遥遥领先。</a:t>
            </a:r>
            <a:endParaRPr lang="en-US" altLang="zh-CN"/>
          </a:p>
        </p:txBody>
      </p:sp>
      <p:sp>
        <p:nvSpPr>
          <p:cNvPr id="11" name="文本框 10"/>
          <p:cNvSpPr txBox="1"/>
          <p:nvPr/>
        </p:nvSpPr>
        <p:spPr>
          <a:xfrm>
            <a:off x="364490" y="2047875"/>
            <a:ext cx="4382135" cy="1476375"/>
          </a:xfrm>
          <a:prstGeom prst="rect">
            <a:avLst/>
          </a:prstGeom>
          <a:noFill/>
        </p:spPr>
        <p:txBody>
          <a:bodyPr wrap="square" rtlCol="0">
            <a:spAutoFit/>
          </a:bodyPr>
          <a:p>
            <a:pPr marL="285750" indent="-285750">
              <a:buFont typeface="Wingdings" panose="05000000000000000000" charset="0"/>
              <a:buChar char="n"/>
            </a:pPr>
            <a:r>
              <a:rPr spc="150" dirty="0">
                <a:solidFill>
                  <a:srgbClr val="267CA0"/>
                </a:solidFill>
                <a:cs typeface="+mn-ea"/>
                <a:sym typeface="+mn-lt"/>
              </a:rPr>
              <a:t>深圳市政府最大国资集团深投控（世界500强）控股企业---怡亚通（股票代码002183），中国供应链服务领导者旗下产品。</a:t>
            </a:r>
            <a:endParaRPr spc="150" dirty="0">
              <a:solidFill>
                <a:srgbClr val="267CA0"/>
              </a:solidFill>
              <a:cs typeface="+mn-ea"/>
              <a:sym typeface="+mn-lt"/>
            </a:endParaRPr>
          </a:p>
          <a:p>
            <a:pPr marL="285750" indent="-285750"/>
            <a:endParaRPr lang="zh-CN" altLang="en-US"/>
          </a:p>
        </p:txBody>
      </p:sp>
    </p:spTree>
  </p:cSld>
  <p:clrMapOvr>
    <a:masterClrMapping/>
  </p:clrMapOvr>
  <p:transition spd="slow" advClick="0" advTm="4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heel(1)">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p:cTn id="12" dur="500" fill="hold"/>
                                        <p:tgtEl>
                                          <p:spTgt spid="18"/>
                                        </p:tgtEl>
                                        <p:attrNameLst>
                                          <p:attrName>ppt_w</p:attrName>
                                        </p:attrNameLst>
                                      </p:cBhvr>
                                      <p:tavLst>
                                        <p:tav tm="0">
                                          <p:val>
                                            <p:fltVal val="0"/>
                                          </p:val>
                                        </p:tav>
                                        <p:tav tm="100000">
                                          <p:val>
                                            <p:strVal val="#ppt_w"/>
                                          </p:val>
                                        </p:tav>
                                      </p:tavLst>
                                    </p:anim>
                                    <p:anim calcmode="lin" valueType="num">
                                      <p:cBhvr>
                                        <p:cTn id="13" dur="500" fill="hold"/>
                                        <p:tgtEl>
                                          <p:spTgt spid="18"/>
                                        </p:tgtEl>
                                        <p:attrNameLst>
                                          <p:attrName>ppt_h</p:attrName>
                                        </p:attrNameLst>
                                      </p:cBhvr>
                                      <p:tavLst>
                                        <p:tav tm="0">
                                          <p:val>
                                            <p:fltVal val="0"/>
                                          </p:val>
                                        </p:tav>
                                        <p:tav tm="100000">
                                          <p:val>
                                            <p:strVal val="#ppt_h"/>
                                          </p:val>
                                        </p:tav>
                                      </p:tavLst>
                                    </p:anim>
                                    <p:animEffect transition="in" filter="fade">
                                      <p:cBhvr>
                                        <p:cTn id="14" dur="500"/>
                                        <p:tgtEl>
                                          <p:spTgt spid="18"/>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ldLvl="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a:stretch>
            <a:fillRect/>
          </a:stretch>
        </p:blipFill>
        <p:spPr>
          <a:xfrm>
            <a:off x="-1730" y="0"/>
            <a:ext cx="12193730" cy="6858000"/>
          </a:xfrm>
          <a:prstGeom prst="rect">
            <a:avLst/>
          </a:prstGeom>
        </p:spPr>
      </p:pic>
      <p:sp>
        <p:nvSpPr>
          <p:cNvPr id="5" name="矩形 4"/>
          <p:cNvSpPr/>
          <p:nvPr/>
        </p:nvSpPr>
        <p:spPr>
          <a:xfrm>
            <a:off x="-1730" y="0"/>
            <a:ext cx="12193729" cy="6857999"/>
          </a:xfrm>
          <a:prstGeom prst="rect">
            <a:avLst/>
          </a:prstGeom>
          <a:solidFill>
            <a:schemeClr val="bg1">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 name="任意多边形: 形状 8"/>
          <p:cNvSpPr/>
          <p:nvPr/>
        </p:nvSpPr>
        <p:spPr>
          <a:xfrm>
            <a:off x="0" y="1864010"/>
            <a:ext cx="12192001" cy="2872598"/>
          </a:xfrm>
          <a:custGeom>
            <a:avLst/>
            <a:gdLst>
              <a:gd name="connsiteX0" fmla="*/ 6328385 w 12206145"/>
              <a:gd name="connsiteY0" fmla="*/ 2802373 h 2872598"/>
              <a:gd name="connsiteX1" fmla="*/ 6328385 w 12206145"/>
              <a:gd name="connsiteY1" fmla="*/ 2802374 h 2872598"/>
              <a:gd name="connsiteX2" fmla="*/ 6311996 w 12206145"/>
              <a:gd name="connsiteY2" fmla="*/ 2872598 h 2872598"/>
              <a:gd name="connsiteX3" fmla="*/ 8294482 w 12206145"/>
              <a:gd name="connsiteY3" fmla="*/ 1880115 h 2872598"/>
              <a:gd name="connsiteX4" fmla="*/ 8275032 w 12206145"/>
              <a:gd name="connsiteY4" fmla="*/ 1963448 h 2872598"/>
              <a:gd name="connsiteX5" fmla="*/ 8303911 w 12206145"/>
              <a:gd name="connsiteY5" fmla="*/ 1963448 h 2872598"/>
              <a:gd name="connsiteX6" fmla="*/ 8288104 w 12206145"/>
              <a:gd name="connsiteY6" fmla="*/ 1911701 h 2872598"/>
              <a:gd name="connsiteX7" fmla="*/ 10525583 w 12206145"/>
              <a:gd name="connsiteY7" fmla="*/ 130658 h 2872598"/>
              <a:gd name="connsiteX8" fmla="*/ 12206145 w 12206145"/>
              <a:gd name="connsiteY8" fmla="*/ 130658 h 2872598"/>
              <a:gd name="connsiteX9" fmla="*/ 12206145 w 12206145"/>
              <a:gd name="connsiteY9" fmla="*/ 2872598 h 2872598"/>
              <a:gd name="connsiteX10" fmla="*/ 6333810 w 12206145"/>
              <a:gd name="connsiteY10" fmla="*/ 2872598 h 2872598"/>
              <a:gd name="connsiteX11" fmla="*/ 6322007 w 12206145"/>
              <a:gd name="connsiteY11" fmla="*/ 2833959 h 2872598"/>
              <a:gd name="connsiteX12" fmla="*/ 6328385 w 12206145"/>
              <a:gd name="connsiteY12" fmla="*/ 2802374 h 2872598"/>
              <a:gd name="connsiteX13" fmla="*/ 6516163 w 12206145"/>
              <a:gd name="connsiteY13" fmla="*/ 1997834 h 2872598"/>
              <a:gd name="connsiteX14" fmla="*/ 6510721 w 12206145"/>
              <a:gd name="connsiteY14" fmla="*/ 2021154 h 2872598"/>
              <a:gd name="connsiteX15" fmla="*/ 6530887 w 12206145"/>
              <a:gd name="connsiteY15" fmla="*/ 1991243 h 2872598"/>
              <a:gd name="connsiteX16" fmla="*/ 6563735 w 12206145"/>
              <a:gd name="connsiteY16" fmla="*/ 1969098 h 2872598"/>
              <a:gd name="connsiteX17" fmla="*/ 6591719 w 12206145"/>
              <a:gd name="connsiteY17" fmla="*/ 1963448 h 2872598"/>
              <a:gd name="connsiteX18" fmla="*/ 8275031 w 12206145"/>
              <a:gd name="connsiteY18" fmla="*/ 1963448 h 2872598"/>
              <a:gd name="connsiteX19" fmla="*/ 8482260 w 12206145"/>
              <a:gd name="connsiteY19" fmla="*/ 1075576 h 2872598"/>
              <a:gd name="connsiteX20" fmla="*/ 8476818 w 12206145"/>
              <a:gd name="connsiteY20" fmla="*/ 1098896 h 2872598"/>
              <a:gd name="connsiteX21" fmla="*/ 8496983 w 12206145"/>
              <a:gd name="connsiteY21" fmla="*/ 1068985 h 2872598"/>
              <a:gd name="connsiteX22" fmla="*/ 8529831 w 12206145"/>
              <a:gd name="connsiteY22" fmla="*/ 1046840 h 2872598"/>
              <a:gd name="connsiteX23" fmla="*/ 8557814 w 12206145"/>
              <a:gd name="connsiteY23" fmla="*/ 1041190 h 2872598"/>
              <a:gd name="connsiteX24" fmla="*/ 10245537 w 12206145"/>
              <a:gd name="connsiteY24" fmla="*/ 1041190 h 2872598"/>
              <a:gd name="connsiteX25" fmla="*/ 10268098 w 12206145"/>
              <a:gd name="connsiteY25" fmla="*/ 1041190 h 2872598"/>
              <a:gd name="connsiteX26" fmla="*/ 10255873 w 12206145"/>
              <a:gd name="connsiteY26" fmla="*/ 1001169 h 2872598"/>
              <a:gd name="connsiteX27" fmla="*/ 10262251 w 12206145"/>
              <a:gd name="connsiteY27" fmla="*/ 969583 h 2872598"/>
              <a:gd name="connsiteX28" fmla="*/ 10245537 w 12206145"/>
              <a:gd name="connsiteY28" fmla="*/ 1041190 h 2872598"/>
              <a:gd name="connsiteX29" fmla="*/ 10444586 w 12206145"/>
              <a:gd name="connsiteY29" fmla="*/ 188364 h 2872598"/>
              <a:gd name="connsiteX30" fmla="*/ 10464752 w 12206145"/>
              <a:gd name="connsiteY30" fmla="*/ 158453 h 2872598"/>
              <a:gd name="connsiteX31" fmla="*/ 10497600 w 12206145"/>
              <a:gd name="connsiteY31" fmla="*/ 136308 h 2872598"/>
              <a:gd name="connsiteX32" fmla="*/ 0 w 12206145"/>
              <a:gd name="connsiteY32" fmla="*/ 0 h 2872598"/>
              <a:gd name="connsiteX33" fmla="*/ 22805 w 12206145"/>
              <a:gd name="connsiteY33" fmla="*/ 0 h 2872598"/>
              <a:gd name="connsiteX34" fmla="*/ 22805 w 12206145"/>
              <a:gd name="connsiteY34" fmla="*/ 2872598 h 2872598"/>
              <a:gd name="connsiteX35" fmla="*/ 0 w 12206145"/>
              <a:gd name="connsiteY35" fmla="*/ 2872598 h 2872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206145" h="2872598">
                <a:moveTo>
                  <a:pt x="6328385" y="2802373"/>
                </a:moveTo>
                <a:lnTo>
                  <a:pt x="6328385" y="2802374"/>
                </a:lnTo>
                <a:lnTo>
                  <a:pt x="6311996" y="2872598"/>
                </a:lnTo>
                <a:close/>
                <a:moveTo>
                  <a:pt x="8294482" y="1880115"/>
                </a:moveTo>
                <a:lnTo>
                  <a:pt x="8275032" y="1963448"/>
                </a:lnTo>
                <a:lnTo>
                  <a:pt x="8303911" y="1963448"/>
                </a:lnTo>
                <a:lnTo>
                  <a:pt x="8288104" y="1911701"/>
                </a:lnTo>
                <a:close/>
                <a:moveTo>
                  <a:pt x="10525583" y="130658"/>
                </a:moveTo>
                <a:lnTo>
                  <a:pt x="12206145" y="130658"/>
                </a:lnTo>
                <a:lnTo>
                  <a:pt x="12206145" y="2872598"/>
                </a:lnTo>
                <a:lnTo>
                  <a:pt x="6333810" y="2872598"/>
                </a:lnTo>
                <a:lnTo>
                  <a:pt x="6322007" y="2833959"/>
                </a:lnTo>
                <a:lnTo>
                  <a:pt x="6328385" y="2802374"/>
                </a:lnTo>
                <a:lnTo>
                  <a:pt x="6516163" y="1997834"/>
                </a:lnTo>
                <a:lnTo>
                  <a:pt x="6510721" y="2021154"/>
                </a:lnTo>
                <a:lnTo>
                  <a:pt x="6530887" y="1991243"/>
                </a:lnTo>
                <a:cubicBezTo>
                  <a:pt x="6540236" y="1981894"/>
                  <a:pt x="6551371" y="1974327"/>
                  <a:pt x="6563735" y="1969098"/>
                </a:cubicBezTo>
                <a:lnTo>
                  <a:pt x="6591719" y="1963448"/>
                </a:lnTo>
                <a:lnTo>
                  <a:pt x="8275031" y="1963448"/>
                </a:lnTo>
                <a:lnTo>
                  <a:pt x="8482260" y="1075576"/>
                </a:lnTo>
                <a:lnTo>
                  <a:pt x="8476818" y="1098896"/>
                </a:lnTo>
                <a:lnTo>
                  <a:pt x="8496983" y="1068985"/>
                </a:lnTo>
                <a:cubicBezTo>
                  <a:pt x="8506333" y="1059636"/>
                  <a:pt x="8517467" y="1052069"/>
                  <a:pt x="8529831" y="1046840"/>
                </a:cubicBezTo>
                <a:lnTo>
                  <a:pt x="8557814" y="1041190"/>
                </a:lnTo>
                <a:lnTo>
                  <a:pt x="10245537" y="1041190"/>
                </a:lnTo>
                <a:lnTo>
                  <a:pt x="10268098" y="1041190"/>
                </a:lnTo>
                <a:lnTo>
                  <a:pt x="10255873" y="1001169"/>
                </a:lnTo>
                <a:lnTo>
                  <a:pt x="10262251" y="969583"/>
                </a:lnTo>
                <a:lnTo>
                  <a:pt x="10245537" y="1041190"/>
                </a:lnTo>
                <a:lnTo>
                  <a:pt x="10444586" y="188364"/>
                </a:lnTo>
                <a:lnTo>
                  <a:pt x="10464752" y="158453"/>
                </a:lnTo>
                <a:cubicBezTo>
                  <a:pt x="10474102" y="149104"/>
                  <a:pt x="10485236" y="141537"/>
                  <a:pt x="10497600" y="136308"/>
                </a:cubicBezTo>
                <a:close/>
                <a:moveTo>
                  <a:pt x="0" y="0"/>
                </a:moveTo>
                <a:lnTo>
                  <a:pt x="22805" y="0"/>
                </a:lnTo>
                <a:lnTo>
                  <a:pt x="22805" y="2872598"/>
                </a:lnTo>
                <a:lnTo>
                  <a:pt x="0" y="2872598"/>
                </a:lnTo>
                <a:close/>
              </a:path>
            </a:pathLst>
          </a:cu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 name="任意多边形: 形状 15"/>
          <p:cNvSpPr/>
          <p:nvPr/>
        </p:nvSpPr>
        <p:spPr>
          <a:xfrm>
            <a:off x="0" y="1864010"/>
            <a:ext cx="12193729" cy="2875711"/>
          </a:xfrm>
          <a:custGeom>
            <a:avLst/>
            <a:gdLst>
              <a:gd name="connsiteX0" fmla="*/ 6324628 w 12204117"/>
              <a:gd name="connsiteY0" fmla="*/ 2802374 h 2875711"/>
              <a:gd name="connsiteX1" fmla="*/ 6318250 w 12204117"/>
              <a:gd name="connsiteY1" fmla="*/ 2833959 h 2875711"/>
              <a:gd name="connsiteX2" fmla="*/ 6331004 w 12204117"/>
              <a:gd name="connsiteY2" fmla="*/ 2875711 h 2875711"/>
              <a:gd name="connsiteX3" fmla="*/ 6307512 w 12204117"/>
              <a:gd name="connsiteY3" fmla="*/ 2875711 h 2875711"/>
              <a:gd name="connsiteX4" fmla="*/ 8290725 w 12204117"/>
              <a:gd name="connsiteY4" fmla="*/ 1880115 h 2875711"/>
              <a:gd name="connsiteX5" fmla="*/ 8284347 w 12204117"/>
              <a:gd name="connsiteY5" fmla="*/ 1911701 h 2875711"/>
              <a:gd name="connsiteX6" fmla="*/ 8300154 w 12204117"/>
              <a:gd name="connsiteY6" fmla="*/ 1963448 h 2875711"/>
              <a:gd name="connsiteX7" fmla="*/ 8271275 w 12204117"/>
              <a:gd name="connsiteY7" fmla="*/ 1963448 h 2875711"/>
              <a:gd name="connsiteX8" fmla="*/ 10258494 w 12204117"/>
              <a:gd name="connsiteY8" fmla="*/ 969583 h 2875711"/>
              <a:gd name="connsiteX9" fmla="*/ 10252116 w 12204117"/>
              <a:gd name="connsiteY9" fmla="*/ 1001169 h 2875711"/>
              <a:gd name="connsiteX10" fmla="*/ 10264341 w 12204117"/>
              <a:gd name="connsiteY10" fmla="*/ 1041190 h 2875711"/>
              <a:gd name="connsiteX11" fmla="*/ 10241780 w 12204117"/>
              <a:gd name="connsiteY11" fmla="*/ 1041190 h 2875711"/>
              <a:gd name="connsiteX12" fmla="*/ 0 w 12204117"/>
              <a:gd name="connsiteY12" fmla="*/ 0 h 2875711"/>
              <a:gd name="connsiteX13" fmla="*/ 20707 w 12204117"/>
              <a:gd name="connsiteY13" fmla="*/ 0 h 2875711"/>
              <a:gd name="connsiteX14" fmla="*/ 45859 w 12204117"/>
              <a:gd name="connsiteY14" fmla="*/ 0 h 2875711"/>
              <a:gd name="connsiteX15" fmla="*/ 153819 w 12204117"/>
              <a:gd name="connsiteY15" fmla="*/ 0 h 2875711"/>
              <a:gd name="connsiteX16" fmla="*/ 816007 w 12204117"/>
              <a:gd name="connsiteY16" fmla="*/ 0 h 2875711"/>
              <a:gd name="connsiteX17" fmla="*/ 2389267 w 12204117"/>
              <a:gd name="connsiteY17" fmla="*/ 0 h 2875711"/>
              <a:gd name="connsiteX18" fmla="*/ 4197377 w 12204117"/>
              <a:gd name="connsiteY18" fmla="*/ 0 h 2875711"/>
              <a:gd name="connsiteX19" fmla="*/ 12204117 w 12204117"/>
              <a:gd name="connsiteY19" fmla="*/ 0 h 2875711"/>
              <a:gd name="connsiteX20" fmla="*/ 12204117 w 12204117"/>
              <a:gd name="connsiteY20" fmla="*/ 130658 h 2875711"/>
              <a:gd name="connsiteX21" fmla="*/ 10521826 w 12204117"/>
              <a:gd name="connsiteY21" fmla="*/ 130658 h 2875711"/>
              <a:gd name="connsiteX22" fmla="*/ 10493843 w 12204117"/>
              <a:gd name="connsiteY22" fmla="*/ 136308 h 2875711"/>
              <a:gd name="connsiteX23" fmla="*/ 10460995 w 12204117"/>
              <a:gd name="connsiteY23" fmla="*/ 158453 h 2875711"/>
              <a:gd name="connsiteX24" fmla="*/ 10440829 w 12204117"/>
              <a:gd name="connsiteY24" fmla="*/ 188364 h 2875711"/>
              <a:gd name="connsiteX25" fmla="*/ 10241780 w 12204117"/>
              <a:gd name="connsiteY25" fmla="*/ 1041190 h 2875711"/>
              <a:gd name="connsiteX26" fmla="*/ 8554057 w 12204117"/>
              <a:gd name="connsiteY26" fmla="*/ 1041190 h 2875711"/>
              <a:gd name="connsiteX27" fmla="*/ 8526074 w 12204117"/>
              <a:gd name="connsiteY27" fmla="*/ 1046840 h 2875711"/>
              <a:gd name="connsiteX28" fmla="*/ 8493226 w 12204117"/>
              <a:gd name="connsiteY28" fmla="*/ 1068985 h 2875711"/>
              <a:gd name="connsiteX29" fmla="*/ 8473061 w 12204117"/>
              <a:gd name="connsiteY29" fmla="*/ 1098896 h 2875711"/>
              <a:gd name="connsiteX30" fmla="*/ 8478503 w 12204117"/>
              <a:gd name="connsiteY30" fmla="*/ 1075576 h 2875711"/>
              <a:gd name="connsiteX31" fmla="*/ 8271274 w 12204117"/>
              <a:gd name="connsiteY31" fmla="*/ 1963448 h 2875711"/>
              <a:gd name="connsiteX32" fmla="*/ 6587962 w 12204117"/>
              <a:gd name="connsiteY32" fmla="*/ 1963448 h 2875711"/>
              <a:gd name="connsiteX33" fmla="*/ 6559978 w 12204117"/>
              <a:gd name="connsiteY33" fmla="*/ 1969098 h 2875711"/>
              <a:gd name="connsiteX34" fmla="*/ 6527129 w 12204117"/>
              <a:gd name="connsiteY34" fmla="*/ 1991243 h 2875711"/>
              <a:gd name="connsiteX35" fmla="*/ 6506964 w 12204117"/>
              <a:gd name="connsiteY35" fmla="*/ 2021154 h 2875711"/>
              <a:gd name="connsiteX36" fmla="*/ 6512406 w 12204117"/>
              <a:gd name="connsiteY36" fmla="*/ 1997834 h 2875711"/>
              <a:gd name="connsiteX37" fmla="*/ 6324628 w 12204117"/>
              <a:gd name="connsiteY37" fmla="*/ 2802374 h 2875711"/>
              <a:gd name="connsiteX38" fmla="*/ 6324628 w 12204117"/>
              <a:gd name="connsiteY38" fmla="*/ 2802373 h 2875711"/>
              <a:gd name="connsiteX39" fmla="*/ 6307512 w 12204117"/>
              <a:gd name="connsiteY39" fmla="*/ 2875711 h 2875711"/>
              <a:gd name="connsiteX40" fmla="*/ 2389267 w 12204117"/>
              <a:gd name="connsiteY40" fmla="*/ 2875711 h 2875711"/>
              <a:gd name="connsiteX41" fmla="*/ 2173997 w 12204117"/>
              <a:gd name="connsiteY41" fmla="*/ 2875711 h 2875711"/>
              <a:gd name="connsiteX42" fmla="*/ 2165904 w 12204117"/>
              <a:gd name="connsiteY42" fmla="*/ 2875711 h 2875711"/>
              <a:gd name="connsiteX43" fmla="*/ 816007 w 12204117"/>
              <a:gd name="connsiteY43" fmla="*/ 2875711 h 2875711"/>
              <a:gd name="connsiteX44" fmla="*/ 153819 w 12204117"/>
              <a:gd name="connsiteY44" fmla="*/ 2875711 h 2875711"/>
              <a:gd name="connsiteX45" fmla="*/ 45859 w 12204117"/>
              <a:gd name="connsiteY45" fmla="*/ 2875711 h 2875711"/>
              <a:gd name="connsiteX46" fmla="*/ 20707 w 12204117"/>
              <a:gd name="connsiteY46" fmla="*/ 2875711 h 2875711"/>
              <a:gd name="connsiteX47" fmla="*/ 0 w 12204117"/>
              <a:gd name="connsiteY47" fmla="*/ 2875711 h 2875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2204117" h="2875711">
                <a:moveTo>
                  <a:pt x="6324628" y="2802374"/>
                </a:moveTo>
                <a:lnTo>
                  <a:pt x="6318250" y="2833959"/>
                </a:lnTo>
                <a:lnTo>
                  <a:pt x="6331004" y="2875711"/>
                </a:lnTo>
                <a:lnTo>
                  <a:pt x="6307512" y="2875711"/>
                </a:lnTo>
                <a:close/>
                <a:moveTo>
                  <a:pt x="8290725" y="1880115"/>
                </a:moveTo>
                <a:lnTo>
                  <a:pt x="8284347" y="1911701"/>
                </a:lnTo>
                <a:lnTo>
                  <a:pt x="8300154" y="1963448"/>
                </a:lnTo>
                <a:lnTo>
                  <a:pt x="8271275" y="1963448"/>
                </a:lnTo>
                <a:close/>
                <a:moveTo>
                  <a:pt x="10258494" y="969583"/>
                </a:moveTo>
                <a:lnTo>
                  <a:pt x="10252116" y="1001169"/>
                </a:lnTo>
                <a:lnTo>
                  <a:pt x="10264341" y="1041190"/>
                </a:lnTo>
                <a:lnTo>
                  <a:pt x="10241780" y="1041190"/>
                </a:lnTo>
                <a:close/>
                <a:moveTo>
                  <a:pt x="0" y="0"/>
                </a:moveTo>
                <a:lnTo>
                  <a:pt x="20707" y="0"/>
                </a:lnTo>
                <a:lnTo>
                  <a:pt x="45859" y="0"/>
                </a:lnTo>
                <a:lnTo>
                  <a:pt x="153819" y="0"/>
                </a:lnTo>
                <a:lnTo>
                  <a:pt x="816007" y="0"/>
                </a:lnTo>
                <a:lnTo>
                  <a:pt x="2389267" y="0"/>
                </a:lnTo>
                <a:lnTo>
                  <a:pt x="4197377" y="0"/>
                </a:lnTo>
                <a:lnTo>
                  <a:pt x="12204117" y="0"/>
                </a:lnTo>
                <a:lnTo>
                  <a:pt x="12204117" y="130658"/>
                </a:lnTo>
                <a:lnTo>
                  <a:pt x="10521826" y="130658"/>
                </a:lnTo>
                <a:lnTo>
                  <a:pt x="10493843" y="136308"/>
                </a:lnTo>
                <a:cubicBezTo>
                  <a:pt x="10481479" y="141537"/>
                  <a:pt x="10470345" y="149104"/>
                  <a:pt x="10460995" y="158453"/>
                </a:cubicBezTo>
                <a:lnTo>
                  <a:pt x="10440829" y="188364"/>
                </a:lnTo>
                <a:lnTo>
                  <a:pt x="10241780" y="1041190"/>
                </a:lnTo>
                <a:lnTo>
                  <a:pt x="8554057" y="1041190"/>
                </a:lnTo>
                <a:lnTo>
                  <a:pt x="8526074" y="1046840"/>
                </a:lnTo>
                <a:cubicBezTo>
                  <a:pt x="8513710" y="1052069"/>
                  <a:pt x="8502576" y="1059636"/>
                  <a:pt x="8493226" y="1068985"/>
                </a:cubicBezTo>
                <a:lnTo>
                  <a:pt x="8473061" y="1098896"/>
                </a:lnTo>
                <a:lnTo>
                  <a:pt x="8478503" y="1075576"/>
                </a:lnTo>
                <a:lnTo>
                  <a:pt x="8271274" y="1963448"/>
                </a:lnTo>
                <a:lnTo>
                  <a:pt x="6587962" y="1963448"/>
                </a:lnTo>
                <a:lnTo>
                  <a:pt x="6559978" y="1969098"/>
                </a:lnTo>
                <a:cubicBezTo>
                  <a:pt x="6547614" y="1974327"/>
                  <a:pt x="6536479" y="1981894"/>
                  <a:pt x="6527129" y="1991243"/>
                </a:cubicBezTo>
                <a:lnTo>
                  <a:pt x="6506964" y="2021154"/>
                </a:lnTo>
                <a:lnTo>
                  <a:pt x="6512406" y="1997834"/>
                </a:lnTo>
                <a:lnTo>
                  <a:pt x="6324628" y="2802374"/>
                </a:lnTo>
                <a:lnTo>
                  <a:pt x="6324628" y="2802373"/>
                </a:lnTo>
                <a:lnTo>
                  <a:pt x="6307512" y="2875711"/>
                </a:lnTo>
                <a:lnTo>
                  <a:pt x="2389267" y="2875711"/>
                </a:lnTo>
                <a:lnTo>
                  <a:pt x="2173997" y="2875711"/>
                </a:lnTo>
                <a:lnTo>
                  <a:pt x="2165904" y="2875711"/>
                </a:lnTo>
                <a:lnTo>
                  <a:pt x="816007" y="2875711"/>
                </a:lnTo>
                <a:lnTo>
                  <a:pt x="153819" y="2875711"/>
                </a:lnTo>
                <a:lnTo>
                  <a:pt x="45859" y="2875711"/>
                </a:lnTo>
                <a:lnTo>
                  <a:pt x="20707" y="2875711"/>
                </a:lnTo>
                <a:lnTo>
                  <a:pt x="0" y="2875711"/>
                </a:lnTo>
                <a:close/>
              </a:path>
            </a:pathLst>
          </a:custGeom>
          <a:gradFill>
            <a:gsLst>
              <a:gs pos="0">
                <a:srgbClr val="267CA0"/>
              </a:gs>
              <a:gs pos="33000">
                <a:srgbClr val="388BA5">
                  <a:alpha val="90000"/>
                </a:srgbClr>
              </a:gs>
              <a:gs pos="66000">
                <a:srgbClr val="509FA4">
                  <a:alpha val="90000"/>
                </a:srgbClr>
              </a:gs>
              <a:gs pos="100000">
                <a:srgbClr val="5BAAA4">
                  <a:alpha val="85000"/>
                </a:srgb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lvl="0" algn="ctr"/>
            <a:endParaRPr lang="zh-CN" altLang="en-US">
              <a:cs typeface="+mn-ea"/>
              <a:sym typeface="+mn-lt"/>
            </a:endParaRPr>
          </a:p>
        </p:txBody>
      </p:sp>
      <p:sp>
        <p:nvSpPr>
          <p:cNvPr id="49" name="文本框 48"/>
          <p:cNvSpPr txBox="1"/>
          <p:nvPr/>
        </p:nvSpPr>
        <p:spPr>
          <a:xfrm>
            <a:off x="699067" y="2457058"/>
            <a:ext cx="7865083" cy="1107996"/>
          </a:xfrm>
          <a:prstGeom prst="rect">
            <a:avLst/>
          </a:prstGeom>
          <a:noFill/>
        </p:spPr>
        <p:txBody>
          <a:bodyPr wrap="square" rtlCol="0">
            <a:spAutoFit/>
          </a:bodyPr>
          <a:lstStyle/>
          <a:p>
            <a:r>
              <a:rPr lang="zh-CN" altLang="en-US" sz="6600" spc="-200" dirty="0">
                <a:solidFill>
                  <a:schemeClr val="bg1"/>
                </a:solidFill>
                <a:effectLst>
                  <a:outerShdw blurRad="38100" dist="25400" dir="2700000" algn="tl" rotWithShape="0">
                    <a:prstClr val="black">
                      <a:alpha val="20000"/>
                    </a:prstClr>
                  </a:outerShdw>
                </a:effectLst>
                <a:cs typeface="+mn-ea"/>
                <a:sym typeface="+mn-lt"/>
              </a:rPr>
              <a:t>感谢大家的聆听</a:t>
            </a:r>
            <a:endParaRPr lang="zh-CN" altLang="en-US" sz="6600" spc="-200" dirty="0">
              <a:solidFill>
                <a:schemeClr val="bg1"/>
              </a:solidFill>
              <a:effectLst>
                <a:outerShdw blurRad="38100" dist="25400" dir="2700000" algn="tl" rotWithShape="0">
                  <a:prstClr val="black">
                    <a:alpha val="20000"/>
                  </a:prstClr>
                </a:outerShdw>
              </a:effectLst>
              <a:cs typeface="+mn-ea"/>
              <a:sym typeface="+mn-lt"/>
            </a:endParaRPr>
          </a:p>
        </p:txBody>
      </p:sp>
      <p:grpSp>
        <p:nvGrpSpPr>
          <p:cNvPr id="50" name="组合 49"/>
          <p:cNvGrpSpPr/>
          <p:nvPr/>
        </p:nvGrpSpPr>
        <p:grpSpPr>
          <a:xfrm>
            <a:off x="8960318" y="5301154"/>
            <a:ext cx="233642" cy="247344"/>
            <a:chOff x="8301038" y="1427692"/>
            <a:chExt cx="5954713" cy="6303963"/>
          </a:xfrm>
          <a:effectLst>
            <a:outerShdw blurRad="38100" dist="25400" dir="2700000" algn="tl" rotWithShape="0">
              <a:prstClr val="black">
                <a:alpha val="10000"/>
              </a:prstClr>
            </a:outerShdw>
          </a:effectLst>
        </p:grpSpPr>
        <p:sp>
          <p:nvSpPr>
            <p:cNvPr id="51" name="Freeform 5"/>
            <p:cNvSpPr>
              <a:spLocks noEditPoints="1"/>
            </p:cNvSpPr>
            <p:nvPr/>
          </p:nvSpPr>
          <p:spPr bwMode="auto">
            <a:xfrm>
              <a:off x="9710738" y="1427692"/>
              <a:ext cx="3184525" cy="5089525"/>
            </a:xfrm>
            <a:custGeom>
              <a:avLst/>
              <a:gdLst>
                <a:gd name="T0" fmla="*/ 1540 w 1647"/>
                <a:gd name="T1" fmla="*/ 541 h 2646"/>
                <a:gd name="T2" fmla="*/ 1622 w 1647"/>
                <a:gd name="T3" fmla="*/ 475 h 2646"/>
                <a:gd name="T4" fmla="*/ 1622 w 1647"/>
                <a:gd name="T5" fmla="*/ 66 h 2646"/>
                <a:gd name="T6" fmla="*/ 1540 w 1647"/>
                <a:gd name="T7" fmla="*/ 0 h 2646"/>
                <a:gd name="T8" fmla="*/ 1458 w 1647"/>
                <a:gd name="T9" fmla="*/ 66 h 2646"/>
                <a:gd name="T10" fmla="*/ 1458 w 1647"/>
                <a:gd name="T11" fmla="*/ 475 h 2646"/>
                <a:gd name="T12" fmla="*/ 1540 w 1647"/>
                <a:gd name="T13" fmla="*/ 541 h 2646"/>
                <a:gd name="T14" fmla="*/ 82 w 1647"/>
                <a:gd name="T15" fmla="*/ 541 h 2646"/>
                <a:gd name="T16" fmla="*/ 164 w 1647"/>
                <a:gd name="T17" fmla="*/ 475 h 2646"/>
                <a:gd name="T18" fmla="*/ 164 w 1647"/>
                <a:gd name="T19" fmla="*/ 66 h 2646"/>
                <a:gd name="T20" fmla="*/ 82 w 1647"/>
                <a:gd name="T21" fmla="*/ 0 h 2646"/>
                <a:gd name="T22" fmla="*/ 0 w 1647"/>
                <a:gd name="T23" fmla="*/ 66 h 2646"/>
                <a:gd name="T24" fmla="*/ 0 w 1647"/>
                <a:gd name="T25" fmla="*/ 475 h 2646"/>
                <a:gd name="T26" fmla="*/ 82 w 1647"/>
                <a:gd name="T27" fmla="*/ 541 h 2646"/>
                <a:gd name="T28" fmla="*/ 598 w 1647"/>
                <a:gd name="T29" fmla="*/ 2597 h 2646"/>
                <a:gd name="T30" fmla="*/ 762 w 1647"/>
                <a:gd name="T31" fmla="*/ 2597 h 2646"/>
                <a:gd name="T32" fmla="*/ 1606 w 1647"/>
                <a:gd name="T33" fmla="*/ 1630 h 2646"/>
                <a:gd name="T34" fmla="*/ 1606 w 1647"/>
                <a:gd name="T35" fmla="*/ 1442 h 2646"/>
                <a:gd name="T36" fmla="*/ 1442 w 1647"/>
                <a:gd name="T37" fmla="*/ 1442 h 2646"/>
                <a:gd name="T38" fmla="*/ 680 w 1647"/>
                <a:gd name="T39" fmla="*/ 2310 h 2646"/>
                <a:gd name="T40" fmla="*/ 287 w 1647"/>
                <a:gd name="T41" fmla="*/ 1860 h 2646"/>
                <a:gd name="T42" fmla="*/ 123 w 1647"/>
                <a:gd name="T43" fmla="*/ 1860 h 2646"/>
                <a:gd name="T44" fmla="*/ 123 w 1647"/>
                <a:gd name="T45" fmla="*/ 2048 h 2646"/>
                <a:gd name="T46" fmla="*/ 598 w 1647"/>
                <a:gd name="T47" fmla="*/ 2597 h 2646"/>
                <a:gd name="T48" fmla="*/ 598 w 1647"/>
                <a:gd name="T49" fmla="*/ 2597 h 2646"/>
                <a:gd name="T50" fmla="*/ 598 w 1647"/>
                <a:gd name="T51" fmla="*/ 2597 h 26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47" h="2646">
                  <a:moveTo>
                    <a:pt x="1540" y="541"/>
                  </a:moveTo>
                  <a:cubicBezTo>
                    <a:pt x="1589" y="541"/>
                    <a:pt x="1622" y="508"/>
                    <a:pt x="1622" y="475"/>
                  </a:cubicBezTo>
                  <a:cubicBezTo>
                    <a:pt x="1622" y="66"/>
                    <a:pt x="1622" y="66"/>
                    <a:pt x="1622" y="66"/>
                  </a:cubicBezTo>
                  <a:cubicBezTo>
                    <a:pt x="1622" y="33"/>
                    <a:pt x="1581" y="0"/>
                    <a:pt x="1540" y="0"/>
                  </a:cubicBezTo>
                  <a:cubicBezTo>
                    <a:pt x="1499" y="0"/>
                    <a:pt x="1458" y="33"/>
                    <a:pt x="1458" y="66"/>
                  </a:cubicBezTo>
                  <a:cubicBezTo>
                    <a:pt x="1458" y="475"/>
                    <a:pt x="1458" y="475"/>
                    <a:pt x="1458" y="475"/>
                  </a:cubicBezTo>
                  <a:cubicBezTo>
                    <a:pt x="1458" y="508"/>
                    <a:pt x="1491" y="541"/>
                    <a:pt x="1540" y="541"/>
                  </a:cubicBezTo>
                  <a:close/>
                  <a:moveTo>
                    <a:pt x="82" y="541"/>
                  </a:moveTo>
                  <a:cubicBezTo>
                    <a:pt x="131" y="541"/>
                    <a:pt x="164" y="508"/>
                    <a:pt x="164" y="475"/>
                  </a:cubicBezTo>
                  <a:cubicBezTo>
                    <a:pt x="164" y="66"/>
                    <a:pt x="164" y="66"/>
                    <a:pt x="164" y="66"/>
                  </a:cubicBezTo>
                  <a:cubicBezTo>
                    <a:pt x="164" y="33"/>
                    <a:pt x="123" y="0"/>
                    <a:pt x="82" y="0"/>
                  </a:cubicBezTo>
                  <a:cubicBezTo>
                    <a:pt x="41" y="0"/>
                    <a:pt x="0" y="33"/>
                    <a:pt x="0" y="66"/>
                  </a:cubicBezTo>
                  <a:cubicBezTo>
                    <a:pt x="0" y="475"/>
                    <a:pt x="0" y="475"/>
                    <a:pt x="0" y="475"/>
                  </a:cubicBezTo>
                  <a:cubicBezTo>
                    <a:pt x="0" y="508"/>
                    <a:pt x="33" y="541"/>
                    <a:pt x="82" y="541"/>
                  </a:cubicBezTo>
                  <a:close/>
                  <a:moveTo>
                    <a:pt x="598" y="2597"/>
                  </a:moveTo>
                  <a:cubicBezTo>
                    <a:pt x="639" y="2646"/>
                    <a:pt x="713" y="2646"/>
                    <a:pt x="762" y="2597"/>
                  </a:cubicBezTo>
                  <a:cubicBezTo>
                    <a:pt x="1606" y="1630"/>
                    <a:pt x="1606" y="1630"/>
                    <a:pt x="1606" y="1630"/>
                  </a:cubicBezTo>
                  <a:cubicBezTo>
                    <a:pt x="1647" y="1581"/>
                    <a:pt x="1647" y="1499"/>
                    <a:pt x="1606" y="1442"/>
                  </a:cubicBezTo>
                  <a:cubicBezTo>
                    <a:pt x="1565" y="1393"/>
                    <a:pt x="1491" y="1393"/>
                    <a:pt x="1442" y="1442"/>
                  </a:cubicBezTo>
                  <a:cubicBezTo>
                    <a:pt x="680" y="2310"/>
                    <a:pt x="680" y="2310"/>
                    <a:pt x="680" y="2310"/>
                  </a:cubicBezTo>
                  <a:cubicBezTo>
                    <a:pt x="287" y="1860"/>
                    <a:pt x="287" y="1860"/>
                    <a:pt x="287" y="1860"/>
                  </a:cubicBezTo>
                  <a:cubicBezTo>
                    <a:pt x="238" y="1810"/>
                    <a:pt x="172" y="1810"/>
                    <a:pt x="123" y="1860"/>
                  </a:cubicBezTo>
                  <a:cubicBezTo>
                    <a:pt x="82" y="1909"/>
                    <a:pt x="82" y="1991"/>
                    <a:pt x="123" y="2048"/>
                  </a:cubicBezTo>
                  <a:lnTo>
                    <a:pt x="598" y="2597"/>
                  </a:lnTo>
                  <a:close/>
                  <a:moveTo>
                    <a:pt x="598" y="2597"/>
                  </a:moveTo>
                  <a:cubicBezTo>
                    <a:pt x="598" y="2597"/>
                    <a:pt x="598" y="2597"/>
                    <a:pt x="598" y="2597"/>
                  </a:cubicBezTo>
                </a:path>
              </a:pathLst>
            </a:custGeom>
            <a:gradFill>
              <a:gsLst>
                <a:gs pos="0">
                  <a:srgbClr val="267CA0"/>
                </a:gs>
                <a:gs pos="33000">
                  <a:srgbClr val="388BA5">
                    <a:alpha val="90000"/>
                  </a:srgbClr>
                </a:gs>
                <a:gs pos="66000">
                  <a:srgbClr val="509FA4">
                    <a:alpha val="90000"/>
                  </a:srgbClr>
                </a:gs>
                <a:gs pos="100000">
                  <a:srgbClr val="5BAAA4">
                    <a:alpha val="85000"/>
                  </a:srgb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sp>
          <p:nvSpPr>
            <p:cNvPr id="52" name="Freeform 6"/>
            <p:cNvSpPr>
              <a:spLocks noEditPoints="1"/>
            </p:cNvSpPr>
            <p:nvPr/>
          </p:nvSpPr>
          <p:spPr bwMode="auto">
            <a:xfrm>
              <a:off x="8301038" y="1853142"/>
              <a:ext cx="5954713" cy="5878513"/>
            </a:xfrm>
            <a:custGeom>
              <a:avLst/>
              <a:gdLst>
                <a:gd name="T0" fmla="*/ 2736 w 3080"/>
                <a:gd name="T1" fmla="*/ 0 h 3056"/>
                <a:gd name="T2" fmla="*/ 2449 w 3080"/>
                <a:gd name="T3" fmla="*/ 0 h 3056"/>
                <a:gd name="T4" fmla="*/ 2449 w 3080"/>
                <a:gd name="T5" fmla="*/ 230 h 3056"/>
                <a:gd name="T6" fmla="*/ 2269 w 3080"/>
                <a:gd name="T7" fmla="*/ 385 h 3056"/>
                <a:gd name="T8" fmla="*/ 2089 w 3080"/>
                <a:gd name="T9" fmla="*/ 230 h 3056"/>
                <a:gd name="T10" fmla="*/ 2089 w 3080"/>
                <a:gd name="T11" fmla="*/ 0 h 3056"/>
                <a:gd name="T12" fmla="*/ 991 w 3080"/>
                <a:gd name="T13" fmla="*/ 0 h 3056"/>
                <a:gd name="T14" fmla="*/ 991 w 3080"/>
                <a:gd name="T15" fmla="*/ 230 h 3056"/>
                <a:gd name="T16" fmla="*/ 811 w 3080"/>
                <a:gd name="T17" fmla="*/ 385 h 3056"/>
                <a:gd name="T18" fmla="*/ 631 w 3080"/>
                <a:gd name="T19" fmla="*/ 221 h 3056"/>
                <a:gd name="T20" fmla="*/ 631 w 3080"/>
                <a:gd name="T21" fmla="*/ 0 h 3056"/>
                <a:gd name="T22" fmla="*/ 344 w 3080"/>
                <a:gd name="T23" fmla="*/ 0 h 3056"/>
                <a:gd name="T24" fmla="*/ 0 w 3080"/>
                <a:gd name="T25" fmla="*/ 303 h 3056"/>
                <a:gd name="T26" fmla="*/ 0 w 3080"/>
                <a:gd name="T27" fmla="*/ 2753 h 3056"/>
                <a:gd name="T28" fmla="*/ 344 w 3080"/>
                <a:gd name="T29" fmla="*/ 3056 h 3056"/>
                <a:gd name="T30" fmla="*/ 2736 w 3080"/>
                <a:gd name="T31" fmla="*/ 3056 h 3056"/>
                <a:gd name="T32" fmla="*/ 3080 w 3080"/>
                <a:gd name="T33" fmla="*/ 2753 h 3056"/>
                <a:gd name="T34" fmla="*/ 3080 w 3080"/>
                <a:gd name="T35" fmla="*/ 303 h 3056"/>
                <a:gd name="T36" fmla="*/ 2736 w 3080"/>
                <a:gd name="T37" fmla="*/ 0 h 3056"/>
                <a:gd name="T38" fmla="*/ 2859 w 3080"/>
                <a:gd name="T39" fmla="*/ 2704 h 3056"/>
                <a:gd name="T40" fmla="*/ 2736 w 3080"/>
                <a:gd name="T41" fmla="*/ 2802 h 3056"/>
                <a:gd name="T42" fmla="*/ 344 w 3080"/>
                <a:gd name="T43" fmla="*/ 2802 h 3056"/>
                <a:gd name="T44" fmla="*/ 221 w 3080"/>
                <a:gd name="T45" fmla="*/ 2704 h 3056"/>
                <a:gd name="T46" fmla="*/ 221 w 3080"/>
                <a:gd name="T47" fmla="*/ 860 h 3056"/>
                <a:gd name="T48" fmla="*/ 2851 w 3080"/>
                <a:gd name="T49" fmla="*/ 860 h 3056"/>
                <a:gd name="T50" fmla="*/ 2859 w 3080"/>
                <a:gd name="T51" fmla="*/ 2704 h 3056"/>
                <a:gd name="T52" fmla="*/ 2859 w 3080"/>
                <a:gd name="T53" fmla="*/ 2704 h 3056"/>
                <a:gd name="T54" fmla="*/ 2859 w 3080"/>
                <a:gd name="T55" fmla="*/ 2704 h 3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080" h="3056">
                  <a:moveTo>
                    <a:pt x="2736" y="0"/>
                  </a:moveTo>
                  <a:cubicBezTo>
                    <a:pt x="2449" y="0"/>
                    <a:pt x="2449" y="0"/>
                    <a:pt x="2449" y="0"/>
                  </a:cubicBezTo>
                  <a:cubicBezTo>
                    <a:pt x="2449" y="230"/>
                    <a:pt x="2449" y="230"/>
                    <a:pt x="2449" y="230"/>
                  </a:cubicBezTo>
                  <a:cubicBezTo>
                    <a:pt x="2449" y="320"/>
                    <a:pt x="2367" y="385"/>
                    <a:pt x="2269" y="385"/>
                  </a:cubicBezTo>
                  <a:cubicBezTo>
                    <a:pt x="2171" y="385"/>
                    <a:pt x="2089" y="311"/>
                    <a:pt x="2089" y="230"/>
                  </a:cubicBezTo>
                  <a:cubicBezTo>
                    <a:pt x="2089" y="0"/>
                    <a:pt x="2089" y="0"/>
                    <a:pt x="2089" y="0"/>
                  </a:cubicBezTo>
                  <a:cubicBezTo>
                    <a:pt x="991" y="0"/>
                    <a:pt x="991" y="0"/>
                    <a:pt x="991" y="0"/>
                  </a:cubicBezTo>
                  <a:cubicBezTo>
                    <a:pt x="991" y="230"/>
                    <a:pt x="991" y="230"/>
                    <a:pt x="991" y="230"/>
                  </a:cubicBezTo>
                  <a:cubicBezTo>
                    <a:pt x="991" y="320"/>
                    <a:pt x="909" y="385"/>
                    <a:pt x="811" y="385"/>
                  </a:cubicBezTo>
                  <a:cubicBezTo>
                    <a:pt x="713" y="385"/>
                    <a:pt x="631" y="311"/>
                    <a:pt x="631" y="221"/>
                  </a:cubicBezTo>
                  <a:cubicBezTo>
                    <a:pt x="631" y="0"/>
                    <a:pt x="631" y="0"/>
                    <a:pt x="631" y="0"/>
                  </a:cubicBezTo>
                  <a:cubicBezTo>
                    <a:pt x="344" y="0"/>
                    <a:pt x="344" y="0"/>
                    <a:pt x="344" y="0"/>
                  </a:cubicBezTo>
                  <a:cubicBezTo>
                    <a:pt x="156" y="0"/>
                    <a:pt x="0" y="139"/>
                    <a:pt x="0" y="303"/>
                  </a:cubicBezTo>
                  <a:cubicBezTo>
                    <a:pt x="0" y="2753"/>
                    <a:pt x="0" y="2753"/>
                    <a:pt x="0" y="2753"/>
                  </a:cubicBezTo>
                  <a:cubicBezTo>
                    <a:pt x="0" y="2917"/>
                    <a:pt x="156" y="3056"/>
                    <a:pt x="344" y="3056"/>
                  </a:cubicBezTo>
                  <a:cubicBezTo>
                    <a:pt x="2736" y="3056"/>
                    <a:pt x="2736" y="3056"/>
                    <a:pt x="2736" y="3056"/>
                  </a:cubicBezTo>
                  <a:cubicBezTo>
                    <a:pt x="2925" y="3056"/>
                    <a:pt x="3080" y="2917"/>
                    <a:pt x="3080" y="2753"/>
                  </a:cubicBezTo>
                  <a:cubicBezTo>
                    <a:pt x="3080" y="303"/>
                    <a:pt x="3080" y="303"/>
                    <a:pt x="3080" y="303"/>
                  </a:cubicBezTo>
                  <a:cubicBezTo>
                    <a:pt x="3080" y="131"/>
                    <a:pt x="2925" y="0"/>
                    <a:pt x="2736" y="0"/>
                  </a:cubicBezTo>
                  <a:close/>
                  <a:moveTo>
                    <a:pt x="2859" y="2704"/>
                  </a:moveTo>
                  <a:cubicBezTo>
                    <a:pt x="2859" y="2761"/>
                    <a:pt x="2802" y="2802"/>
                    <a:pt x="2736" y="2802"/>
                  </a:cubicBezTo>
                  <a:cubicBezTo>
                    <a:pt x="344" y="2802"/>
                    <a:pt x="344" y="2802"/>
                    <a:pt x="344" y="2802"/>
                  </a:cubicBezTo>
                  <a:cubicBezTo>
                    <a:pt x="279" y="2802"/>
                    <a:pt x="221" y="2761"/>
                    <a:pt x="221" y="2704"/>
                  </a:cubicBezTo>
                  <a:cubicBezTo>
                    <a:pt x="221" y="860"/>
                    <a:pt x="221" y="860"/>
                    <a:pt x="221" y="860"/>
                  </a:cubicBezTo>
                  <a:cubicBezTo>
                    <a:pt x="2851" y="860"/>
                    <a:pt x="2851" y="860"/>
                    <a:pt x="2851" y="860"/>
                  </a:cubicBezTo>
                  <a:lnTo>
                    <a:pt x="2859" y="2704"/>
                  </a:lnTo>
                  <a:close/>
                  <a:moveTo>
                    <a:pt x="2859" y="2704"/>
                  </a:moveTo>
                  <a:cubicBezTo>
                    <a:pt x="2859" y="2704"/>
                    <a:pt x="2859" y="2704"/>
                    <a:pt x="2859" y="2704"/>
                  </a:cubicBezTo>
                </a:path>
              </a:pathLst>
            </a:custGeom>
            <a:gradFill>
              <a:gsLst>
                <a:gs pos="0">
                  <a:srgbClr val="267CA0"/>
                </a:gs>
                <a:gs pos="33000">
                  <a:srgbClr val="388BA5">
                    <a:alpha val="90000"/>
                  </a:srgbClr>
                </a:gs>
                <a:gs pos="66000">
                  <a:srgbClr val="509FA4">
                    <a:alpha val="90000"/>
                  </a:srgbClr>
                </a:gs>
                <a:gs pos="100000">
                  <a:srgbClr val="5BAAA4">
                    <a:alpha val="85000"/>
                  </a:srgb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grpSp>
      <p:sp>
        <p:nvSpPr>
          <p:cNvPr id="53" name="文本框 52"/>
          <p:cNvSpPr txBox="1"/>
          <p:nvPr/>
        </p:nvSpPr>
        <p:spPr>
          <a:xfrm>
            <a:off x="9640933" y="5241489"/>
            <a:ext cx="2128217" cy="368300"/>
          </a:xfrm>
          <a:prstGeom prst="rect">
            <a:avLst/>
          </a:prstGeom>
          <a:noFill/>
        </p:spPr>
        <p:txBody>
          <a:bodyPr wrap="square" rtlCol="0">
            <a:spAutoFit/>
          </a:bodyPr>
          <a:lstStyle>
            <a:defPPr>
              <a:defRPr lang="zh-CN"/>
            </a:defPPr>
            <a:lvl1pPr>
              <a:defRPr sz="2400" spc="200">
                <a:gradFill>
                  <a:gsLst>
                    <a:gs pos="0">
                      <a:srgbClr val="00A94E"/>
                    </a:gs>
                    <a:gs pos="33000">
                      <a:srgbClr val="00B451"/>
                    </a:gs>
                    <a:gs pos="66000">
                      <a:srgbClr val="00BC55"/>
                    </a:gs>
                    <a:gs pos="100000">
                      <a:srgbClr val="00C459"/>
                    </a:gs>
                  </a:gsLst>
                  <a:lin ang="5400000" scaled="1"/>
                </a:gradFill>
                <a:latin typeface="微软雅黑" panose="020B0503020204020204" pitchFamily="34" charset="-122"/>
                <a:ea typeface="微软雅黑" panose="020B0503020204020204" pitchFamily="34" charset="-122"/>
              </a:defRPr>
            </a:lvl1pPr>
          </a:lstStyle>
          <a:p>
            <a:r>
              <a:rPr lang="en-US" altLang="zh-CN" sz="1800" dirty="0">
                <a:solidFill>
                  <a:srgbClr val="267CA0"/>
                </a:solidFill>
                <a:effectLst>
                  <a:outerShdw blurRad="38100" dist="25400" dir="2700000" algn="tl" rotWithShape="0">
                    <a:prstClr val="black">
                      <a:alpha val="10000"/>
                    </a:prstClr>
                  </a:outerShdw>
                </a:effectLst>
                <a:latin typeface="+mn-lt"/>
                <a:ea typeface="+mn-ea"/>
                <a:cs typeface="+mn-ea"/>
                <a:sym typeface="+mn-lt"/>
              </a:rPr>
              <a:t>2023-09-30</a:t>
            </a:r>
            <a:endParaRPr lang="zh-CN" altLang="en-US" sz="1800" dirty="0">
              <a:solidFill>
                <a:srgbClr val="267CA0"/>
              </a:solidFill>
              <a:effectLst>
                <a:outerShdw blurRad="38100" dist="25400" dir="2700000" algn="tl" rotWithShape="0">
                  <a:prstClr val="black">
                    <a:alpha val="10000"/>
                  </a:prstClr>
                </a:outerShdw>
              </a:effectLst>
              <a:latin typeface="+mn-lt"/>
              <a:ea typeface="+mn-ea"/>
              <a:cs typeface="+mn-ea"/>
              <a:sym typeface="+mn-lt"/>
            </a:endParaRPr>
          </a:p>
        </p:txBody>
      </p:sp>
      <p:sp>
        <p:nvSpPr>
          <p:cNvPr id="54" name="椭圆 53"/>
          <p:cNvSpPr/>
          <p:nvPr/>
        </p:nvSpPr>
        <p:spPr>
          <a:xfrm>
            <a:off x="8813383" y="5156139"/>
            <a:ext cx="526138" cy="526138"/>
          </a:xfrm>
          <a:prstGeom prst="ellipse">
            <a:avLst/>
          </a:prstGeom>
          <a:noFill/>
          <a:ln w="6350">
            <a:solidFill>
              <a:srgbClr val="267CA0"/>
            </a:solidFill>
          </a:ln>
          <a:effectLst>
            <a:outerShdw blurRad="38100" dist="254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cxnSp>
        <p:nvCxnSpPr>
          <p:cNvPr id="55" name="直接连接符 54"/>
          <p:cNvCxnSpPr/>
          <p:nvPr/>
        </p:nvCxnSpPr>
        <p:spPr>
          <a:xfrm>
            <a:off x="9541035" y="5283884"/>
            <a:ext cx="0" cy="288000"/>
          </a:xfrm>
          <a:prstGeom prst="line">
            <a:avLst/>
          </a:prstGeom>
          <a:noFill/>
          <a:ln w="6350">
            <a:solidFill>
              <a:srgbClr val="267CA0"/>
            </a:solidFill>
          </a:ln>
          <a:effectLst>
            <a:outerShdw blurRad="38100" dist="254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cxnSp>
      <p:pic>
        <p:nvPicPr>
          <p:cNvPr id="2" name="图片 1"/>
          <p:cNvPicPr>
            <a:picLocks noChangeAspect="1"/>
          </p:cNvPicPr>
          <p:nvPr/>
        </p:nvPicPr>
        <p:blipFill>
          <a:blip r:embed="rId2"/>
          <a:stretch>
            <a:fillRect/>
          </a:stretch>
        </p:blipFill>
        <p:spPr>
          <a:xfrm>
            <a:off x="6649085" y="3952875"/>
            <a:ext cx="1581785" cy="768985"/>
          </a:xfrm>
          <a:prstGeom prst="rect">
            <a:avLst/>
          </a:prstGeom>
        </p:spPr>
      </p:pic>
      <p:pic>
        <p:nvPicPr>
          <p:cNvPr id="3" name="图片 2"/>
          <p:cNvPicPr>
            <a:picLocks noChangeAspect="1"/>
          </p:cNvPicPr>
          <p:nvPr/>
        </p:nvPicPr>
        <p:blipFill>
          <a:blip r:embed="rId3"/>
          <a:stretch>
            <a:fillRect/>
          </a:stretch>
        </p:blipFill>
        <p:spPr>
          <a:xfrm>
            <a:off x="8498205" y="3947160"/>
            <a:ext cx="1449070" cy="770255"/>
          </a:xfrm>
          <a:prstGeom prst="rect">
            <a:avLst/>
          </a:prstGeom>
        </p:spPr>
      </p:pic>
      <p:pic>
        <p:nvPicPr>
          <p:cNvPr id="7" name="图片 6"/>
          <p:cNvPicPr>
            <a:picLocks noChangeAspect="1"/>
          </p:cNvPicPr>
          <p:nvPr/>
        </p:nvPicPr>
        <p:blipFill>
          <a:blip r:embed="rId4"/>
          <a:stretch>
            <a:fillRect/>
          </a:stretch>
        </p:blipFill>
        <p:spPr>
          <a:xfrm>
            <a:off x="10213975" y="3947160"/>
            <a:ext cx="1368474" cy="770400"/>
          </a:xfrm>
          <a:prstGeom prst="rect">
            <a:avLst/>
          </a:prstGeom>
        </p:spPr>
      </p:pic>
      <p:pic>
        <p:nvPicPr>
          <p:cNvPr id="8" name="图片 7"/>
          <p:cNvPicPr>
            <a:picLocks noChangeAspect="1"/>
          </p:cNvPicPr>
          <p:nvPr/>
        </p:nvPicPr>
        <p:blipFill>
          <a:blip r:embed="rId5"/>
          <a:stretch>
            <a:fillRect/>
          </a:stretch>
        </p:blipFill>
        <p:spPr>
          <a:xfrm>
            <a:off x="10360025" y="3025775"/>
            <a:ext cx="1409065" cy="845185"/>
          </a:xfrm>
          <a:prstGeom prst="rect">
            <a:avLst/>
          </a:prstGeom>
        </p:spPr>
      </p:pic>
      <p:pic>
        <p:nvPicPr>
          <p:cNvPr id="9" name="图片 8"/>
          <p:cNvPicPr>
            <a:picLocks noChangeAspect="1"/>
          </p:cNvPicPr>
          <p:nvPr/>
        </p:nvPicPr>
        <p:blipFill>
          <a:blip r:embed="rId6"/>
          <a:stretch>
            <a:fillRect/>
          </a:stretch>
        </p:blipFill>
        <p:spPr>
          <a:xfrm>
            <a:off x="8564245" y="3014345"/>
            <a:ext cx="1474470" cy="829310"/>
          </a:xfrm>
          <a:prstGeom prst="rect">
            <a:avLst/>
          </a:prstGeom>
        </p:spPr>
      </p:pic>
      <p:pic>
        <p:nvPicPr>
          <p:cNvPr id="10" name="图片 9"/>
          <p:cNvPicPr>
            <a:picLocks noChangeAspect="1"/>
          </p:cNvPicPr>
          <p:nvPr/>
        </p:nvPicPr>
        <p:blipFill>
          <a:blip r:embed="rId7"/>
          <a:stretch>
            <a:fillRect/>
          </a:stretch>
        </p:blipFill>
        <p:spPr>
          <a:xfrm>
            <a:off x="10553700" y="2037080"/>
            <a:ext cx="1350010" cy="912495"/>
          </a:xfrm>
          <a:prstGeom prst="rect">
            <a:avLst/>
          </a:prstGeom>
        </p:spPr>
      </p:pic>
      <p:pic>
        <p:nvPicPr>
          <p:cNvPr id="11" name="图片 10"/>
          <p:cNvPicPr>
            <a:picLocks noChangeAspect="1"/>
          </p:cNvPicPr>
          <p:nvPr/>
        </p:nvPicPr>
        <p:blipFill>
          <a:blip r:embed="rId8"/>
          <a:srcRect r="81650" b="70618"/>
          <a:stretch>
            <a:fillRect/>
          </a:stretch>
        </p:blipFill>
        <p:spPr>
          <a:xfrm>
            <a:off x="0" y="-64135"/>
            <a:ext cx="3610610" cy="1894840"/>
          </a:xfrm>
          <a:prstGeom prst="rect">
            <a:avLst/>
          </a:prstGeom>
        </p:spPr>
      </p:pic>
      <p:sp>
        <p:nvSpPr>
          <p:cNvPr id="14" name="椭圆 13"/>
          <p:cNvSpPr/>
          <p:nvPr/>
        </p:nvSpPr>
        <p:spPr>
          <a:xfrm>
            <a:off x="1499382" y="5156139"/>
            <a:ext cx="526138" cy="526138"/>
          </a:xfrm>
          <a:prstGeom prst="ellipse">
            <a:avLst/>
          </a:prstGeom>
          <a:noFill/>
          <a:ln w="6350">
            <a:solidFill>
              <a:srgbClr val="267CA0"/>
            </a:solidFill>
          </a:ln>
          <a:effectLst>
            <a:outerShdw blurRad="38100" dist="254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sp>
        <p:nvSpPr>
          <p:cNvPr id="15" name="Freeform 5"/>
          <p:cNvSpPr>
            <a:spLocks noEditPoints="1"/>
          </p:cNvSpPr>
          <p:nvPr/>
        </p:nvSpPr>
        <p:spPr bwMode="auto">
          <a:xfrm>
            <a:off x="1677325" y="5284032"/>
            <a:ext cx="171522" cy="288878"/>
          </a:xfrm>
          <a:custGeom>
            <a:avLst/>
            <a:gdLst>
              <a:gd name="T0" fmla="*/ 1392 w 1559"/>
              <a:gd name="T1" fmla="*/ 1475 h 2640"/>
              <a:gd name="T2" fmla="*/ 167 w 1559"/>
              <a:gd name="T3" fmla="*/ 1475 h 2640"/>
              <a:gd name="T4" fmla="*/ 22 w 1559"/>
              <a:gd name="T5" fmla="*/ 1341 h 2640"/>
              <a:gd name="T6" fmla="*/ 3 w 1559"/>
              <a:gd name="T7" fmla="*/ 1117 h 2640"/>
              <a:gd name="T8" fmla="*/ 76 w 1559"/>
              <a:gd name="T9" fmla="*/ 1038 h 2640"/>
              <a:gd name="T10" fmla="*/ 1483 w 1559"/>
              <a:gd name="T11" fmla="*/ 1038 h 2640"/>
              <a:gd name="T12" fmla="*/ 1556 w 1559"/>
              <a:gd name="T13" fmla="*/ 1117 h 2640"/>
              <a:gd name="T14" fmla="*/ 1537 w 1559"/>
              <a:gd name="T15" fmla="*/ 1341 h 2640"/>
              <a:gd name="T16" fmla="*/ 1392 w 1559"/>
              <a:gd name="T17" fmla="*/ 1475 h 2640"/>
              <a:gd name="T18" fmla="*/ 1380 w 1559"/>
              <a:gd name="T19" fmla="*/ 1548 h 2640"/>
              <a:gd name="T20" fmla="*/ 179 w 1559"/>
              <a:gd name="T21" fmla="*/ 1548 h 2640"/>
              <a:gd name="T22" fmla="*/ 324 w 1559"/>
              <a:gd name="T23" fmla="*/ 2640 h 2640"/>
              <a:gd name="T24" fmla="*/ 1235 w 1559"/>
              <a:gd name="T25" fmla="*/ 2640 h 2640"/>
              <a:gd name="T26" fmla="*/ 1380 w 1559"/>
              <a:gd name="T27" fmla="*/ 1548 h 2640"/>
              <a:gd name="T28" fmla="*/ 786 w 1559"/>
              <a:gd name="T29" fmla="*/ 491 h 2640"/>
              <a:gd name="T30" fmla="*/ 1031 w 1559"/>
              <a:gd name="T31" fmla="*/ 246 h 2640"/>
              <a:gd name="T32" fmla="*/ 786 w 1559"/>
              <a:gd name="T33" fmla="*/ 0 h 2640"/>
              <a:gd name="T34" fmla="*/ 540 w 1559"/>
              <a:gd name="T35" fmla="*/ 246 h 2640"/>
              <a:gd name="T36" fmla="*/ 786 w 1559"/>
              <a:gd name="T37" fmla="*/ 491 h 2640"/>
              <a:gd name="T38" fmla="*/ 1344 w 1559"/>
              <a:gd name="T39" fmla="*/ 965 h 2640"/>
              <a:gd name="T40" fmla="*/ 1290 w 1559"/>
              <a:gd name="T41" fmla="*/ 725 h 2640"/>
              <a:gd name="T42" fmla="*/ 1165 w 1559"/>
              <a:gd name="T43" fmla="*/ 609 h 2640"/>
              <a:gd name="T44" fmla="*/ 946 w 1559"/>
              <a:gd name="T45" fmla="*/ 576 h 2640"/>
              <a:gd name="T46" fmla="*/ 838 w 1559"/>
              <a:gd name="T47" fmla="*/ 825 h 2640"/>
              <a:gd name="T48" fmla="*/ 824 w 1559"/>
              <a:gd name="T49" fmla="*/ 702 h 2640"/>
              <a:gd name="T50" fmla="*/ 817 w 1559"/>
              <a:gd name="T51" fmla="*/ 696 h 2640"/>
              <a:gd name="T52" fmla="*/ 755 w 1559"/>
              <a:gd name="T53" fmla="*/ 696 h 2640"/>
              <a:gd name="T54" fmla="*/ 747 w 1559"/>
              <a:gd name="T55" fmla="*/ 702 h 2640"/>
              <a:gd name="T56" fmla="*/ 735 w 1559"/>
              <a:gd name="T57" fmla="*/ 828 h 2640"/>
              <a:gd name="T58" fmla="*/ 625 w 1559"/>
              <a:gd name="T59" fmla="*/ 577 h 2640"/>
              <a:gd name="T60" fmla="*/ 407 w 1559"/>
              <a:gd name="T61" fmla="*/ 609 h 2640"/>
              <a:gd name="T62" fmla="*/ 281 w 1559"/>
              <a:gd name="T63" fmla="*/ 725 h 2640"/>
              <a:gd name="T64" fmla="*/ 228 w 1559"/>
              <a:gd name="T65" fmla="*/ 965 h 2640"/>
              <a:gd name="T66" fmla="*/ 1344 w 1559"/>
              <a:gd name="T67" fmla="*/ 965 h 2640"/>
              <a:gd name="T68" fmla="*/ 710 w 1559"/>
              <a:gd name="T69" fmla="*/ 586 h 2640"/>
              <a:gd name="T70" fmla="*/ 740 w 1559"/>
              <a:gd name="T71" fmla="*/ 650 h 2640"/>
              <a:gd name="T72" fmla="*/ 786 w 1559"/>
              <a:gd name="T73" fmla="*/ 661 h 2640"/>
              <a:gd name="T74" fmla="*/ 831 w 1559"/>
              <a:gd name="T75" fmla="*/ 650 h 2640"/>
              <a:gd name="T76" fmla="*/ 861 w 1559"/>
              <a:gd name="T77" fmla="*/ 586 h 2640"/>
              <a:gd name="T78" fmla="*/ 786 w 1559"/>
              <a:gd name="T79" fmla="*/ 556 h 2640"/>
              <a:gd name="T80" fmla="*/ 710 w 1559"/>
              <a:gd name="T81" fmla="*/ 586 h 2640"/>
              <a:gd name="T82" fmla="*/ 710 w 1559"/>
              <a:gd name="T83" fmla="*/ 586 h 2640"/>
              <a:gd name="T84" fmla="*/ 710 w 1559"/>
              <a:gd name="T85" fmla="*/ 586 h 2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59" h="2640">
                <a:moveTo>
                  <a:pt x="1392" y="1475"/>
                </a:moveTo>
                <a:cubicBezTo>
                  <a:pt x="167" y="1475"/>
                  <a:pt x="167" y="1475"/>
                  <a:pt x="167" y="1475"/>
                </a:cubicBezTo>
                <a:cubicBezTo>
                  <a:pt x="91" y="1475"/>
                  <a:pt x="28" y="1417"/>
                  <a:pt x="22" y="1341"/>
                </a:cubicBezTo>
                <a:cubicBezTo>
                  <a:pt x="3" y="1117"/>
                  <a:pt x="3" y="1117"/>
                  <a:pt x="3" y="1117"/>
                </a:cubicBezTo>
                <a:cubicBezTo>
                  <a:pt x="0" y="1074"/>
                  <a:pt x="33" y="1038"/>
                  <a:pt x="76" y="1038"/>
                </a:cubicBezTo>
                <a:cubicBezTo>
                  <a:pt x="1483" y="1038"/>
                  <a:pt x="1483" y="1038"/>
                  <a:pt x="1483" y="1038"/>
                </a:cubicBezTo>
                <a:cubicBezTo>
                  <a:pt x="1526" y="1038"/>
                  <a:pt x="1559" y="1074"/>
                  <a:pt x="1556" y="1117"/>
                </a:cubicBezTo>
                <a:cubicBezTo>
                  <a:pt x="1537" y="1341"/>
                  <a:pt x="1537" y="1341"/>
                  <a:pt x="1537" y="1341"/>
                </a:cubicBezTo>
                <a:cubicBezTo>
                  <a:pt x="1531" y="1417"/>
                  <a:pt x="1468" y="1475"/>
                  <a:pt x="1392" y="1475"/>
                </a:cubicBezTo>
                <a:close/>
                <a:moveTo>
                  <a:pt x="1380" y="1548"/>
                </a:moveTo>
                <a:cubicBezTo>
                  <a:pt x="179" y="1548"/>
                  <a:pt x="179" y="1548"/>
                  <a:pt x="179" y="1548"/>
                </a:cubicBezTo>
                <a:cubicBezTo>
                  <a:pt x="324" y="2640"/>
                  <a:pt x="324" y="2640"/>
                  <a:pt x="324" y="2640"/>
                </a:cubicBezTo>
                <a:cubicBezTo>
                  <a:pt x="1235" y="2640"/>
                  <a:pt x="1235" y="2640"/>
                  <a:pt x="1235" y="2640"/>
                </a:cubicBezTo>
                <a:lnTo>
                  <a:pt x="1380" y="1548"/>
                </a:lnTo>
                <a:close/>
                <a:moveTo>
                  <a:pt x="786" y="491"/>
                </a:moveTo>
                <a:cubicBezTo>
                  <a:pt x="921" y="491"/>
                  <a:pt x="1031" y="382"/>
                  <a:pt x="1031" y="246"/>
                </a:cubicBezTo>
                <a:cubicBezTo>
                  <a:pt x="1031" y="110"/>
                  <a:pt x="921" y="0"/>
                  <a:pt x="786" y="0"/>
                </a:cubicBezTo>
                <a:cubicBezTo>
                  <a:pt x="650" y="0"/>
                  <a:pt x="540" y="110"/>
                  <a:pt x="540" y="246"/>
                </a:cubicBezTo>
                <a:cubicBezTo>
                  <a:pt x="540" y="382"/>
                  <a:pt x="650" y="491"/>
                  <a:pt x="786" y="491"/>
                </a:cubicBezTo>
                <a:close/>
                <a:moveTo>
                  <a:pt x="1344" y="965"/>
                </a:moveTo>
                <a:cubicBezTo>
                  <a:pt x="1290" y="725"/>
                  <a:pt x="1290" y="725"/>
                  <a:pt x="1290" y="725"/>
                </a:cubicBezTo>
                <a:cubicBezTo>
                  <a:pt x="1276" y="664"/>
                  <a:pt x="1226" y="618"/>
                  <a:pt x="1165" y="609"/>
                </a:cubicBezTo>
                <a:cubicBezTo>
                  <a:pt x="946" y="576"/>
                  <a:pt x="946" y="576"/>
                  <a:pt x="946" y="576"/>
                </a:cubicBezTo>
                <a:cubicBezTo>
                  <a:pt x="838" y="825"/>
                  <a:pt x="838" y="825"/>
                  <a:pt x="838" y="825"/>
                </a:cubicBezTo>
                <a:cubicBezTo>
                  <a:pt x="824" y="702"/>
                  <a:pt x="824" y="702"/>
                  <a:pt x="824" y="702"/>
                </a:cubicBezTo>
                <a:cubicBezTo>
                  <a:pt x="824" y="698"/>
                  <a:pt x="821" y="696"/>
                  <a:pt x="817" y="696"/>
                </a:cubicBezTo>
                <a:cubicBezTo>
                  <a:pt x="755" y="696"/>
                  <a:pt x="755" y="696"/>
                  <a:pt x="755" y="696"/>
                </a:cubicBezTo>
                <a:cubicBezTo>
                  <a:pt x="751" y="696"/>
                  <a:pt x="748" y="698"/>
                  <a:pt x="747" y="702"/>
                </a:cubicBezTo>
                <a:cubicBezTo>
                  <a:pt x="735" y="828"/>
                  <a:pt x="735" y="828"/>
                  <a:pt x="735" y="828"/>
                </a:cubicBezTo>
                <a:cubicBezTo>
                  <a:pt x="625" y="577"/>
                  <a:pt x="625" y="577"/>
                  <a:pt x="625" y="577"/>
                </a:cubicBezTo>
                <a:cubicBezTo>
                  <a:pt x="407" y="609"/>
                  <a:pt x="407" y="609"/>
                  <a:pt x="407" y="609"/>
                </a:cubicBezTo>
                <a:cubicBezTo>
                  <a:pt x="345" y="618"/>
                  <a:pt x="295" y="664"/>
                  <a:pt x="281" y="725"/>
                </a:cubicBezTo>
                <a:cubicBezTo>
                  <a:pt x="228" y="965"/>
                  <a:pt x="228" y="965"/>
                  <a:pt x="228" y="965"/>
                </a:cubicBezTo>
                <a:lnTo>
                  <a:pt x="1344" y="965"/>
                </a:lnTo>
                <a:close/>
                <a:moveTo>
                  <a:pt x="710" y="586"/>
                </a:moveTo>
                <a:cubicBezTo>
                  <a:pt x="710" y="609"/>
                  <a:pt x="729" y="639"/>
                  <a:pt x="740" y="650"/>
                </a:cubicBezTo>
                <a:cubicBezTo>
                  <a:pt x="752" y="661"/>
                  <a:pt x="771" y="661"/>
                  <a:pt x="786" y="661"/>
                </a:cubicBezTo>
                <a:cubicBezTo>
                  <a:pt x="801" y="661"/>
                  <a:pt x="820" y="661"/>
                  <a:pt x="831" y="650"/>
                </a:cubicBezTo>
                <a:cubicBezTo>
                  <a:pt x="842" y="639"/>
                  <a:pt x="861" y="609"/>
                  <a:pt x="861" y="586"/>
                </a:cubicBezTo>
                <a:cubicBezTo>
                  <a:pt x="861" y="559"/>
                  <a:pt x="815" y="556"/>
                  <a:pt x="786" y="556"/>
                </a:cubicBezTo>
                <a:cubicBezTo>
                  <a:pt x="756" y="556"/>
                  <a:pt x="710" y="559"/>
                  <a:pt x="710" y="586"/>
                </a:cubicBezTo>
                <a:close/>
                <a:moveTo>
                  <a:pt x="710" y="586"/>
                </a:moveTo>
                <a:cubicBezTo>
                  <a:pt x="710" y="586"/>
                  <a:pt x="710" y="586"/>
                  <a:pt x="710" y="586"/>
                </a:cubicBezTo>
              </a:path>
            </a:pathLst>
          </a:custGeom>
          <a:gradFill>
            <a:gsLst>
              <a:gs pos="0">
                <a:srgbClr val="267CA0"/>
              </a:gs>
              <a:gs pos="33000">
                <a:srgbClr val="388BA5">
                  <a:alpha val="90000"/>
                </a:srgbClr>
              </a:gs>
              <a:gs pos="66000">
                <a:srgbClr val="509FA4">
                  <a:alpha val="90000"/>
                </a:srgbClr>
              </a:gs>
              <a:gs pos="100000">
                <a:srgbClr val="5BAAA4">
                  <a:alpha val="85000"/>
                </a:srgb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cxnSp>
        <p:nvCxnSpPr>
          <p:cNvPr id="16" name="直接连接符 15"/>
          <p:cNvCxnSpPr/>
          <p:nvPr/>
        </p:nvCxnSpPr>
        <p:spPr>
          <a:xfrm>
            <a:off x="2419439" y="5241339"/>
            <a:ext cx="0" cy="288000"/>
          </a:xfrm>
          <a:prstGeom prst="line">
            <a:avLst/>
          </a:prstGeom>
          <a:noFill/>
          <a:ln w="6350">
            <a:solidFill>
              <a:srgbClr val="267CA0"/>
            </a:solidFill>
          </a:ln>
          <a:effectLst>
            <a:outerShdw blurRad="38100" dist="254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17" name="文本框 16"/>
          <p:cNvSpPr txBox="1"/>
          <p:nvPr/>
        </p:nvSpPr>
        <p:spPr>
          <a:xfrm>
            <a:off x="2635250" y="5201285"/>
            <a:ext cx="3841750" cy="368300"/>
          </a:xfrm>
          <a:prstGeom prst="rect">
            <a:avLst/>
          </a:prstGeom>
          <a:noFill/>
        </p:spPr>
        <p:txBody>
          <a:bodyPr wrap="square" rtlCol="0">
            <a:spAutoFit/>
          </a:bodyPr>
          <a:lstStyle>
            <a:defPPr>
              <a:defRPr lang="zh-CN"/>
            </a:defPPr>
            <a:lvl1pPr>
              <a:defRPr sz="2400" spc="200">
                <a:gradFill>
                  <a:gsLst>
                    <a:gs pos="0">
                      <a:srgbClr val="00A94E"/>
                    </a:gs>
                    <a:gs pos="33000">
                      <a:srgbClr val="00B451"/>
                    </a:gs>
                    <a:gs pos="66000">
                      <a:srgbClr val="00BC55"/>
                    </a:gs>
                    <a:gs pos="100000">
                      <a:srgbClr val="00C459"/>
                    </a:gs>
                  </a:gsLst>
                  <a:lin ang="5400000" scaled="1"/>
                </a:gradFill>
                <a:latin typeface="微软雅黑" panose="020B0503020204020204" pitchFamily="34" charset="-122"/>
                <a:ea typeface="微软雅黑" panose="020B0503020204020204" pitchFamily="34" charset="-122"/>
              </a:defRPr>
            </a:lvl1pPr>
          </a:lstStyle>
          <a:p>
            <a:r>
              <a:rPr lang="zh-CN" altLang="en-US" sz="1800" dirty="0">
                <a:solidFill>
                  <a:srgbClr val="267CA0"/>
                </a:solidFill>
                <a:effectLst>
                  <a:outerShdw blurRad="38100" dist="25400" dir="2700000" algn="tl" rotWithShape="0">
                    <a:prstClr val="black">
                      <a:alpha val="10000"/>
                    </a:prstClr>
                  </a:outerShdw>
                </a:effectLst>
                <a:latin typeface="+mn-lt"/>
                <a:ea typeface="+mn-ea"/>
                <a:cs typeface="+mn-ea"/>
                <a:sym typeface="+mn-lt"/>
              </a:rPr>
              <a:t>深圳前海立信通供应链有限公司</a:t>
            </a:r>
            <a:endParaRPr lang="zh-CN" altLang="en-US" sz="1800" dirty="0">
              <a:solidFill>
                <a:srgbClr val="267CA0"/>
              </a:solidFill>
              <a:effectLst>
                <a:outerShdw blurRad="38100" dist="25400" dir="2700000" algn="tl" rotWithShape="0">
                  <a:prstClr val="black">
                    <a:alpha val="10000"/>
                  </a:prstClr>
                </a:outerShdw>
              </a:effectLst>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5000">
        <p14:reveal/>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49"/>
                                        </p:tgtEl>
                                        <p:attrNameLst>
                                          <p:attrName>style.visibility</p:attrName>
                                        </p:attrNameLst>
                                      </p:cBhvr>
                                      <p:to>
                                        <p:strVal val="visible"/>
                                      </p:to>
                                    </p:set>
                                    <p:animEffect transition="in" filter="wipe(left)">
                                      <p:cBhvr>
                                        <p:cTn id="14" dur="500"/>
                                        <p:tgtEl>
                                          <p:spTgt spid="49"/>
                                        </p:tgtEl>
                                      </p:cBhvr>
                                    </p:animEffect>
                                  </p:childTnLst>
                                </p:cTn>
                              </p:par>
                              <p:par>
                                <p:cTn id="15" presetID="2" presetClass="entr" presetSubtype="2" fill="hold" nodeType="withEffect">
                                  <p:stCondLst>
                                    <p:cond delay="0"/>
                                  </p:stCondLst>
                                  <p:childTnLst>
                                    <p:set>
                                      <p:cBhvr>
                                        <p:cTn id="16" dur="1" fill="hold">
                                          <p:stCondLst>
                                            <p:cond delay="0"/>
                                          </p:stCondLst>
                                        </p:cTn>
                                        <p:tgtEl>
                                          <p:spTgt spid="50"/>
                                        </p:tgtEl>
                                        <p:attrNameLst>
                                          <p:attrName>style.visibility</p:attrName>
                                        </p:attrNameLst>
                                      </p:cBhvr>
                                      <p:to>
                                        <p:strVal val="visible"/>
                                      </p:to>
                                    </p:set>
                                    <p:anim calcmode="lin" valueType="num">
                                      <p:cBhvr additive="base">
                                        <p:cTn id="17" dur="500" fill="hold"/>
                                        <p:tgtEl>
                                          <p:spTgt spid="50"/>
                                        </p:tgtEl>
                                        <p:attrNameLst>
                                          <p:attrName>ppt_x</p:attrName>
                                        </p:attrNameLst>
                                      </p:cBhvr>
                                      <p:tavLst>
                                        <p:tav tm="0">
                                          <p:val>
                                            <p:strVal val="1+#ppt_w/2"/>
                                          </p:val>
                                        </p:tav>
                                        <p:tav tm="100000">
                                          <p:val>
                                            <p:strVal val="#ppt_x"/>
                                          </p:val>
                                        </p:tav>
                                      </p:tavLst>
                                    </p:anim>
                                    <p:anim calcmode="lin" valueType="num">
                                      <p:cBhvr additive="base">
                                        <p:cTn id="18" dur="500" fill="hold"/>
                                        <p:tgtEl>
                                          <p:spTgt spid="50"/>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0"/>
                                  </p:stCondLst>
                                  <p:childTnLst>
                                    <p:set>
                                      <p:cBhvr>
                                        <p:cTn id="20" dur="1" fill="hold">
                                          <p:stCondLst>
                                            <p:cond delay="0"/>
                                          </p:stCondLst>
                                        </p:cTn>
                                        <p:tgtEl>
                                          <p:spTgt spid="53"/>
                                        </p:tgtEl>
                                        <p:attrNameLst>
                                          <p:attrName>style.visibility</p:attrName>
                                        </p:attrNameLst>
                                      </p:cBhvr>
                                      <p:to>
                                        <p:strVal val="visible"/>
                                      </p:to>
                                    </p:set>
                                    <p:anim calcmode="lin" valueType="num">
                                      <p:cBhvr additive="base">
                                        <p:cTn id="21" dur="500" fill="hold"/>
                                        <p:tgtEl>
                                          <p:spTgt spid="53"/>
                                        </p:tgtEl>
                                        <p:attrNameLst>
                                          <p:attrName>ppt_x</p:attrName>
                                        </p:attrNameLst>
                                      </p:cBhvr>
                                      <p:tavLst>
                                        <p:tav tm="0">
                                          <p:val>
                                            <p:strVal val="1+#ppt_w/2"/>
                                          </p:val>
                                        </p:tav>
                                        <p:tav tm="100000">
                                          <p:val>
                                            <p:strVal val="#ppt_x"/>
                                          </p:val>
                                        </p:tav>
                                      </p:tavLst>
                                    </p:anim>
                                    <p:anim calcmode="lin" valueType="num">
                                      <p:cBhvr additive="base">
                                        <p:cTn id="22" dur="500" fill="hold"/>
                                        <p:tgtEl>
                                          <p:spTgt spid="53"/>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0"/>
                                  </p:stCondLst>
                                  <p:childTnLst>
                                    <p:set>
                                      <p:cBhvr>
                                        <p:cTn id="24" dur="1" fill="hold">
                                          <p:stCondLst>
                                            <p:cond delay="0"/>
                                          </p:stCondLst>
                                        </p:cTn>
                                        <p:tgtEl>
                                          <p:spTgt spid="54"/>
                                        </p:tgtEl>
                                        <p:attrNameLst>
                                          <p:attrName>style.visibility</p:attrName>
                                        </p:attrNameLst>
                                      </p:cBhvr>
                                      <p:to>
                                        <p:strVal val="visible"/>
                                      </p:to>
                                    </p:set>
                                    <p:anim calcmode="lin" valueType="num">
                                      <p:cBhvr additive="base">
                                        <p:cTn id="25" dur="500" fill="hold"/>
                                        <p:tgtEl>
                                          <p:spTgt spid="54"/>
                                        </p:tgtEl>
                                        <p:attrNameLst>
                                          <p:attrName>ppt_x</p:attrName>
                                        </p:attrNameLst>
                                      </p:cBhvr>
                                      <p:tavLst>
                                        <p:tav tm="0">
                                          <p:val>
                                            <p:strVal val="1+#ppt_w/2"/>
                                          </p:val>
                                        </p:tav>
                                        <p:tav tm="100000">
                                          <p:val>
                                            <p:strVal val="#ppt_x"/>
                                          </p:val>
                                        </p:tav>
                                      </p:tavLst>
                                    </p:anim>
                                    <p:anim calcmode="lin" valueType="num">
                                      <p:cBhvr additive="base">
                                        <p:cTn id="26" dur="500" fill="hold"/>
                                        <p:tgtEl>
                                          <p:spTgt spid="54"/>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stCondLst>
                                    <p:cond delay="0"/>
                                  </p:stCondLst>
                                  <p:childTnLst>
                                    <p:set>
                                      <p:cBhvr>
                                        <p:cTn id="28" dur="1" fill="hold">
                                          <p:stCondLst>
                                            <p:cond delay="0"/>
                                          </p:stCondLst>
                                        </p:cTn>
                                        <p:tgtEl>
                                          <p:spTgt spid="55"/>
                                        </p:tgtEl>
                                        <p:attrNameLst>
                                          <p:attrName>style.visibility</p:attrName>
                                        </p:attrNameLst>
                                      </p:cBhvr>
                                      <p:to>
                                        <p:strVal val="visible"/>
                                      </p:to>
                                    </p:set>
                                    <p:anim calcmode="lin" valueType="num">
                                      <p:cBhvr additive="base">
                                        <p:cTn id="29" dur="500" fill="hold"/>
                                        <p:tgtEl>
                                          <p:spTgt spid="55"/>
                                        </p:tgtEl>
                                        <p:attrNameLst>
                                          <p:attrName>ppt_x</p:attrName>
                                        </p:attrNameLst>
                                      </p:cBhvr>
                                      <p:tavLst>
                                        <p:tav tm="0">
                                          <p:val>
                                            <p:strVal val="1+#ppt_w/2"/>
                                          </p:val>
                                        </p:tav>
                                        <p:tav tm="100000">
                                          <p:val>
                                            <p:strVal val="#ppt_x"/>
                                          </p:val>
                                        </p:tav>
                                      </p:tavLst>
                                    </p:anim>
                                    <p:anim calcmode="lin" valueType="num">
                                      <p:cBhvr additive="base">
                                        <p:cTn id="30" dur="500" fill="hold"/>
                                        <p:tgtEl>
                                          <p:spTgt spid="55"/>
                                        </p:tgtEl>
                                        <p:attrNameLst>
                                          <p:attrName>ppt_y</p:attrName>
                                        </p:attrNameLst>
                                      </p:cBhvr>
                                      <p:tavLst>
                                        <p:tav tm="0">
                                          <p:val>
                                            <p:strVal val="#ppt_y"/>
                                          </p:val>
                                        </p:tav>
                                        <p:tav tm="100000">
                                          <p:val>
                                            <p:strVal val="#ppt_y"/>
                                          </p:val>
                                        </p:tav>
                                      </p:tavLst>
                                    </p:anim>
                                  </p:childTnLst>
                                </p:cTn>
                              </p:par>
                              <p:par>
                                <p:cTn id="31" presetID="2" presetClass="entr" presetSubtype="2" fill="hold" grpId="0" nodeType="withEffect">
                                  <p:stCondLst>
                                    <p:cond delay="0"/>
                                  </p:stCondLst>
                                  <p:childTnLst>
                                    <p:set>
                                      <p:cBhvr>
                                        <p:cTn id="32" dur="1" fill="hold">
                                          <p:stCondLst>
                                            <p:cond delay="0"/>
                                          </p:stCondLst>
                                        </p:cTn>
                                        <p:tgtEl>
                                          <p:spTgt spid="14"/>
                                        </p:tgtEl>
                                        <p:attrNameLst>
                                          <p:attrName>style.visibility</p:attrName>
                                        </p:attrNameLst>
                                      </p:cBhvr>
                                      <p:to>
                                        <p:strVal val="visible"/>
                                      </p:to>
                                    </p:set>
                                    <p:anim calcmode="lin" valueType="num">
                                      <p:cBhvr additive="base">
                                        <p:cTn id="33" dur="500" fill="hold"/>
                                        <p:tgtEl>
                                          <p:spTgt spid="14"/>
                                        </p:tgtEl>
                                        <p:attrNameLst>
                                          <p:attrName>ppt_x</p:attrName>
                                        </p:attrNameLst>
                                      </p:cBhvr>
                                      <p:tavLst>
                                        <p:tav tm="0">
                                          <p:val>
                                            <p:strVal val="1+#ppt_w/2"/>
                                          </p:val>
                                        </p:tav>
                                        <p:tav tm="100000">
                                          <p:val>
                                            <p:strVal val="#ppt_x"/>
                                          </p:val>
                                        </p:tav>
                                      </p:tavLst>
                                    </p:anim>
                                    <p:anim calcmode="lin" valueType="num">
                                      <p:cBhvr additive="base">
                                        <p:cTn id="34" dur="500" fill="hold"/>
                                        <p:tgtEl>
                                          <p:spTgt spid="14"/>
                                        </p:tgtEl>
                                        <p:attrNameLst>
                                          <p:attrName>ppt_y</p:attrName>
                                        </p:attrNameLst>
                                      </p:cBhvr>
                                      <p:tavLst>
                                        <p:tav tm="0">
                                          <p:val>
                                            <p:strVal val="#ppt_y"/>
                                          </p:val>
                                        </p:tav>
                                        <p:tav tm="100000">
                                          <p:val>
                                            <p:strVal val="#ppt_y"/>
                                          </p:val>
                                        </p:tav>
                                      </p:tavLst>
                                    </p:anim>
                                  </p:childTnLst>
                                </p:cTn>
                              </p:par>
                              <p:par>
                                <p:cTn id="35" presetID="2" presetClass="entr" presetSubtype="2" fill="hold" grpId="0" nodeType="with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500" fill="hold"/>
                                        <p:tgtEl>
                                          <p:spTgt spid="15"/>
                                        </p:tgtEl>
                                        <p:attrNameLst>
                                          <p:attrName>ppt_x</p:attrName>
                                        </p:attrNameLst>
                                      </p:cBhvr>
                                      <p:tavLst>
                                        <p:tav tm="0">
                                          <p:val>
                                            <p:strVal val="1+#ppt_w/2"/>
                                          </p:val>
                                        </p:tav>
                                        <p:tav tm="100000">
                                          <p:val>
                                            <p:strVal val="#ppt_x"/>
                                          </p:val>
                                        </p:tav>
                                      </p:tavLst>
                                    </p:anim>
                                    <p:anim calcmode="lin" valueType="num">
                                      <p:cBhvr additive="base">
                                        <p:cTn id="38" dur="500" fill="hold"/>
                                        <p:tgtEl>
                                          <p:spTgt spid="15"/>
                                        </p:tgtEl>
                                        <p:attrNameLst>
                                          <p:attrName>ppt_y</p:attrName>
                                        </p:attrNameLst>
                                      </p:cBhvr>
                                      <p:tavLst>
                                        <p:tav tm="0">
                                          <p:val>
                                            <p:strVal val="#ppt_y"/>
                                          </p:val>
                                        </p:tav>
                                        <p:tav tm="100000">
                                          <p:val>
                                            <p:strVal val="#ppt_y"/>
                                          </p:val>
                                        </p:tav>
                                      </p:tavLst>
                                    </p:anim>
                                  </p:childTnLst>
                                </p:cTn>
                              </p:par>
                              <p:par>
                                <p:cTn id="39" presetID="2" presetClass="entr" presetSubtype="2" fill="hold" nodeType="with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additive="base">
                                        <p:cTn id="41" dur="500" fill="hold"/>
                                        <p:tgtEl>
                                          <p:spTgt spid="16"/>
                                        </p:tgtEl>
                                        <p:attrNameLst>
                                          <p:attrName>ppt_x</p:attrName>
                                        </p:attrNameLst>
                                      </p:cBhvr>
                                      <p:tavLst>
                                        <p:tav tm="0">
                                          <p:val>
                                            <p:strVal val="1+#ppt_w/2"/>
                                          </p:val>
                                        </p:tav>
                                        <p:tav tm="100000">
                                          <p:val>
                                            <p:strVal val="#ppt_x"/>
                                          </p:val>
                                        </p:tav>
                                      </p:tavLst>
                                    </p:anim>
                                    <p:anim calcmode="lin" valueType="num">
                                      <p:cBhvr additive="base">
                                        <p:cTn id="42" dur="500" fill="hold"/>
                                        <p:tgtEl>
                                          <p:spTgt spid="16"/>
                                        </p:tgtEl>
                                        <p:attrNameLst>
                                          <p:attrName>ppt_y</p:attrName>
                                        </p:attrNameLst>
                                      </p:cBhvr>
                                      <p:tavLst>
                                        <p:tav tm="0">
                                          <p:val>
                                            <p:strVal val="#ppt_y"/>
                                          </p:val>
                                        </p:tav>
                                        <p:tav tm="100000">
                                          <p:val>
                                            <p:strVal val="#ppt_y"/>
                                          </p:val>
                                        </p:tav>
                                      </p:tavLst>
                                    </p:anim>
                                  </p:childTnLst>
                                </p:cTn>
                              </p:par>
                              <p:par>
                                <p:cTn id="43" presetID="2" presetClass="entr" presetSubtype="2" fill="hold" grpId="0" nodeType="withEffect">
                                  <p:stCondLst>
                                    <p:cond delay="0"/>
                                  </p:stCondLst>
                                  <p:childTnLst>
                                    <p:set>
                                      <p:cBhvr>
                                        <p:cTn id="44" dur="1" fill="hold">
                                          <p:stCondLst>
                                            <p:cond delay="0"/>
                                          </p:stCondLst>
                                        </p:cTn>
                                        <p:tgtEl>
                                          <p:spTgt spid="17"/>
                                        </p:tgtEl>
                                        <p:attrNameLst>
                                          <p:attrName>style.visibility</p:attrName>
                                        </p:attrNameLst>
                                      </p:cBhvr>
                                      <p:to>
                                        <p:strVal val="visible"/>
                                      </p:to>
                                    </p:set>
                                    <p:anim calcmode="lin" valueType="num">
                                      <p:cBhvr additive="base">
                                        <p:cTn id="45" dur="500" fill="hold"/>
                                        <p:tgtEl>
                                          <p:spTgt spid="17"/>
                                        </p:tgtEl>
                                        <p:attrNameLst>
                                          <p:attrName>ppt_x</p:attrName>
                                        </p:attrNameLst>
                                      </p:cBhvr>
                                      <p:tavLst>
                                        <p:tav tm="0">
                                          <p:val>
                                            <p:strVal val="1+#ppt_w/2"/>
                                          </p:val>
                                        </p:tav>
                                        <p:tav tm="100000">
                                          <p:val>
                                            <p:strVal val="#ppt_x"/>
                                          </p:val>
                                        </p:tav>
                                      </p:tavLst>
                                    </p:anim>
                                    <p:anim calcmode="lin" valueType="num">
                                      <p:cBhvr additive="base">
                                        <p:cTn id="46" dur="5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13" grpId="0" bldLvl="0" animBg="1"/>
      <p:bldP spid="49" grpId="0"/>
      <p:bldP spid="53" grpId="0"/>
      <p:bldP spid="54" grpId="0" bldLvl="0" animBg="1"/>
      <p:bldP spid="14" grpId="0" bldLvl="0" animBg="1"/>
      <p:bldP spid="15" grpId="0" bldLvl="0" animBg="1"/>
      <p:bldP spid="17" grpId="0"/>
    </p:bldLst>
  </p:timing>
</p:sld>
</file>

<file path=ppt/tags/tag1.xml><?xml version="1.0" encoding="utf-8"?>
<p:tagLst xmlns:p="http://schemas.openxmlformats.org/presentationml/2006/main">
  <p:tag name="KSO_WM_UNIT_TABLE_BEAUTIFY" val="smartTable{d3299458-8509-481f-9e37-f8b59b48eacb}"/>
  <p:tag name="TABLE_RECT" val="36.0077*64.7229*495.35*438.3"/>
  <p:tag name="TABLE_EMPHASIZE_COLOR" val="6579300"/>
  <p:tag name="TABLE_ONEKEY_SKIN_IDX" val="0"/>
  <p:tag name="TABLE_SKINIDX" val="-1"/>
  <p:tag name="TABLE_COLORIDX" val="l"/>
</p:tagLst>
</file>

<file path=ppt/tags/tag2.xml><?xml version="1.0" encoding="utf-8"?>
<p:tagLst xmlns:p="http://schemas.openxmlformats.org/presentationml/2006/main">
  <p:tag name="ISPRING_PRESENTATION_TITLE" val="PowerPoint 演示文稿"/>
  <p:tag name="COMMONDATA" val="eyJoZGlkIjoiODM4M2U2MTU5ZTg2YTg2Y2YxZjYzMDQxYWI1NTcxYWQifQ=="/>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gpnw35e">
      <a:majorFont>
        <a:latin typeface="印品黑体"/>
        <a:ea typeface="印品黑体"/>
        <a:cs typeface=""/>
      </a:majorFont>
      <a:minorFont>
        <a:latin typeface="印品黑体"/>
        <a:ea typeface="印品黑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8375</Words>
  <Application>WPS 演示</Application>
  <PresentationFormat>宽屏</PresentationFormat>
  <Paragraphs>432</Paragraphs>
  <Slides>39</Slides>
  <Notes>25</Notes>
  <HiddenSlides>0</HiddenSlides>
  <MMClips>0</MMClips>
  <ScaleCrop>false</ScaleCrop>
  <HeadingPairs>
    <vt:vector size="6" baseType="variant">
      <vt:variant>
        <vt:lpstr>已用的字体</vt:lpstr>
      </vt:variant>
      <vt:variant>
        <vt:i4>11</vt:i4>
      </vt:variant>
      <vt:variant>
        <vt:lpstr>主题</vt:lpstr>
      </vt:variant>
      <vt:variant>
        <vt:i4>2</vt:i4>
      </vt:variant>
      <vt:variant>
        <vt:lpstr>幻灯片标题</vt:lpstr>
      </vt:variant>
      <vt:variant>
        <vt:i4>39</vt:i4>
      </vt:variant>
    </vt:vector>
  </HeadingPairs>
  <TitlesOfParts>
    <vt:vector size="52" baseType="lpstr">
      <vt:lpstr>Arial</vt:lpstr>
      <vt:lpstr>宋体</vt:lpstr>
      <vt:lpstr>Wingdings</vt:lpstr>
      <vt:lpstr>微软雅黑</vt:lpstr>
      <vt:lpstr>包图粗黑体</vt:lpstr>
      <vt:lpstr>黑体</vt:lpstr>
      <vt:lpstr>Wingdings</vt:lpstr>
      <vt:lpstr>印品黑体</vt:lpstr>
      <vt:lpstr>Arial Unicode MS</vt:lpstr>
      <vt:lpstr>等线</vt:lpstr>
      <vt:lpstr>Calibri</vt:lpstr>
      <vt:lpstr>第一PPT，www.1ppt.com</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14.0000</AppVersion>
  <Manager>第一PPT</Manager>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活动策划</dc:title>
  <dc:creator>第一PPT</dc:creator>
  <cp:keywords>www.1ppt.com</cp:keywords>
  <dc:description>www.1ppt.com</dc:description>
  <cp:lastModifiedBy>-   祝存蓉.</cp:lastModifiedBy>
  <cp:revision>79</cp:revision>
  <dcterms:created xsi:type="dcterms:W3CDTF">2019-07-22T01:12:00Z</dcterms:created>
  <dcterms:modified xsi:type="dcterms:W3CDTF">2023-09-15T09:15:07Z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A79C43E9F52E490B9EFB7AFCB547C35E</vt:lpwstr>
  </property>
  <property fmtid="{D5CDD505-2E9C-101B-9397-08002B2CF9AE}" pid="3" name="KSOProductBuildVer">
    <vt:lpwstr>2052-11.1.0.11365</vt:lpwstr>
  </property>
</Properties>
</file>